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sldIdLst>
    <p:sldId id="257" r:id="rId2"/>
    <p:sldId id="335" r:id="rId3"/>
    <p:sldId id="336" r:id="rId4"/>
    <p:sldId id="337" r:id="rId5"/>
    <p:sldId id="339" r:id="rId6"/>
    <p:sldId id="340" r:id="rId7"/>
    <p:sldId id="341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1" r:id="rId16"/>
    <p:sldId id="330" r:id="rId17"/>
    <p:sldId id="321" r:id="rId18"/>
    <p:sldId id="353" r:id="rId19"/>
    <p:sldId id="354" r:id="rId20"/>
    <p:sldId id="331" r:id="rId21"/>
    <p:sldId id="332" r:id="rId22"/>
    <p:sldId id="355" r:id="rId23"/>
    <p:sldId id="356" r:id="rId24"/>
    <p:sldId id="359" r:id="rId25"/>
    <p:sldId id="358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67" r:id="rId34"/>
    <p:sldId id="368" r:id="rId35"/>
    <p:sldId id="369" r:id="rId36"/>
    <p:sldId id="370" r:id="rId37"/>
    <p:sldId id="371" r:id="rId38"/>
    <p:sldId id="373" r:id="rId39"/>
    <p:sldId id="325" r:id="rId40"/>
    <p:sldId id="374" r:id="rId41"/>
    <p:sldId id="375" r:id="rId42"/>
    <p:sldId id="376" r:id="rId43"/>
    <p:sldId id="333" r:id="rId44"/>
    <p:sldId id="378" r:id="rId45"/>
    <p:sldId id="380" r:id="rId46"/>
    <p:sldId id="320" r:id="rId47"/>
    <p:sldId id="334" r:id="rId48"/>
    <p:sldId id="381" r:id="rId49"/>
    <p:sldId id="382" r:id="rId5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0000"/>
    <a:srgbClr val="CCECFF"/>
    <a:srgbClr val="CC3300"/>
    <a:srgbClr val="66FF33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78" d="100"/>
          <a:sy n="78" d="100"/>
        </p:scale>
        <p:origin x="13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3.xml"/><Relationship Id="rId3" Type="http://schemas.openxmlformats.org/officeDocument/2006/relationships/slide" Target="slides/slide16.xml"/><Relationship Id="rId7" Type="http://schemas.openxmlformats.org/officeDocument/2006/relationships/slide" Target="slides/slide39.xml"/><Relationship Id="rId2" Type="http://schemas.openxmlformats.org/officeDocument/2006/relationships/slide" Target="slides/slide9.xml"/><Relationship Id="rId1" Type="http://schemas.openxmlformats.org/officeDocument/2006/relationships/slide" Target="slides/slide1.xml"/><Relationship Id="rId6" Type="http://schemas.openxmlformats.org/officeDocument/2006/relationships/slide" Target="slides/slide21.xml"/><Relationship Id="rId5" Type="http://schemas.openxmlformats.org/officeDocument/2006/relationships/slide" Target="slides/slide20.xml"/><Relationship Id="rId10" Type="http://schemas.openxmlformats.org/officeDocument/2006/relationships/slide" Target="slides/slide47.xml"/><Relationship Id="rId4" Type="http://schemas.openxmlformats.org/officeDocument/2006/relationships/slide" Target="slides/slide17.xml"/><Relationship Id="rId9" Type="http://schemas.openxmlformats.org/officeDocument/2006/relationships/slide" Target="slides/slide4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 altLang="hu-HU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 altLang="hu-HU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 altLang="hu-HU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884D428A-E795-460A-A83D-4047B23B0DD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7758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hu-H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FC7E292E-BF5D-4810-9586-7360F7A783D7}" type="slidenum">
              <a:rPr lang="en-US" altLang="hu-HU"/>
              <a:pPr/>
              <a:t>‹#›</a:t>
            </a:fld>
            <a:endParaRPr lang="en-US" altLang="hu-HU"/>
          </a:p>
        </p:txBody>
      </p:sp>
      <p:sp>
        <p:nvSpPr>
          <p:cNvPr id="3103" name="Line 31"/>
          <p:cNvSpPr>
            <a:spLocks noChangeShapeType="1"/>
          </p:cNvSpPr>
          <p:nvPr userDrawn="1"/>
        </p:nvSpPr>
        <p:spPr bwMode="auto">
          <a:xfrm flipH="1">
            <a:off x="606425" y="445135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04" name="Line 32"/>
          <p:cNvSpPr>
            <a:spLocks noChangeShapeType="1"/>
          </p:cNvSpPr>
          <p:nvPr userDrawn="1"/>
        </p:nvSpPr>
        <p:spPr bwMode="auto">
          <a:xfrm rot="16200000" flipH="1">
            <a:off x="1293812" y="5262563"/>
            <a:ext cx="1520825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05" name="Line 33"/>
          <p:cNvSpPr>
            <a:spLocks noChangeShapeType="1"/>
          </p:cNvSpPr>
          <p:nvPr userDrawn="1"/>
        </p:nvSpPr>
        <p:spPr bwMode="auto">
          <a:xfrm>
            <a:off x="1035050" y="3417888"/>
            <a:ext cx="2139950" cy="215741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06" name="Line 34"/>
          <p:cNvSpPr>
            <a:spLocks noChangeShapeType="1"/>
          </p:cNvSpPr>
          <p:nvPr userDrawn="1"/>
        </p:nvSpPr>
        <p:spPr bwMode="auto">
          <a:xfrm flipV="1">
            <a:off x="968375" y="3387725"/>
            <a:ext cx="2143125" cy="2144713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07" name="Text Box 35"/>
          <p:cNvSpPr txBox="1">
            <a:spLocks noChangeArrowheads="1"/>
          </p:cNvSpPr>
          <p:nvPr userDrawn="1"/>
        </p:nvSpPr>
        <p:spPr bwMode="auto">
          <a:xfrm>
            <a:off x="1060450" y="3055938"/>
            <a:ext cx="579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2000"/>
              <a:t>MB</a:t>
            </a:r>
          </a:p>
        </p:txBody>
      </p:sp>
      <p:sp>
        <p:nvSpPr>
          <p:cNvPr id="3108" name="Text Box 36"/>
          <p:cNvSpPr txBox="1">
            <a:spLocks noChangeArrowheads="1"/>
          </p:cNvSpPr>
          <p:nvPr userDrawn="1"/>
        </p:nvSpPr>
        <p:spPr bwMode="auto">
          <a:xfrm>
            <a:off x="2449513" y="3055938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2000"/>
              <a:t>MC</a:t>
            </a:r>
          </a:p>
        </p:txBody>
      </p:sp>
      <p:sp>
        <p:nvSpPr>
          <p:cNvPr id="3110" name="Line 38"/>
          <p:cNvSpPr>
            <a:spLocks noChangeShapeType="1"/>
          </p:cNvSpPr>
          <p:nvPr userDrawn="1"/>
        </p:nvSpPr>
        <p:spPr bwMode="auto">
          <a:xfrm>
            <a:off x="519113" y="3409950"/>
            <a:ext cx="0" cy="2570163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11" name="Line 39"/>
          <p:cNvSpPr>
            <a:spLocks noChangeShapeType="1"/>
          </p:cNvSpPr>
          <p:nvPr userDrawn="1"/>
        </p:nvSpPr>
        <p:spPr bwMode="auto">
          <a:xfrm>
            <a:off x="579438" y="3298825"/>
            <a:ext cx="0" cy="27305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12" name="Line 40"/>
          <p:cNvSpPr>
            <a:spLocks noChangeShapeType="1"/>
          </p:cNvSpPr>
          <p:nvPr userDrawn="1"/>
        </p:nvSpPr>
        <p:spPr bwMode="auto">
          <a:xfrm>
            <a:off x="457200" y="3311525"/>
            <a:ext cx="0" cy="27305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113" name="Oval 41"/>
          <p:cNvSpPr>
            <a:spLocks noChangeArrowheads="1"/>
          </p:cNvSpPr>
          <p:nvPr userDrawn="1"/>
        </p:nvSpPr>
        <p:spPr bwMode="auto">
          <a:xfrm>
            <a:off x="347663" y="3101975"/>
            <a:ext cx="333375" cy="333375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115" name="Line 43"/>
          <p:cNvSpPr>
            <a:spLocks noChangeShapeType="1"/>
          </p:cNvSpPr>
          <p:nvPr userDrawn="1"/>
        </p:nvSpPr>
        <p:spPr bwMode="auto">
          <a:xfrm>
            <a:off x="434975" y="6005513"/>
            <a:ext cx="7712075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B012DEF4-D43E-4F6C-B95B-A76B60ABC35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77739656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3213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3213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77C7B0E6-F1B1-4AFE-A3CD-BE15739694F5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2839423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E5AF8BE6-4F39-4CCC-BA95-C9E47701C213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0455376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3978A2E2-241D-48B4-80E0-FC46F529AF0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28515202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5875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5875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75A0DD23-4340-46ED-BE1D-1C5241A6DA69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663791757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52355DA0-716E-41C1-8BDF-001929332FD1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819157757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DEF85A8D-5CC7-4A27-A094-C126FA4A21FD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199817242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láb hely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1E615F86-C0BD-45DF-9B5A-79B9A99ECE5B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89277306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39D8CF88-B30B-478F-9E1E-85EE0197B898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35035617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hu-HU"/>
              <a:t>Slide </a:t>
            </a:r>
            <a:fld id="{CC98E8F2-5BB3-4A49-9F66-D84D448B472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957104944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>
                <a:gamma/>
                <a:shade val="26275"/>
                <a:invGamma/>
              </a:srgbClr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381000"/>
            <a:ext cx="678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875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Click to edit Master text styles</a:t>
            </a:r>
          </a:p>
          <a:p>
            <a:pPr lvl="1"/>
            <a:r>
              <a:rPr lang="en-US" altLang="hu-HU" smtClean="0"/>
              <a:t>Second level</a:t>
            </a:r>
          </a:p>
          <a:p>
            <a:pPr lvl="2"/>
            <a:r>
              <a:rPr lang="en-US" altLang="hu-HU" smtClean="0"/>
              <a:t>Third level</a:t>
            </a:r>
          </a:p>
          <a:p>
            <a:pPr lvl="3"/>
            <a:r>
              <a:rPr lang="en-US" altLang="hu-HU" smtClean="0"/>
              <a:t>Fourth level</a:t>
            </a:r>
          </a:p>
          <a:p>
            <a:pPr lvl="4"/>
            <a:r>
              <a:rPr lang="en-US" altLang="hu-HU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0463" y="6453188"/>
            <a:ext cx="45354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r>
              <a:rPr lang="en-US" altLang="hu-HU"/>
              <a:t>Slide </a:t>
            </a:r>
            <a:fld id="{C453A6D4-58D3-42A7-8697-8E8B0EE5250A}" type="slidenum">
              <a:rPr lang="en-US" altLang="hu-HU"/>
              <a:pPr/>
              <a:t>‹#›</a:t>
            </a:fld>
            <a:endParaRPr lang="en-US" altLang="hu-HU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09600" y="6443663"/>
            <a:ext cx="7924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 flipH="1">
            <a:off x="706438" y="622300"/>
            <a:ext cx="41433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835025" y="327025"/>
            <a:ext cx="571500" cy="55721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 flipV="1">
            <a:off x="860425" y="304800"/>
            <a:ext cx="596900" cy="6032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827088" y="180975"/>
            <a:ext cx="3413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800"/>
              <a:t>MB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1065213" y="180975"/>
            <a:ext cx="34131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hu-HU" sz="800"/>
              <a:t>MC</a:t>
            </a:r>
          </a:p>
        </p:txBody>
      </p:sp>
      <p:sp>
        <p:nvSpPr>
          <p:cNvPr id="1045" name="Line 21"/>
          <p:cNvSpPr>
            <a:spLocks noChangeShapeType="1"/>
          </p:cNvSpPr>
          <p:nvPr userDrawn="1"/>
        </p:nvSpPr>
        <p:spPr bwMode="auto">
          <a:xfrm>
            <a:off x="677863" y="334963"/>
            <a:ext cx="0" cy="776287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6" name="Line 22"/>
          <p:cNvSpPr>
            <a:spLocks noChangeShapeType="1"/>
          </p:cNvSpPr>
          <p:nvPr userDrawn="1"/>
        </p:nvSpPr>
        <p:spPr bwMode="auto">
          <a:xfrm>
            <a:off x="714375" y="319088"/>
            <a:ext cx="0" cy="7604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620713" y="311150"/>
            <a:ext cx="0" cy="7731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8" name="Oval 24"/>
          <p:cNvSpPr>
            <a:spLocks noChangeArrowheads="1"/>
          </p:cNvSpPr>
          <p:nvPr userDrawn="1"/>
        </p:nvSpPr>
        <p:spPr bwMode="auto">
          <a:xfrm>
            <a:off x="581025" y="157163"/>
            <a:ext cx="173038" cy="173037"/>
          </a:xfrm>
          <a:prstGeom prst="ellipse">
            <a:avLst/>
          </a:prstGeom>
          <a:solidFill>
            <a:srgbClr val="FFFF00"/>
          </a:solidFill>
          <a:ln w="44450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 rot="16200000" flipH="1">
            <a:off x="924719" y="831057"/>
            <a:ext cx="439737" cy="0"/>
          </a:xfrm>
          <a:prstGeom prst="line">
            <a:avLst/>
          </a:prstGeom>
          <a:noFill/>
          <a:ln w="9525">
            <a:solidFill>
              <a:schemeClr val="bg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09600" y="1071563"/>
            <a:ext cx="78994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49" name="Rectangle 25"/>
          <p:cNvSpPr>
            <a:spLocks noChangeArrowheads="1"/>
          </p:cNvSpPr>
          <p:nvPr userDrawn="1"/>
        </p:nvSpPr>
        <p:spPr bwMode="auto">
          <a:xfrm>
            <a:off x="0" y="6446838"/>
            <a:ext cx="27178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altLang="hu-HU" sz="1000"/>
              <a:t>Copyright c 2004 by The McGraw-Hill</a:t>
            </a:r>
          </a:p>
          <a:p>
            <a:pPr algn="l">
              <a:spcBef>
                <a:spcPct val="0"/>
              </a:spcBef>
            </a:pPr>
            <a:r>
              <a:rPr lang="en-US" altLang="hu-HU" sz="1000"/>
              <a:t>Companies, Inc.  All rights reserved. </a:t>
            </a:r>
          </a:p>
          <a:p>
            <a:pPr algn="l">
              <a:spcBef>
                <a:spcPct val="0"/>
              </a:spcBef>
            </a:pPr>
            <a:endParaRPr lang="en-US" altLang="hu-H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hf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FFFF00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FF00"/>
        </a:buClr>
        <a:buSzPct val="75000"/>
        <a:buFont typeface="Wingdings" panose="05000000000000000000" pitchFamily="2" charset="2"/>
        <a:buChar char="l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anose="05000000000000000000" pitchFamily="2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o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FF00"/>
        </a:buClr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6.wmf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2928938"/>
            <a:ext cx="1677988" cy="195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369713" y="776646"/>
            <a:ext cx="6228187" cy="1354137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hu-HU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2369714" y="659171"/>
            <a:ext cx="6244062" cy="1352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hu-HU" sz="3200" dirty="0">
                <a:latin typeface="Arial" panose="020B0604020202020204" pitchFamily="34" charset="0"/>
              </a:rPr>
              <a:t>Stabilizing The Economy:  The Role Of The </a:t>
            </a:r>
            <a:r>
              <a:rPr lang="en-US" altLang="hu-HU" sz="3200" dirty="0" smtClean="0">
                <a:latin typeface="Arial" panose="020B0604020202020204" pitchFamily="34" charset="0"/>
              </a:rPr>
              <a:t>F</a:t>
            </a:r>
            <a:r>
              <a:rPr lang="hu-HU" altLang="hu-HU" sz="3200" dirty="0" smtClean="0">
                <a:latin typeface="Arial" panose="020B0604020202020204" pitchFamily="34" charset="0"/>
              </a:rPr>
              <a:t>ED (</a:t>
            </a:r>
            <a:r>
              <a:rPr lang="en-US" altLang="hu-HU" sz="3200" dirty="0" smtClean="0">
                <a:latin typeface="Arial" panose="020B0604020202020204" pitchFamily="34" charset="0"/>
              </a:rPr>
              <a:t>National Bank)</a:t>
            </a:r>
            <a:endParaRPr lang="en-US" altLang="hu-HU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BB5E201F-A5D8-4315-B25A-522A89983FF3}" type="slidenum">
              <a:rPr lang="en-US" altLang="hu-HU"/>
              <a:pPr/>
              <a:t>10</a:t>
            </a:fld>
            <a:endParaRPr lang="en-US" altLang="hu-HU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64742"/>
            <a:ext cx="6781800" cy="9144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The Demand for Money</a:t>
            </a:r>
          </a:p>
          <a:p>
            <a:pPr lvl="1"/>
            <a:r>
              <a:rPr lang="en-US" altLang="hu-HU"/>
              <a:t>How much money to hold (demand for money) is determined by the </a:t>
            </a:r>
            <a:r>
              <a:rPr lang="en-US" altLang="hu-HU" i="1"/>
              <a:t>cost-benefit principle</a:t>
            </a:r>
            <a:r>
              <a:rPr lang="en-US" altLang="hu-HU"/>
              <a:t>.</a:t>
            </a:r>
          </a:p>
          <a:p>
            <a:pPr lvl="1"/>
            <a:endParaRPr lang="en-US" altLang="hu-HU"/>
          </a:p>
        </p:txBody>
      </p:sp>
      <p:grpSp>
        <p:nvGrpSpPr>
          <p:cNvPr id="198664" name="Group 8"/>
          <p:cNvGrpSpPr>
            <a:grpSpLocks/>
          </p:cNvGrpSpPr>
          <p:nvPr/>
        </p:nvGrpSpPr>
        <p:grpSpPr bwMode="auto">
          <a:xfrm>
            <a:off x="711200" y="4303713"/>
            <a:ext cx="8013700" cy="1081087"/>
            <a:chOff x="448" y="2711"/>
            <a:chExt cx="5048" cy="681"/>
          </a:xfrm>
        </p:grpSpPr>
        <p:sp>
          <p:nvSpPr>
            <p:cNvPr id="198663" name="Rectangle 7"/>
            <p:cNvSpPr>
              <a:spLocks noChangeArrowheads="1"/>
            </p:cNvSpPr>
            <p:nvPr/>
          </p:nvSpPr>
          <p:spPr bwMode="auto">
            <a:xfrm>
              <a:off x="448" y="2712"/>
              <a:ext cx="5048" cy="68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98660" name="Text Box 4"/>
            <p:cNvSpPr txBox="1">
              <a:spLocks noChangeArrowheads="1"/>
            </p:cNvSpPr>
            <p:nvPr/>
          </p:nvSpPr>
          <p:spPr bwMode="auto">
            <a:xfrm>
              <a:off x="478" y="2799"/>
              <a:ext cx="213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hu-HU" sz="2000" dirty="0">
                  <a:solidFill>
                    <a:schemeClr val="tx1"/>
                  </a:solidFill>
                </a:rPr>
                <a:t>Benefit of holding money</a:t>
              </a:r>
            </a:p>
            <a:p>
              <a:pPr algn="l">
                <a:spcBef>
                  <a:spcPct val="0"/>
                </a:spcBef>
              </a:pPr>
              <a:r>
                <a:rPr lang="en-US" altLang="hu-HU" sz="2000" dirty="0">
                  <a:solidFill>
                    <a:schemeClr val="tx1"/>
                  </a:solidFill>
                </a:rPr>
                <a:t>used to make transactions</a:t>
              </a:r>
            </a:p>
          </p:txBody>
        </p:sp>
        <p:sp>
          <p:nvSpPr>
            <p:cNvPr id="198661" name="Text Box 5"/>
            <p:cNvSpPr txBox="1">
              <a:spLocks noChangeArrowheads="1"/>
            </p:cNvSpPr>
            <p:nvPr/>
          </p:nvSpPr>
          <p:spPr bwMode="auto">
            <a:xfrm>
              <a:off x="3166" y="2711"/>
              <a:ext cx="2302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Cost of holding money; the </a:t>
              </a:r>
            </a:p>
            <a:p>
              <a:pPr algn="l">
                <a:spcBef>
                  <a:spcPct val="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opportunity cost of foregone</a:t>
              </a:r>
            </a:p>
            <a:p>
              <a:pPr algn="l">
                <a:spcBef>
                  <a:spcPct val="0"/>
                </a:spcBef>
              </a:pPr>
              <a:r>
                <a:rPr lang="en-US" altLang="hu-HU" sz="2000">
                  <a:solidFill>
                    <a:schemeClr val="tx1"/>
                  </a:solidFill>
                </a:rPr>
                <a:t>interest</a:t>
              </a:r>
            </a:p>
          </p:txBody>
        </p:sp>
        <p:sp>
          <p:nvSpPr>
            <p:cNvPr id="198662" name="Text Box 6"/>
            <p:cNvSpPr txBox="1">
              <a:spLocks noChangeArrowheads="1"/>
            </p:cNvSpPr>
            <p:nvPr/>
          </p:nvSpPr>
          <p:spPr bwMode="auto">
            <a:xfrm>
              <a:off x="2710" y="2761"/>
              <a:ext cx="4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hu-HU" sz="2800">
                  <a:solidFill>
                    <a:schemeClr val="tx1"/>
                  </a:solidFill>
                </a:rPr>
                <a:t>vs.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8FAB1F4A-0F9E-4374-B12F-BDAAFED5A18E}" type="slidenum">
              <a:rPr lang="en-US" altLang="hu-HU"/>
              <a:pPr/>
              <a:t>11</a:t>
            </a:fld>
            <a:endParaRPr lang="en-US" altLang="hu-HU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Observations</a:t>
            </a:r>
          </a:p>
          <a:p>
            <a:pPr lvl="1"/>
            <a:r>
              <a:rPr lang="en-US" altLang="hu-HU"/>
              <a:t>Technological change and sophisticated financial markets have reduced the demand for money in the U.S.</a:t>
            </a:r>
          </a:p>
          <a:p>
            <a:pPr lvl="1"/>
            <a:r>
              <a:rPr lang="en-US" altLang="hu-HU"/>
              <a:t>Businesses hold more than half of the total money stock.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C6E0E05-5C6D-48A5-874F-D2EFF6803CDB}" type="slidenum">
              <a:rPr lang="en-US" altLang="hu-HU"/>
              <a:pPr/>
              <a:t>12</a:t>
            </a:fld>
            <a:endParaRPr lang="en-US" altLang="hu-HU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Example</a:t>
            </a:r>
          </a:p>
          <a:p>
            <a:pPr lvl="1"/>
            <a:r>
              <a:rPr lang="en-US" altLang="hu-HU"/>
              <a:t>How much money should Kim’s restaurants hold?</a:t>
            </a:r>
          </a:p>
          <a:p>
            <a:pPr lvl="2"/>
            <a:r>
              <a:rPr lang="en-US" altLang="hu-HU"/>
              <a:t>Currently holding $50,000/day</a:t>
            </a:r>
          </a:p>
          <a:p>
            <a:pPr lvl="2"/>
            <a:r>
              <a:rPr lang="en-US" altLang="hu-HU"/>
              <a:t>Two ways to reduce cash holdings:</a:t>
            </a:r>
          </a:p>
          <a:p>
            <a:pPr lvl="3">
              <a:buFontTx/>
              <a:buNone/>
            </a:pPr>
            <a:r>
              <a:rPr lang="en-US" altLang="hu-HU"/>
              <a:t>1.		Increase cash pickups costing $500/yr;          	reduce cash holdings by $10,000.</a:t>
            </a:r>
          </a:p>
          <a:p>
            <a:pPr lvl="3">
              <a:buFontTx/>
              <a:buNone/>
            </a:pPr>
            <a:r>
              <a:rPr lang="en-US" altLang="hu-HU"/>
              <a:t>2.		Use a computerized cash management service 	costing $700/yr, along with more pickups would 	reduce cash holdings by $20,000</a:t>
            </a:r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59FCBE89-E40C-4ABD-AA9C-610B8F627958}" type="slidenum">
              <a:rPr lang="en-US" altLang="hu-HU"/>
              <a:pPr/>
              <a:t>13</a:t>
            </a:fld>
            <a:endParaRPr lang="en-US" altLang="hu-H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Example</a:t>
            </a:r>
          </a:p>
          <a:p>
            <a:pPr lvl="1"/>
            <a:r>
              <a:rPr lang="en-US" altLang="hu-HU" dirty="0"/>
              <a:t>How much money should Kim’s restaurants hold?</a:t>
            </a:r>
          </a:p>
          <a:p>
            <a:pPr lvl="2"/>
            <a:r>
              <a:rPr lang="en-US" altLang="hu-HU" dirty="0"/>
              <a:t>Interest rate = 6%</a:t>
            </a:r>
          </a:p>
          <a:p>
            <a:pPr lvl="2"/>
            <a:r>
              <a:rPr lang="en-US" altLang="hu-HU" dirty="0"/>
              <a:t>Earn $600/$10,000 for reduction in cash</a:t>
            </a:r>
          </a:p>
          <a:p>
            <a:pPr lvl="2"/>
            <a:r>
              <a:rPr lang="en-US" altLang="hu-HU" dirty="0"/>
              <a:t>Benefit ($600) &gt; Cost ($500) of cash pickups</a:t>
            </a:r>
          </a:p>
          <a:p>
            <a:pPr lvl="2"/>
            <a:r>
              <a:rPr lang="en-US" altLang="hu-HU" dirty="0"/>
              <a:t>Benefit ($600) &lt; Cost ($700) of management system</a:t>
            </a:r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D07EE53-AC5A-4A64-9DFA-5A7FE39279B7}" type="slidenum">
              <a:rPr lang="en-US" altLang="hu-HU"/>
              <a:pPr/>
              <a:t>14</a:t>
            </a:fld>
            <a:endParaRPr lang="en-US" altLang="hu-HU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5314"/>
            <a:ext cx="7772400" cy="4623515"/>
          </a:xfrm>
        </p:spPr>
        <p:txBody>
          <a:bodyPr/>
          <a:lstStyle/>
          <a:p>
            <a:r>
              <a:rPr lang="en-US" altLang="hu-HU" dirty="0"/>
              <a:t>Example</a:t>
            </a:r>
          </a:p>
          <a:p>
            <a:pPr lvl="1"/>
            <a:r>
              <a:rPr lang="en-US" altLang="hu-HU" dirty="0"/>
              <a:t>How much money should Kim’s restaurant hold?</a:t>
            </a:r>
          </a:p>
          <a:p>
            <a:pPr lvl="2"/>
            <a:r>
              <a:rPr lang="en-US" altLang="hu-HU" dirty="0"/>
              <a:t>Interest rate = 8%</a:t>
            </a:r>
          </a:p>
          <a:p>
            <a:pPr lvl="2"/>
            <a:r>
              <a:rPr lang="en-US" altLang="hu-HU" dirty="0"/>
              <a:t>Earn $800/$10,000 for reduction in cash</a:t>
            </a:r>
          </a:p>
          <a:p>
            <a:pPr lvl="2"/>
            <a:r>
              <a:rPr lang="en-US" altLang="hu-HU" dirty="0"/>
              <a:t>Benefit ($800) &gt; Cost ($500) of cash pickups</a:t>
            </a:r>
          </a:p>
          <a:p>
            <a:pPr lvl="2"/>
            <a:r>
              <a:rPr lang="en-US" altLang="hu-HU" dirty="0"/>
              <a:t>Benefit ($800) &gt; Cost ($700) of management </a:t>
            </a:r>
            <a:r>
              <a:rPr lang="en-US" altLang="hu-HU" dirty="0" smtClean="0"/>
              <a:t>system</a:t>
            </a:r>
            <a:endParaRPr lang="hu-HU" altLang="hu-HU" dirty="0" smtClean="0"/>
          </a:p>
          <a:p>
            <a:pPr lvl="2"/>
            <a:r>
              <a:rPr lang="en-US" altLang="hu-HU" dirty="0"/>
              <a:t>If the interest rate = 6%, hold $40,000 in cash</a:t>
            </a:r>
          </a:p>
          <a:p>
            <a:pPr lvl="2"/>
            <a:r>
              <a:rPr lang="en-US" altLang="hu-HU" dirty="0"/>
              <a:t>If the interest rate = 8%, hold $30,000 in </a:t>
            </a:r>
            <a:r>
              <a:rPr lang="en-US" altLang="hu-HU" dirty="0" smtClean="0"/>
              <a:t>cash</a:t>
            </a:r>
            <a:endParaRPr lang="en-US" altLang="hu-HU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1629D8A9-1E06-4722-A863-CCE263470D86}" type="slidenum">
              <a:rPr lang="en-US" altLang="hu-HU"/>
              <a:pPr/>
              <a:t>15</a:t>
            </a:fld>
            <a:endParaRPr lang="en-US" altLang="hu-HU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487" y="1184855"/>
            <a:ext cx="8293995" cy="5138671"/>
          </a:xfrm>
        </p:spPr>
        <p:txBody>
          <a:bodyPr/>
          <a:lstStyle/>
          <a:p>
            <a:r>
              <a:rPr lang="en-US" altLang="hu-HU" sz="2800" dirty="0"/>
              <a:t>Macroeconomic Factors that Affect the Demand for Money</a:t>
            </a:r>
          </a:p>
          <a:p>
            <a:pPr lvl="1"/>
            <a:r>
              <a:rPr lang="en-US" altLang="hu-HU" sz="2600" dirty="0"/>
              <a:t>Cost of holding money</a:t>
            </a:r>
          </a:p>
          <a:p>
            <a:pPr lvl="2"/>
            <a:r>
              <a:rPr lang="en-US" altLang="hu-HU" sz="2200" dirty="0"/>
              <a:t>The nominal interest rate (</a:t>
            </a:r>
            <a:r>
              <a:rPr lang="en-US" altLang="hu-HU" sz="2200" i="1" dirty="0" err="1"/>
              <a:t>i</a:t>
            </a:r>
            <a:r>
              <a:rPr lang="en-US" altLang="hu-HU" sz="2200" dirty="0"/>
              <a:t>)</a:t>
            </a:r>
          </a:p>
          <a:p>
            <a:pPr lvl="3"/>
            <a:r>
              <a:rPr lang="en-US" altLang="hu-HU" dirty="0"/>
              <a:t>The quantity of money demanded is inversely related to the nominal interest </a:t>
            </a:r>
            <a:r>
              <a:rPr lang="en-US" altLang="hu-HU" dirty="0" smtClean="0"/>
              <a:t>rate</a:t>
            </a:r>
            <a:endParaRPr lang="hu-HU" altLang="hu-HU" dirty="0" smtClean="0"/>
          </a:p>
          <a:p>
            <a:pPr lvl="1"/>
            <a:r>
              <a:rPr lang="en-US" altLang="hu-HU" sz="2600" dirty="0"/>
              <a:t>Benefit of holding money</a:t>
            </a:r>
          </a:p>
          <a:p>
            <a:pPr lvl="2"/>
            <a:r>
              <a:rPr lang="en-US" altLang="hu-HU" sz="2200" dirty="0"/>
              <a:t>Real income or output (</a:t>
            </a:r>
            <a:r>
              <a:rPr lang="en-US" altLang="hu-HU" sz="2200" i="1" dirty="0"/>
              <a:t>Y</a:t>
            </a:r>
            <a:r>
              <a:rPr lang="en-US" altLang="hu-HU" sz="2200" dirty="0"/>
              <a:t>)</a:t>
            </a:r>
          </a:p>
          <a:p>
            <a:pPr lvl="3"/>
            <a:r>
              <a:rPr lang="en-US" altLang="hu-HU" dirty="0"/>
              <a:t>An increase in real income will increase the demand for money and vice versa</a:t>
            </a:r>
          </a:p>
          <a:p>
            <a:pPr lvl="2"/>
            <a:r>
              <a:rPr lang="en-US" altLang="hu-HU" sz="2200" dirty="0"/>
              <a:t>The price level (</a:t>
            </a:r>
            <a:r>
              <a:rPr lang="en-US" altLang="hu-HU" sz="2200" i="1" dirty="0"/>
              <a:t>P</a:t>
            </a:r>
            <a:r>
              <a:rPr lang="en-US" altLang="hu-HU" sz="2200" dirty="0"/>
              <a:t>)</a:t>
            </a:r>
          </a:p>
          <a:p>
            <a:pPr lvl="3"/>
            <a:r>
              <a:rPr lang="en-US" altLang="hu-HU" dirty="0"/>
              <a:t>The higher the price level, the greater the demand for money and vice versa</a:t>
            </a:r>
          </a:p>
          <a:p>
            <a:pPr lvl="1"/>
            <a:endParaRPr lang="en-US" altLang="hu-HU" dirty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2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B38C4F11-964A-4FCA-846C-A0FFD23B24F2}" type="slidenum">
              <a:rPr lang="en-US" altLang="hu-HU"/>
              <a:pPr/>
              <a:t>16</a:t>
            </a:fld>
            <a:endParaRPr lang="en-US" altLang="hu-HU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30200"/>
            <a:ext cx="6781800" cy="685800"/>
          </a:xfrm>
        </p:spPr>
        <p:txBody>
          <a:bodyPr/>
          <a:lstStyle/>
          <a:p>
            <a:r>
              <a:rPr lang="en-US" altLang="hu-HU"/>
              <a:t>The Money Demand Curve</a:t>
            </a:r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3325813" y="5764213"/>
            <a:ext cx="3513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Money </a:t>
            </a:r>
            <a:r>
              <a:rPr lang="en-US" altLang="hu-HU" sz="1600" i="1"/>
              <a:t>M</a:t>
            </a:r>
            <a:endParaRPr lang="en-US" altLang="hu-HU" sz="1600"/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 rot="-5400000">
            <a:off x="618331" y="3371057"/>
            <a:ext cx="2671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Nominal interest rate </a:t>
            </a:r>
            <a:r>
              <a:rPr lang="en-US" altLang="hu-HU" sz="1600" i="1"/>
              <a:t>i</a:t>
            </a:r>
            <a:endParaRPr lang="en-US" altLang="hu-HU" sz="1600"/>
          </a:p>
        </p:txBody>
      </p:sp>
      <p:sp>
        <p:nvSpPr>
          <p:cNvPr id="183301" name="Line 5"/>
          <p:cNvSpPr>
            <a:spLocks noChangeShapeType="1"/>
          </p:cNvSpPr>
          <p:nvPr/>
        </p:nvSpPr>
        <p:spPr bwMode="auto">
          <a:xfrm>
            <a:off x="2246313" y="5715000"/>
            <a:ext cx="5764212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3302" name="Line 6"/>
          <p:cNvSpPr>
            <a:spLocks noChangeShapeType="1"/>
          </p:cNvSpPr>
          <p:nvPr/>
        </p:nvSpPr>
        <p:spPr bwMode="auto">
          <a:xfrm>
            <a:off x="2255838" y="1270000"/>
            <a:ext cx="1587" cy="4445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83308" name="Group 12"/>
          <p:cNvGrpSpPr>
            <a:grpSpLocks/>
          </p:cNvGrpSpPr>
          <p:nvPr/>
        </p:nvGrpSpPr>
        <p:grpSpPr bwMode="auto">
          <a:xfrm>
            <a:off x="3122613" y="1638300"/>
            <a:ext cx="5140325" cy="3162300"/>
            <a:chOff x="1967" y="1032"/>
            <a:chExt cx="3238" cy="1992"/>
          </a:xfrm>
        </p:grpSpPr>
        <p:sp>
          <p:nvSpPr>
            <p:cNvPr id="183303" name="Text Box 7"/>
            <p:cNvSpPr txBox="1">
              <a:spLocks noChangeArrowheads="1"/>
            </p:cNvSpPr>
            <p:nvPr/>
          </p:nvSpPr>
          <p:spPr bwMode="auto">
            <a:xfrm>
              <a:off x="3835" y="2793"/>
              <a:ext cx="4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i="1"/>
                <a:t>MD</a:t>
              </a:r>
              <a:endParaRPr lang="en-US" altLang="hu-HU"/>
            </a:p>
          </p:txBody>
        </p:sp>
        <p:sp>
          <p:nvSpPr>
            <p:cNvPr id="183304" name="Freeform 8"/>
            <p:cNvSpPr>
              <a:spLocks/>
            </p:cNvSpPr>
            <p:nvPr/>
          </p:nvSpPr>
          <p:spPr bwMode="auto">
            <a:xfrm>
              <a:off x="1967" y="1032"/>
              <a:ext cx="1863" cy="1870"/>
            </a:xfrm>
            <a:custGeom>
              <a:avLst/>
              <a:gdLst>
                <a:gd name="T0" fmla="*/ 0 w 1863"/>
                <a:gd name="T1" fmla="*/ 0 h 1870"/>
                <a:gd name="T2" fmla="*/ 210 w 1863"/>
                <a:gd name="T3" fmla="*/ 546 h 1870"/>
                <a:gd name="T4" fmla="*/ 464 w 1863"/>
                <a:gd name="T5" fmla="*/ 935 h 1870"/>
                <a:gd name="T6" fmla="*/ 823 w 1863"/>
                <a:gd name="T7" fmla="*/ 1309 h 1870"/>
                <a:gd name="T8" fmla="*/ 1265 w 1863"/>
                <a:gd name="T9" fmla="*/ 1631 h 1870"/>
                <a:gd name="T10" fmla="*/ 1579 w 1863"/>
                <a:gd name="T11" fmla="*/ 1796 h 1870"/>
                <a:gd name="T12" fmla="*/ 1863 w 1863"/>
                <a:gd name="T13" fmla="*/ 1870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3" h="1870">
                  <a:moveTo>
                    <a:pt x="0" y="0"/>
                  </a:moveTo>
                  <a:cubicBezTo>
                    <a:pt x="36" y="91"/>
                    <a:pt x="133" y="390"/>
                    <a:pt x="210" y="546"/>
                  </a:cubicBezTo>
                  <a:cubicBezTo>
                    <a:pt x="287" y="702"/>
                    <a:pt x="362" y="808"/>
                    <a:pt x="464" y="935"/>
                  </a:cubicBezTo>
                  <a:cubicBezTo>
                    <a:pt x="566" y="1062"/>
                    <a:pt x="689" y="1193"/>
                    <a:pt x="823" y="1309"/>
                  </a:cubicBezTo>
                  <a:cubicBezTo>
                    <a:pt x="957" y="1425"/>
                    <a:pt x="1139" y="1550"/>
                    <a:pt x="1265" y="1631"/>
                  </a:cubicBezTo>
                  <a:cubicBezTo>
                    <a:pt x="1391" y="1712"/>
                    <a:pt x="1479" y="1756"/>
                    <a:pt x="1579" y="1796"/>
                  </a:cubicBezTo>
                  <a:cubicBezTo>
                    <a:pt x="1679" y="1836"/>
                    <a:pt x="1804" y="1855"/>
                    <a:pt x="1863" y="1870"/>
                  </a:cubicBezTo>
                </a:path>
              </a:pathLst>
            </a:cu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3307" name="Text Box 11"/>
            <p:cNvSpPr txBox="1">
              <a:spLocks noChangeArrowheads="1"/>
            </p:cNvSpPr>
            <p:nvPr/>
          </p:nvSpPr>
          <p:spPr bwMode="auto">
            <a:xfrm>
              <a:off x="3643" y="1407"/>
              <a:ext cx="1562" cy="75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hu-HU">
                  <a:solidFill>
                    <a:schemeClr val="tx1"/>
                  </a:solidFill>
                </a:rPr>
                <a:t>Demand for money is inversely related to the nominal interest rate (</a:t>
              </a:r>
              <a:r>
                <a:rPr lang="en-US" altLang="hu-HU" i="1">
                  <a:solidFill>
                    <a:schemeClr val="tx1"/>
                  </a:solidFill>
                </a:rPr>
                <a:t>i</a:t>
              </a:r>
              <a:r>
                <a:rPr lang="en-US" altLang="hu-HU">
                  <a:solidFill>
                    <a:schemeClr val="tx1"/>
                  </a:solidFill>
                </a:rPr>
                <a:t>)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6A3ACF4-0E5C-4CA7-A9F2-AB42E8FDEF01}" type="slidenum">
              <a:rPr lang="en-US" altLang="hu-HU"/>
              <a:pPr/>
              <a:t>17</a:t>
            </a:fld>
            <a:endParaRPr lang="en-US" altLang="hu-HU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67237"/>
            <a:ext cx="6781800" cy="685800"/>
          </a:xfrm>
        </p:spPr>
        <p:txBody>
          <a:bodyPr/>
          <a:lstStyle/>
          <a:p>
            <a:r>
              <a:rPr lang="en-US" altLang="hu-HU" sz="2800" dirty="0"/>
              <a:t>A Shift In The Money Demand Curve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1245025" y="1198563"/>
            <a:ext cx="6746875" cy="4902200"/>
            <a:chOff x="1785938" y="1198563"/>
            <a:chExt cx="6746875" cy="4902200"/>
          </a:xfrm>
        </p:grpSpPr>
        <p:sp>
          <p:nvSpPr>
            <p:cNvPr id="174092" name="Text Box 12"/>
            <p:cNvSpPr txBox="1">
              <a:spLocks noChangeArrowheads="1"/>
            </p:cNvSpPr>
            <p:nvPr/>
          </p:nvSpPr>
          <p:spPr bwMode="auto">
            <a:xfrm>
              <a:off x="3325813" y="5764213"/>
              <a:ext cx="351313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Money </a:t>
              </a:r>
              <a:r>
                <a:rPr lang="en-US" altLang="hu-HU" sz="1600" i="1"/>
                <a:t>M</a:t>
              </a:r>
              <a:endParaRPr lang="en-US" altLang="hu-HU" sz="1600"/>
            </a:p>
          </p:txBody>
        </p:sp>
        <p:sp>
          <p:nvSpPr>
            <p:cNvPr id="174093" name="Text Box 13"/>
            <p:cNvSpPr txBox="1">
              <a:spLocks noChangeArrowheads="1"/>
            </p:cNvSpPr>
            <p:nvPr/>
          </p:nvSpPr>
          <p:spPr bwMode="auto">
            <a:xfrm rot="-5400000">
              <a:off x="618331" y="3371057"/>
              <a:ext cx="26717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Nominal interest rate </a:t>
              </a:r>
              <a:r>
                <a:rPr lang="en-US" altLang="hu-HU" sz="1600" i="1"/>
                <a:t>i</a:t>
              </a:r>
              <a:endParaRPr lang="en-US" altLang="hu-HU" sz="1600"/>
            </a:p>
          </p:txBody>
        </p:sp>
        <p:sp>
          <p:nvSpPr>
            <p:cNvPr id="174100" name="Line 20"/>
            <p:cNvSpPr>
              <a:spLocks noChangeShapeType="1"/>
            </p:cNvSpPr>
            <p:nvPr/>
          </p:nvSpPr>
          <p:spPr bwMode="auto">
            <a:xfrm>
              <a:off x="2246313" y="5715000"/>
              <a:ext cx="5764212" cy="158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4101" name="Line 21"/>
            <p:cNvSpPr>
              <a:spLocks noChangeShapeType="1"/>
            </p:cNvSpPr>
            <p:nvPr/>
          </p:nvSpPr>
          <p:spPr bwMode="auto">
            <a:xfrm>
              <a:off x="2255838" y="1270000"/>
              <a:ext cx="1587" cy="4445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4103" name="Text Box 23"/>
            <p:cNvSpPr txBox="1">
              <a:spLocks noChangeArrowheads="1"/>
            </p:cNvSpPr>
            <p:nvPr/>
          </p:nvSpPr>
          <p:spPr bwMode="auto">
            <a:xfrm>
              <a:off x="6088063" y="4433888"/>
              <a:ext cx="6397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i="1"/>
                <a:t>MD</a:t>
              </a:r>
              <a:endParaRPr lang="en-US" altLang="hu-HU"/>
            </a:p>
          </p:txBody>
        </p:sp>
        <p:sp>
          <p:nvSpPr>
            <p:cNvPr id="174104" name="Freeform 24"/>
            <p:cNvSpPr>
              <a:spLocks/>
            </p:cNvSpPr>
            <p:nvPr/>
          </p:nvSpPr>
          <p:spPr bwMode="auto">
            <a:xfrm>
              <a:off x="3122613" y="1638300"/>
              <a:ext cx="2957512" cy="2968625"/>
            </a:xfrm>
            <a:custGeom>
              <a:avLst/>
              <a:gdLst>
                <a:gd name="T0" fmla="*/ 0 w 1863"/>
                <a:gd name="T1" fmla="*/ 0 h 1870"/>
                <a:gd name="T2" fmla="*/ 210 w 1863"/>
                <a:gd name="T3" fmla="*/ 546 h 1870"/>
                <a:gd name="T4" fmla="*/ 464 w 1863"/>
                <a:gd name="T5" fmla="*/ 935 h 1870"/>
                <a:gd name="T6" fmla="*/ 823 w 1863"/>
                <a:gd name="T7" fmla="*/ 1309 h 1870"/>
                <a:gd name="T8" fmla="*/ 1265 w 1863"/>
                <a:gd name="T9" fmla="*/ 1631 h 1870"/>
                <a:gd name="T10" fmla="*/ 1579 w 1863"/>
                <a:gd name="T11" fmla="*/ 1796 h 1870"/>
                <a:gd name="T12" fmla="*/ 1863 w 1863"/>
                <a:gd name="T13" fmla="*/ 1870 h 1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63" h="1870">
                  <a:moveTo>
                    <a:pt x="0" y="0"/>
                  </a:moveTo>
                  <a:cubicBezTo>
                    <a:pt x="36" y="91"/>
                    <a:pt x="133" y="390"/>
                    <a:pt x="210" y="546"/>
                  </a:cubicBezTo>
                  <a:cubicBezTo>
                    <a:pt x="287" y="702"/>
                    <a:pt x="362" y="808"/>
                    <a:pt x="464" y="935"/>
                  </a:cubicBezTo>
                  <a:cubicBezTo>
                    <a:pt x="566" y="1062"/>
                    <a:pt x="689" y="1193"/>
                    <a:pt x="823" y="1309"/>
                  </a:cubicBezTo>
                  <a:cubicBezTo>
                    <a:pt x="957" y="1425"/>
                    <a:pt x="1139" y="1550"/>
                    <a:pt x="1265" y="1631"/>
                  </a:cubicBezTo>
                  <a:cubicBezTo>
                    <a:pt x="1391" y="1712"/>
                    <a:pt x="1479" y="1756"/>
                    <a:pt x="1579" y="1796"/>
                  </a:cubicBezTo>
                  <a:cubicBezTo>
                    <a:pt x="1679" y="1836"/>
                    <a:pt x="1804" y="1855"/>
                    <a:pt x="1863" y="1870"/>
                  </a:cubicBezTo>
                </a:path>
              </a:pathLst>
            </a:cu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174109" name="Group 29"/>
            <p:cNvGrpSpPr>
              <a:grpSpLocks/>
            </p:cNvGrpSpPr>
            <p:nvPr/>
          </p:nvGrpSpPr>
          <p:grpSpPr bwMode="auto">
            <a:xfrm>
              <a:off x="3668713" y="1198563"/>
              <a:ext cx="4864100" cy="3149600"/>
              <a:chOff x="2311" y="755"/>
              <a:chExt cx="3064" cy="1984"/>
            </a:xfrm>
          </p:grpSpPr>
          <p:sp>
            <p:nvSpPr>
              <p:cNvPr id="174105" name="Freeform 25"/>
              <p:cNvSpPr>
                <a:spLocks/>
              </p:cNvSpPr>
              <p:nvPr/>
            </p:nvSpPr>
            <p:spPr bwMode="auto">
              <a:xfrm>
                <a:off x="2311" y="755"/>
                <a:ext cx="1863" cy="1870"/>
              </a:xfrm>
              <a:custGeom>
                <a:avLst/>
                <a:gdLst>
                  <a:gd name="T0" fmla="*/ 0 w 1863"/>
                  <a:gd name="T1" fmla="*/ 0 h 1870"/>
                  <a:gd name="T2" fmla="*/ 210 w 1863"/>
                  <a:gd name="T3" fmla="*/ 546 h 1870"/>
                  <a:gd name="T4" fmla="*/ 464 w 1863"/>
                  <a:gd name="T5" fmla="*/ 935 h 1870"/>
                  <a:gd name="T6" fmla="*/ 823 w 1863"/>
                  <a:gd name="T7" fmla="*/ 1309 h 1870"/>
                  <a:gd name="T8" fmla="*/ 1265 w 1863"/>
                  <a:gd name="T9" fmla="*/ 1631 h 1870"/>
                  <a:gd name="T10" fmla="*/ 1579 w 1863"/>
                  <a:gd name="T11" fmla="*/ 1796 h 1870"/>
                  <a:gd name="T12" fmla="*/ 1863 w 1863"/>
                  <a:gd name="T13" fmla="*/ 1870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3" h="1870">
                    <a:moveTo>
                      <a:pt x="0" y="0"/>
                    </a:moveTo>
                    <a:cubicBezTo>
                      <a:pt x="36" y="91"/>
                      <a:pt x="133" y="390"/>
                      <a:pt x="210" y="546"/>
                    </a:cubicBezTo>
                    <a:cubicBezTo>
                      <a:pt x="287" y="702"/>
                      <a:pt x="362" y="808"/>
                      <a:pt x="464" y="935"/>
                    </a:cubicBezTo>
                    <a:cubicBezTo>
                      <a:pt x="566" y="1062"/>
                      <a:pt x="689" y="1193"/>
                      <a:pt x="823" y="1309"/>
                    </a:cubicBezTo>
                    <a:cubicBezTo>
                      <a:pt x="957" y="1425"/>
                      <a:pt x="1139" y="1550"/>
                      <a:pt x="1265" y="1631"/>
                    </a:cubicBezTo>
                    <a:cubicBezTo>
                      <a:pt x="1391" y="1712"/>
                      <a:pt x="1479" y="1756"/>
                      <a:pt x="1579" y="1796"/>
                    </a:cubicBezTo>
                    <a:cubicBezTo>
                      <a:pt x="1679" y="1836"/>
                      <a:pt x="1804" y="1855"/>
                      <a:pt x="1863" y="1870"/>
                    </a:cubicBezTo>
                  </a:path>
                </a:pathLst>
              </a:custGeom>
              <a:noFill/>
              <a:ln w="57150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74106" name="Text Box 26"/>
              <p:cNvSpPr txBox="1">
                <a:spLocks noChangeArrowheads="1"/>
              </p:cNvSpPr>
              <p:nvPr/>
            </p:nvSpPr>
            <p:spPr bwMode="auto">
              <a:xfrm>
                <a:off x="4142" y="2508"/>
                <a:ext cx="40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MD’</a:t>
                </a:r>
                <a:endParaRPr lang="en-US" altLang="hu-HU"/>
              </a:p>
            </p:txBody>
          </p:sp>
          <p:sp>
            <p:nvSpPr>
              <p:cNvPr id="174107" name="AutoShape 27"/>
              <p:cNvSpPr>
                <a:spLocks noChangeArrowheads="1"/>
              </p:cNvSpPr>
              <p:nvPr/>
            </p:nvSpPr>
            <p:spPr bwMode="auto">
              <a:xfrm>
                <a:off x="2596" y="2005"/>
                <a:ext cx="441" cy="82"/>
              </a:xfrm>
              <a:prstGeom prst="rightArrow">
                <a:avLst>
                  <a:gd name="adj1" fmla="val 50000"/>
                  <a:gd name="adj2" fmla="val 134451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74108" name="Text Box 28"/>
              <p:cNvSpPr txBox="1">
                <a:spLocks noChangeArrowheads="1"/>
              </p:cNvSpPr>
              <p:nvPr/>
            </p:nvSpPr>
            <p:spPr bwMode="auto">
              <a:xfrm>
                <a:off x="3387" y="1151"/>
                <a:ext cx="1988" cy="868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396875" indent="-177800"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635000" indent="-123825"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hu-HU" sz="1400">
                    <a:latin typeface="Arial" panose="020B0604020202020204" pitchFamily="34" charset="0"/>
                  </a:rPr>
                  <a:t>Shifts in </a:t>
                </a:r>
                <a:r>
                  <a:rPr lang="en-US" altLang="hu-HU" sz="1400" i="1">
                    <a:latin typeface="Arial" panose="020B0604020202020204" pitchFamily="34" charset="0"/>
                  </a:rPr>
                  <a:t>MD</a:t>
                </a:r>
              </a:p>
              <a:p>
                <a:pPr lvl="1"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Changes in </a:t>
                </a:r>
                <a:r>
                  <a:rPr lang="en-US" altLang="hu-HU" sz="1400" i="1">
                    <a:latin typeface="Arial" panose="020B0604020202020204" pitchFamily="34" charset="0"/>
                  </a:rPr>
                  <a:t>Y &amp; P</a:t>
                </a:r>
                <a:endParaRPr lang="en-US" altLang="hu-HU" sz="1400">
                  <a:latin typeface="Arial" panose="020B0604020202020204" pitchFamily="34" charset="0"/>
                </a:endParaRPr>
              </a:p>
              <a:p>
                <a:pPr lvl="2">
                  <a:buFontTx/>
                  <a:buChar char="•"/>
                </a:pPr>
                <a:r>
                  <a:rPr lang="en-US" altLang="hu-HU" sz="1400" i="1">
                    <a:latin typeface="Arial" panose="020B0604020202020204" pitchFamily="34" charset="0"/>
                  </a:rPr>
                  <a:t>MD</a:t>
                </a:r>
                <a:r>
                  <a:rPr lang="en-US" altLang="hu-HU" sz="1400">
                    <a:latin typeface="Arial" panose="020B0604020202020204" pitchFamily="34" charset="0"/>
                  </a:rPr>
                  <a:t> will increase if </a:t>
                </a:r>
                <a:r>
                  <a:rPr lang="en-US" altLang="hu-HU" sz="1400" i="1">
                    <a:latin typeface="Arial" panose="020B0604020202020204" pitchFamily="34" charset="0"/>
                  </a:rPr>
                  <a:t>Y or P increase</a:t>
                </a:r>
              </a:p>
              <a:p>
                <a:pPr lvl="1"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Technological changes</a:t>
                </a:r>
              </a:p>
              <a:p>
                <a:pPr lvl="1"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Foreign demand</a:t>
                </a:r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6D5242F-1E4C-48EC-BC8D-7542392ABC34}" type="slidenum">
              <a:rPr lang="en-US" altLang="hu-HU"/>
              <a:pPr/>
              <a:t>18</a:t>
            </a:fld>
            <a:endParaRPr lang="en-US" altLang="hu-HU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Economic Naturalist</a:t>
            </a:r>
          </a:p>
          <a:p>
            <a:pPr lvl="1"/>
            <a:r>
              <a:rPr lang="en-US" altLang="hu-HU"/>
              <a:t>Why does the average Argentine hold more U.S. dollars than the average U.S. citizen?</a:t>
            </a:r>
          </a:p>
          <a:p>
            <a:pPr lvl="2"/>
            <a:r>
              <a:rPr lang="en-US" altLang="hu-HU"/>
              <a:t>More than $300 billion in currency circulating outside the U.S.</a:t>
            </a:r>
          </a:p>
          <a:p>
            <a:pPr lvl="2"/>
            <a:r>
              <a:rPr lang="en-US" altLang="hu-HU"/>
              <a:t>Foreign citizens will hold dollars to avoid the impact of high inflation.</a:t>
            </a:r>
          </a:p>
          <a:p>
            <a:pPr lvl="2"/>
            <a:r>
              <a:rPr lang="en-US" altLang="hu-HU"/>
              <a:t>Foreign citizens will hold dollars to protect against political instability.</a:t>
            </a:r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68450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C6584149-167D-4EC4-B4F8-2C2F3B91412F}" type="slidenum">
              <a:rPr lang="en-US" altLang="hu-HU"/>
              <a:pPr/>
              <a:t>19</a:t>
            </a:fld>
            <a:endParaRPr lang="en-US" altLang="hu-HU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The Supply of Money and Money Market Equilibrium</a:t>
            </a:r>
          </a:p>
          <a:p>
            <a:pPr lvl="1"/>
            <a:r>
              <a:rPr lang="en-US" altLang="hu-HU"/>
              <a:t>The Fed controls the supply of money with open-market operations.</a:t>
            </a:r>
          </a:p>
          <a:p>
            <a:pPr lvl="1"/>
            <a:r>
              <a:rPr lang="en-US" altLang="hu-HU"/>
              <a:t>An open-market purchase of bonds by the Fed will increase the money supply.</a:t>
            </a:r>
          </a:p>
          <a:p>
            <a:pPr lvl="1"/>
            <a:r>
              <a:rPr lang="en-US" altLang="hu-HU"/>
              <a:t>An open-market sale of bonds by the Fed will decrease the money supply.</a:t>
            </a: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05DEBDCF-F265-41D0-938C-99A50B8FE809}" type="slidenum">
              <a:rPr lang="en-US" altLang="hu-HU"/>
              <a:pPr/>
              <a:t>2</a:t>
            </a:fld>
            <a:endParaRPr lang="en-US" altLang="hu-HU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hu-HU" sz="4400"/>
              <a:t>Introduction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 smtClean="0"/>
              <a:t>The Federal Open Market Committee (FOMC) is responsible for monetary policy in the US.</a:t>
            </a:r>
          </a:p>
          <a:p>
            <a:r>
              <a:rPr lang="en-US" altLang="hu-HU" dirty="0" smtClean="0"/>
              <a:t>It is the Supervisory Committee</a:t>
            </a:r>
            <a:r>
              <a:rPr lang="hu-HU" altLang="hu-HU" dirty="0" smtClean="0"/>
              <a:t> (SC)</a:t>
            </a:r>
            <a:r>
              <a:rPr lang="en-US" altLang="hu-HU" dirty="0" smtClean="0"/>
              <a:t> of the National Bank in other countries.</a:t>
            </a:r>
          </a:p>
          <a:p>
            <a:r>
              <a:rPr lang="en-US" altLang="hu-HU" dirty="0" smtClean="0"/>
              <a:t>Monetary </a:t>
            </a:r>
            <a:r>
              <a:rPr lang="en-US" altLang="hu-HU" dirty="0"/>
              <a:t>policy is more flexible than fiscal policy.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23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CFD7491F-37C6-40FD-9D0A-241258229CBB}" type="slidenum">
              <a:rPr lang="en-US" altLang="hu-HU"/>
              <a:pPr/>
              <a:t>20</a:t>
            </a:fld>
            <a:endParaRPr lang="en-US" altLang="hu-HU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2800" dirty="0"/>
              <a:t>Equilibrium in </a:t>
            </a:r>
            <a:r>
              <a:rPr lang="en-US" altLang="hu-HU" sz="2800" dirty="0" smtClean="0"/>
              <a:t>the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Market </a:t>
            </a:r>
            <a:r>
              <a:rPr lang="en-US" altLang="hu-HU" sz="2800" dirty="0"/>
              <a:t>For Money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1004415" y="1270000"/>
            <a:ext cx="7258050" cy="5081588"/>
            <a:chOff x="1609725" y="1270000"/>
            <a:chExt cx="7258050" cy="5081588"/>
          </a:xfrm>
        </p:grpSpPr>
        <p:sp>
          <p:nvSpPr>
            <p:cNvPr id="184324" name="Text Box 4"/>
            <p:cNvSpPr txBox="1">
              <a:spLocks noChangeArrowheads="1"/>
            </p:cNvSpPr>
            <p:nvPr/>
          </p:nvSpPr>
          <p:spPr bwMode="auto">
            <a:xfrm rot="-5400000">
              <a:off x="442118" y="3371057"/>
              <a:ext cx="26717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Nominal interest rate </a:t>
              </a:r>
            </a:p>
          </p:txBody>
        </p:sp>
        <p:sp>
          <p:nvSpPr>
            <p:cNvPr id="184325" name="Line 5"/>
            <p:cNvSpPr>
              <a:spLocks noChangeShapeType="1"/>
            </p:cNvSpPr>
            <p:nvPr/>
          </p:nvSpPr>
          <p:spPr bwMode="auto">
            <a:xfrm>
              <a:off x="2246313" y="5715000"/>
              <a:ext cx="5764212" cy="1588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4326" name="Line 6"/>
            <p:cNvSpPr>
              <a:spLocks noChangeShapeType="1"/>
            </p:cNvSpPr>
            <p:nvPr/>
          </p:nvSpPr>
          <p:spPr bwMode="auto">
            <a:xfrm>
              <a:off x="2255838" y="1270000"/>
              <a:ext cx="1587" cy="44450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4337" name="Text Box 17"/>
            <p:cNvSpPr txBox="1">
              <a:spLocks noChangeArrowheads="1"/>
            </p:cNvSpPr>
            <p:nvPr/>
          </p:nvSpPr>
          <p:spPr bwMode="auto">
            <a:xfrm>
              <a:off x="4200525" y="6015038"/>
              <a:ext cx="10064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Money</a:t>
              </a:r>
            </a:p>
          </p:txBody>
        </p:sp>
        <p:grpSp>
          <p:nvGrpSpPr>
            <p:cNvPr id="184340" name="Group 20"/>
            <p:cNvGrpSpPr>
              <a:grpSpLocks/>
            </p:cNvGrpSpPr>
            <p:nvPr/>
          </p:nvGrpSpPr>
          <p:grpSpPr bwMode="auto">
            <a:xfrm>
              <a:off x="1785938" y="1587500"/>
              <a:ext cx="7081837" cy="4513263"/>
              <a:chOff x="1125" y="1000"/>
              <a:chExt cx="4461" cy="2843"/>
            </a:xfrm>
          </p:grpSpPr>
          <p:sp>
            <p:nvSpPr>
              <p:cNvPr id="184327" name="Text Box 7"/>
              <p:cNvSpPr txBox="1">
                <a:spLocks noChangeArrowheads="1"/>
              </p:cNvSpPr>
              <p:nvPr/>
            </p:nvSpPr>
            <p:spPr bwMode="auto">
              <a:xfrm>
                <a:off x="3712" y="2692"/>
                <a:ext cx="187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/>
                  <a:t>Money demand curve, </a:t>
                </a:r>
                <a:r>
                  <a:rPr lang="en-US" altLang="hu-HU" sz="1600" i="1"/>
                  <a:t>MD</a:t>
                </a:r>
                <a:endParaRPr lang="en-US" altLang="hu-HU" sz="1600"/>
              </a:p>
            </p:txBody>
          </p:sp>
          <p:sp>
            <p:nvSpPr>
              <p:cNvPr id="184328" name="Freeform 8"/>
              <p:cNvSpPr>
                <a:spLocks/>
              </p:cNvSpPr>
              <p:nvPr/>
            </p:nvSpPr>
            <p:spPr bwMode="auto">
              <a:xfrm>
                <a:off x="1967" y="1032"/>
                <a:ext cx="2230" cy="1983"/>
              </a:xfrm>
              <a:custGeom>
                <a:avLst/>
                <a:gdLst>
                  <a:gd name="T0" fmla="*/ 0 w 2230"/>
                  <a:gd name="T1" fmla="*/ 0 h 1983"/>
                  <a:gd name="T2" fmla="*/ 210 w 2230"/>
                  <a:gd name="T3" fmla="*/ 546 h 1983"/>
                  <a:gd name="T4" fmla="*/ 464 w 2230"/>
                  <a:gd name="T5" fmla="*/ 935 h 1983"/>
                  <a:gd name="T6" fmla="*/ 823 w 2230"/>
                  <a:gd name="T7" fmla="*/ 1309 h 1983"/>
                  <a:gd name="T8" fmla="*/ 1265 w 2230"/>
                  <a:gd name="T9" fmla="*/ 1631 h 1983"/>
                  <a:gd name="T10" fmla="*/ 1889 w 2230"/>
                  <a:gd name="T11" fmla="*/ 1904 h 1983"/>
                  <a:gd name="T12" fmla="*/ 2230 w 2230"/>
                  <a:gd name="T13" fmla="*/ 1983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0" h="1983">
                    <a:moveTo>
                      <a:pt x="0" y="0"/>
                    </a:moveTo>
                    <a:cubicBezTo>
                      <a:pt x="36" y="91"/>
                      <a:pt x="133" y="390"/>
                      <a:pt x="210" y="546"/>
                    </a:cubicBezTo>
                    <a:cubicBezTo>
                      <a:pt x="287" y="702"/>
                      <a:pt x="362" y="808"/>
                      <a:pt x="464" y="935"/>
                    </a:cubicBezTo>
                    <a:cubicBezTo>
                      <a:pt x="566" y="1062"/>
                      <a:pt x="689" y="1193"/>
                      <a:pt x="823" y="1309"/>
                    </a:cubicBezTo>
                    <a:cubicBezTo>
                      <a:pt x="957" y="1425"/>
                      <a:pt x="1087" y="1532"/>
                      <a:pt x="1265" y="1631"/>
                    </a:cubicBezTo>
                    <a:cubicBezTo>
                      <a:pt x="1443" y="1730"/>
                      <a:pt x="1728" y="1845"/>
                      <a:pt x="1889" y="1904"/>
                    </a:cubicBezTo>
                    <a:cubicBezTo>
                      <a:pt x="2050" y="1963"/>
                      <a:pt x="2159" y="1967"/>
                      <a:pt x="2230" y="1983"/>
                    </a:cubicBezTo>
                  </a:path>
                </a:pathLst>
              </a:custGeom>
              <a:noFill/>
              <a:ln w="57150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4330" name="Line 10"/>
              <p:cNvSpPr>
                <a:spLocks noChangeShapeType="1"/>
              </p:cNvSpPr>
              <p:nvPr/>
            </p:nvSpPr>
            <p:spPr bwMode="auto">
              <a:xfrm>
                <a:off x="1420" y="2386"/>
                <a:ext cx="1405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4331" name="Line 11"/>
              <p:cNvSpPr>
                <a:spLocks noChangeShapeType="1"/>
              </p:cNvSpPr>
              <p:nvPr/>
            </p:nvSpPr>
            <p:spPr bwMode="auto">
              <a:xfrm flipV="1">
                <a:off x="2836" y="1220"/>
                <a:ext cx="0" cy="2371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4334" name="Text Box 14"/>
              <p:cNvSpPr txBox="1">
                <a:spLocks noChangeArrowheads="1"/>
              </p:cNvSpPr>
              <p:nvPr/>
            </p:nvSpPr>
            <p:spPr bwMode="auto">
              <a:xfrm>
                <a:off x="2000" y="2203"/>
                <a:ext cx="18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E</a:t>
                </a:r>
              </a:p>
            </p:txBody>
          </p:sp>
          <p:sp>
            <p:nvSpPr>
              <p:cNvPr id="184335" name="Text Box 15"/>
              <p:cNvSpPr txBox="1">
                <a:spLocks noChangeArrowheads="1"/>
              </p:cNvSpPr>
              <p:nvPr/>
            </p:nvSpPr>
            <p:spPr bwMode="auto">
              <a:xfrm>
                <a:off x="2736" y="1000"/>
                <a:ext cx="187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/>
                  <a:t>Money supply curve, </a:t>
                </a:r>
                <a:r>
                  <a:rPr lang="en-US" altLang="hu-HU" sz="1600" i="1"/>
                  <a:t>MS</a:t>
                </a:r>
                <a:endParaRPr lang="en-US" altLang="hu-HU" sz="1600"/>
              </a:p>
            </p:txBody>
          </p:sp>
          <p:sp>
            <p:nvSpPr>
              <p:cNvPr id="184336" name="Text Box 16"/>
              <p:cNvSpPr txBox="1">
                <a:spLocks noChangeArrowheads="1"/>
              </p:cNvSpPr>
              <p:nvPr/>
            </p:nvSpPr>
            <p:spPr bwMode="auto">
              <a:xfrm>
                <a:off x="2646" y="3631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M</a:t>
                </a:r>
                <a:endParaRPr lang="en-US" altLang="hu-HU" sz="1600"/>
              </a:p>
            </p:txBody>
          </p:sp>
          <p:sp>
            <p:nvSpPr>
              <p:cNvPr id="184338" name="Text Box 18"/>
              <p:cNvSpPr txBox="1">
                <a:spLocks noChangeArrowheads="1"/>
              </p:cNvSpPr>
              <p:nvPr/>
            </p:nvSpPr>
            <p:spPr bwMode="auto">
              <a:xfrm>
                <a:off x="1125" y="2270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i</a:t>
                </a:r>
                <a:endParaRPr lang="en-US" altLang="hu-HU" sz="1600"/>
              </a:p>
            </p:txBody>
          </p:sp>
        </p:grpSp>
        <p:grpSp>
          <p:nvGrpSpPr>
            <p:cNvPr id="184343" name="Group 23"/>
            <p:cNvGrpSpPr>
              <a:grpSpLocks/>
            </p:cNvGrpSpPr>
            <p:nvPr/>
          </p:nvGrpSpPr>
          <p:grpSpPr bwMode="auto">
            <a:xfrm>
              <a:off x="1785938" y="2322513"/>
              <a:ext cx="6842125" cy="3778250"/>
              <a:chOff x="1125" y="1463"/>
              <a:chExt cx="4310" cy="2380"/>
            </a:xfrm>
          </p:grpSpPr>
          <p:sp>
            <p:nvSpPr>
              <p:cNvPr id="184333" name="Line 13"/>
              <p:cNvSpPr>
                <a:spLocks noChangeShapeType="1"/>
              </p:cNvSpPr>
              <p:nvPr/>
            </p:nvSpPr>
            <p:spPr bwMode="auto">
              <a:xfrm>
                <a:off x="1420" y="2603"/>
                <a:ext cx="1697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4323" name="Text Box 3"/>
              <p:cNvSpPr txBox="1">
                <a:spLocks noChangeArrowheads="1"/>
              </p:cNvSpPr>
              <p:nvPr/>
            </p:nvSpPr>
            <p:spPr bwMode="auto">
              <a:xfrm>
                <a:off x="2975" y="3631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M</a:t>
                </a:r>
                <a:r>
                  <a:rPr lang="en-US" altLang="hu-HU" sz="1600" i="1" baseline="-25000"/>
                  <a:t>1</a:t>
                </a:r>
                <a:endParaRPr lang="en-US" altLang="hu-HU" sz="1600"/>
              </a:p>
            </p:txBody>
          </p:sp>
          <p:sp>
            <p:nvSpPr>
              <p:cNvPr id="184332" name="Line 12"/>
              <p:cNvSpPr>
                <a:spLocks noChangeShapeType="1"/>
              </p:cNvSpPr>
              <p:nvPr/>
            </p:nvSpPr>
            <p:spPr bwMode="auto">
              <a:xfrm flipV="1">
                <a:off x="3135" y="2626"/>
                <a:ext cx="0" cy="965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4339" name="Text Box 19"/>
              <p:cNvSpPr txBox="1">
                <a:spLocks noChangeArrowheads="1"/>
              </p:cNvSpPr>
              <p:nvPr/>
            </p:nvSpPr>
            <p:spPr bwMode="auto">
              <a:xfrm>
                <a:off x="1125" y="2502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i</a:t>
                </a:r>
                <a:r>
                  <a:rPr lang="en-US" altLang="hu-HU" sz="1600" i="1" baseline="-25000"/>
                  <a:t>1</a:t>
                </a:r>
                <a:endParaRPr lang="en-US" altLang="hu-HU" sz="1600"/>
              </a:p>
            </p:txBody>
          </p:sp>
          <p:sp>
            <p:nvSpPr>
              <p:cNvPr id="184341" name="Text Box 21"/>
              <p:cNvSpPr txBox="1">
                <a:spLocks noChangeArrowheads="1"/>
              </p:cNvSpPr>
              <p:nvPr/>
            </p:nvSpPr>
            <p:spPr bwMode="auto">
              <a:xfrm>
                <a:off x="3758" y="1463"/>
                <a:ext cx="1677" cy="868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14300" indent="-114300"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hu-HU" sz="1400">
                    <a:latin typeface="Arial" panose="020B0604020202020204" pitchFamily="34" charset="0"/>
                  </a:rPr>
                  <a:t>If interest = </a:t>
                </a:r>
                <a:r>
                  <a:rPr lang="en-US" altLang="hu-HU" sz="1400" i="1">
                    <a:latin typeface="Arial" panose="020B0604020202020204" pitchFamily="34" charset="0"/>
                  </a:rPr>
                  <a:t>i</a:t>
                </a:r>
                <a:r>
                  <a:rPr lang="en-US" altLang="hu-HU" sz="1400" i="1" baseline="-25000">
                    <a:latin typeface="Arial" panose="020B0604020202020204" pitchFamily="34" charset="0"/>
                  </a:rPr>
                  <a:t>1</a:t>
                </a:r>
                <a:endParaRPr lang="en-US" altLang="hu-HU" sz="1400" i="1" baseline="30000">
                  <a:latin typeface="Arial" panose="020B0604020202020204" pitchFamily="34" charset="0"/>
                </a:endParaRPr>
              </a:p>
              <a:p>
                <a:pPr>
                  <a:buFontTx/>
                  <a:buChar char="•"/>
                </a:pPr>
                <a:r>
                  <a:rPr lang="en-US" altLang="hu-HU" sz="1400" i="1">
                    <a:latin typeface="Arial" panose="020B0604020202020204" pitchFamily="34" charset="0"/>
                  </a:rPr>
                  <a:t>Q</a:t>
                </a:r>
                <a:r>
                  <a:rPr lang="en-US" altLang="hu-HU" sz="1400" i="1" baseline="-25000">
                    <a:latin typeface="Arial" panose="020B0604020202020204" pitchFamily="34" charset="0"/>
                  </a:rPr>
                  <a:t>md</a:t>
                </a:r>
                <a:r>
                  <a:rPr lang="en-US" altLang="hu-HU" sz="1400" i="1">
                    <a:latin typeface="Arial" panose="020B0604020202020204" pitchFamily="34" charset="0"/>
                  </a:rPr>
                  <a:t> &gt; Q</a:t>
                </a:r>
                <a:r>
                  <a:rPr lang="en-US" altLang="hu-HU" sz="1400" i="1" baseline="-25000">
                    <a:latin typeface="Arial" panose="020B0604020202020204" pitchFamily="34" charset="0"/>
                  </a:rPr>
                  <a:t>ms</a:t>
                </a: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People sell interest bearing assets to hold more money</a:t>
                </a: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Price of financial assets falls and interest rates rise</a:t>
                </a:r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27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44E59C6F-6646-41B7-B437-40885619AE64}" type="slidenum">
              <a:rPr lang="en-US" altLang="hu-HU"/>
              <a:pPr/>
              <a:t>21</a:t>
            </a:fld>
            <a:endParaRPr lang="en-US" altLang="hu-HU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6781800" cy="685800"/>
          </a:xfrm>
        </p:spPr>
        <p:txBody>
          <a:bodyPr/>
          <a:lstStyle/>
          <a:p>
            <a:r>
              <a:rPr lang="en-US" altLang="hu-HU" sz="2800" dirty="0"/>
              <a:t>The Fed Lowers the 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Nominal </a:t>
            </a:r>
            <a:r>
              <a:rPr lang="en-US" altLang="hu-HU" sz="2800" dirty="0"/>
              <a:t>Interest Rate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861716" y="1270000"/>
            <a:ext cx="7584920" cy="5081588"/>
            <a:chOff x="1351118" y="1270000"/>
            <a:chExt cx="7584920" cy="5081588"/>
          </a:xfrm>
        </p:grpSpPr>
        <p:grpSp>
          <p:nvGrpSpPr>
            <p:cNvPr id="2" name="Csoportba foglalás 1"/>
            <p:cNvGrpSpPr/>
            <p:nvPr/>
          </p:nvGrpSpPr>
          <p:grpSpPr>
            <a:xfrm>
              <a:off x="1351118" y="1270000"/>
              <a:ext cx="6929438" cy="5081588"/>
              <a:chOff x="1454150" y="1270000"/>
              <a:chExt cx="6929438" cy="5081588"/>
            </a:xfrm>
          </p:grpSpPr>
          <p:sp>
            <p:nvSpPr>
              <p:cNvPr id="185349" name="Text Box 5"/>
              <p:cNvSpPr txBox="1">
                <a:spLocks noChangeArrowheads="1"/>
              </p:cNvSpPr>
              <p:nvPr/>
            </p:nvSpPr>
            <p:spPr bwMode="auto">
              <a:xfrm rot="-5400000">
                <a:off x="286543" y="3371057"/>
                <a:ext cx="26717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/>
                  <a:t>Nominal interest rate </a:t>
                </a:r>
              </a:p>
            </p:txBody>
          </p:sp>
          <p:sp>
            <p:nvSpPr>
              <p:cNvPr id="185350" name="Line 6"/>
              <p:cNvSpPr>
                <a:spLocks noChangeShapeType="1"/>
              </p:cNvSpPr>
              <p:nvPr/>
            </p:nvSpPr>
            <p:spPr bwMode="auto">
              <a:xfrm>
                <a:off x="2246313" y="5715000"/>
                <a:ext cx="5764212" cy="15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51" name="Line 7"/>
              <p:cNvSpPr>
                <a:spLocks noChangeShapeType="1"/>
              </p:cNvSpPr>
              <p:nvPr/>
            </p:nvSpPr>
            <p:spPr bwMode="auto">
              <a:xfrm>
                <a:off x="2255838" y="1270000"/>
                <a:ext cx="1587" cy="444500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52" name="Text Box 8"/>
              <p:cNvSpPr txBox="1">
                <a:spLocks noChangeArrowheads="1"/>
              </p:cNvSpPr>
              <p:nvPr/>
            </p:nvSpPr>
            <p:spPr bwMode="auto">
              <a:xfrm>
                <a:off x="5408613" y="4589463"/>
                <a:ext cx="2974975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MD</a:t>
                </a:r>
                <a:endParaRPr lang="en-US" altLang="hu-HU"/>
              </a:p>
            </p:txBody>
          </p:sp>
          <p:sp>
            <p:nvSpPr>
              <p:cNvPr id="185353" name="Freeform 9"/>
              <p:cNvSpPr>
                <a:spLocks/>
              </p:cNvSpPr>
              <p:nvPr/>
            </p:nvSpPr>
            <p:spPr bwMode="auto">
              <a:xfrm>
                <a:off x="3122613" y="1638300"/>
                <a:ext cx="3540125" cy="3148013"/>
              </a:xfrm>
              <a:custGeom>
                <a:avLst/>
                <a:gdLst>
                  <a:gd name="T0" fmla="*/ 0 w 2230"/>
                  <a:gd name="T1" fmla="*/ 0 h 1983"/>
                  <a:gd name="T2" fmla="*/ 210 w 2230"/>
                  <a:gd name="T3" fmla="*/ 546 h 1983"/>
                  <a:gd name="T4" fmla="*/ 464 w 2230"/>
                  <a:gd name="T5" fmla="*/ 935 h 1983"/>
                  <a:gd name="T6" fmla="*/ 823 w 2230"/>
                  <a:gd name="T7" fmla="*/ 1309 h 1983"/>
                  <a:gd name="T8" fmla="*/ 1265 w 2230"/>
                  <a:gd name="T9" fmla="*/ 1631 h 1983"/>
                  <a:gd name="T10" fmla="*/ 1579 w 2230"/>
                  <a:gd name="T11" fmla="*/ 1796 h 1983"/>
                  <a:gd name="T12" fmla="*/ 2230 w 2230"/>
                  <a:gd name="T13" fmla="*/ 1983 h 1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0" h="1983">
                    <a:moveTo>
                      <a:pt x="0" y="0"/>
                    </a:moveTo>
                    <a:cubicBezTo>
                      <a:pt x="36" y="91"/>
                      <a:pt x="133" y="390"/>
                      <a:pt x="210" y="546"/>
                    </a:cubicBezTo>
                    <a:cubicBezTo>
                      <a:pt x="287" y="702"/>
                      <a:pt x="362" y="808"/>
                      <a:pt x="464" y="935"/>
                    </a:cubicBezTo>
                    <a:cubicBezTo>
                      <a:pt x="566" y="1062"/>
                      <a:pt x="689" y="1193"/>
                      <a:pt x="823" y="1309"/>
                    </a:cubicBezTo>
                    <a:cubicBezTo>
                      <a:pt x="957" y="1425"/>
                      <a:pt x="1139" y="1550"/>
                      <a:pt x="1265" y="1631"/>
                    </a:cubicBezTo>
                    <a:cubicBezTo>
                      <a:pt x="1391" y="1712"/>
                      <a:pt x="1418" y="1737"/>
                      <a:pt x="1579" y="1796"/>
                    </a:cubicBezTo>
                    <a:cubicBezTo>
                      <a:pt x="1740" y="1855"/>
                      <a:pt x="2095" y="1944"/>
                      <a:pt x="2230" y="1983"/>
                    </a:cubicBezTo>
                  </a:path>
                </a:pathLst>
              </a:custGeom>
              <a:noFill/>
              <a:ln w="57150">
                <a:solidFill>
                  <a:srgbClr val="66FF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54" name="Line 10"/>
              <p:cNvSpPr>
                <a:spLocks noChangeShapeType="1"/>
              </p:cNvSpPr>
              <p:nvPr/>
            </p:nvSpPr>
            <p:spPr bwMode="auto">
              <a:xfrm>
                <a:off x="2254250" y="3787775"/>
                <a:ext cx="2230438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55" name="Line 11"/>
              <p:cNvSpPr>
                <a:spLocks noChangeShapeType="1"/>
              </p:cNvSpPr>
              <p:nvPr/>
            </p:nvSpPr>
            <p:spPr bwMode="auto">
              <a:xfrm flipV="1">
                <a:off x="4502150" y="1936750"/>
                <a:ext cx="0" cy="3763963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57" name="Text Box 13"/>
              <p:cNvSpPr txBox="1">
                <a:spLocks noChangeArrowheads="1"/>
              </p:cNvSpPr>
              <p:nvPr/>
            </p:nvSpPr>
            <p:spPr bwMode="auto">
              <a:xfrm>
                <a:off x="3175000" y="3497263"/>
                <a:ext cx="2974975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E</a:t>
                </a:r>
              </a:p>
            </p:txBody>
          </p:sp>
          <p:sp>
            <p:nvSpPr>
              <p:cNvPr id="185358" name="Text Box 14"/>
              <p:cNvSpPr txBox="1">
                <a:spLocks noChangeArrowheads="1"/>
              </p:cNvSpPr>
              <p:nvPr/>
            </p:nvSpPr>
            <p:spPr bwMode="auto">
              <a:xfrm>
                <a:off x="4011613" y="1609725"/>
                <a:ext cx="885825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MS</a:t>
                </a:r>
                <a:endParaRPr lang="en-US" altLang="hu-HU"/>
              </a:p>
            </p:txBody>
          </p:sp>
          <p:sp>
            <p:nvSpPr>
              <p:cNvPr id="185359" name="Text Box 15"/>
              <p:cNvSpPr txBox="1">
                <a:spLocks noChangeArrowheads="1"/>
              </p:cNvSpPr>
              <p:nvPr/>
            </p:nvSpPr>
            <p:spPr bwMode="auto">
              <a:xfrm>
                <a:off x="4200525" y="5764213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M</a:t>
                </a:r>
                <a:endParaRPr lang="en-US" altLang="hu-HU" sz="1600"/>
              </a:p>
            </p:txBody>
          </p:sp>
          <p:sp>
            <p:nvSpPr>
              <p:cNvPr id="185360" name="Text Box 16"/>
              <p:cNvSpPr txBox="1">
                <a:spLocks noChangeArrowheads="1"/>
              </p:cNvSpPr>
              <p:nvPr/>
            </p:nvSpPr>
            <p:spPr bwMode="auto">
              <a:xfrm>
                <a:off x="4200525" y="6015038"/>
                <a:ext cx="1006475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/>
                  <a:t>Money</a:t>
                </a:r>
              </a:p>
            </p:txBody>
          </p:sp>
          <p:sp>
            <p:nvSpPr>
              <p:cNvPr id="185361" name="Text Box 17"/>
              <p:cNvSpPr txBox="1">
                <a:spLocks noChangeArrowheads="1"/>
              </p:cNvSpPr>
              <p:nvPr/>
            </p:nvSpPr>
            <p:spPr bwMode="auto">
              <a:xfrm>
                <a:off x="1785938" y="3603625"/>
                <a:ext cx="59055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i</a:t>
                </a:r>
                <a:endParaRPr lang="en-US" altLang="hu-HU" sz="1600"/>
              </a:p>
            </p:txBody>
          </p:sp>
        </p:grpSp>
        <p:grpSp>
          <p:nvGrpSpPr>
            <p:cNvPr id="185370" name="Group 26"/>
            <p:cNvGrpSpPr>
              <a:grpSpLocks/>
            </p:cNvGrpSpPr>
            <p:nvPr/>
          </p:nvGrpSpPr>
          <p:grpSpPr bwMode="auto">
            <a:xfrm>
              <a:off x="1785938" y="1609725"/>
              <a:ext cx="7150100" cy="4491038"/>
              <a:chOff x="1125" y="1014"/>
              <a:chExt cx="4504" cy="2829"/>
            </a:xfrm>
          </p:grpSpPr>
          <p:sp>
            <p:nvSpPr>
              <p:cNvPr id="185346" name="Line 2"/>
              <p:cNvSpPr>
                <a:spLocks noChangeShapeType="1"/>
              </p:cNvSpPr>
              <p:nvPr/>
            </p:nvSpPr>
            <p:spPr bwMode="auto">
              <a:xfrm>
                <a:off x="1420" y="2603"/>
                <a:ext cx="1697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48" name="Text Box 4"/>
              <p:cNvSpPr txBox="1">
                <a:spLocks noChangeArrowheads="1"/>
              </p:cNvSpPr>
              <p:nvPr/>
            </p:nvSpPr>
            <p:spPr bwMode="auto">
              <a:xfrm>
                <a:off x="2975" y="3631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M’</a:t>
                </a:r>
                <a:endParaRPr lang="en-US" altLang="hu-HU" sz="1600"/>
              </a:p>
            </p:txBody>
          </p:sp>
          <p:sp>
            <p:nvSpPr>
              <p:cNvPr id="185362" name="Text Box 18"/>
              <p:cNvSpPr txBox="1">
                <a:spLocks noChangeArrowheads="1"/>
              </p:cNvSpPr>
              <p:nvPr/>
            </p:nvSpPr>
            <p:spPr bwMode="auto">
              <a:xfrm>
                <a:off x="1125" y="2502"/>
                <a:ext cx="37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sz="1600" i="1"/>
                  <a:t>I’</a:t>
                </a:r>
                <a:endParaRPr lang="en-US" altLang="hu-HU" sz="1600"/>
              </a:p>
            </p:txBody>
          </p:sp>
          <p:sp>
            <p:nvSpPr>
              <p:cNvPr id="185363" name="Line 19"/>
              <p:cNvSpPr>
                <a:spLocks noChangeShapeType="1"/>
              </p:cNvSpPr>
              <p:nvPr/>
            </p:nvSpPr>
            <p:spPr bwMode="auto">
              <a:xfrm flipV="1">
                <a:off x="3135" y="1220"/>
                <a:ext cx="0" cy="2371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185364" name="Text Box 20"/>
              <p:cNvSpPr txBox="1">
                <a:spLocks noChangeArrowheads="1"/>
              </p:cNvSpPr>
              <p:nvPr/>
            </p:nvSpPr>
            <p:spPr bwMode="auto">
              <a:xfrm>
                <a:off x="2299" y="2427"/>
                <a:ext cx="187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F</a:t>
                </a:r>
              </a:p>
            </p:txBody>
          </p:sp>
          <p:sp>
            <p:nvSpPr>
              <p:cNvPr id="185365" name="Text Box 21"/>
              <p:cNvSpPr txBox="1">
                <a:spLocks noChangeArrowheads="1"/>
              </p:cNvSpPr>
              <p:nvPr/>
            </p:nvSpPr>
            <p:spPr bwMode="auto">
              <a:xfrm>
                <a:off x="2895" y="1014"/>
                <a:ext cx="55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hu-HU" i="1"/>
                  <a:t>MS’</a:t>
                </a:r>
                <a:endParaRPr lang="en-US" altLang="hu-HU"/>
              </a:p>
            </p:txBody>
          </p:sp>
          <p:sp>
            <p:nvSpPr>
              <p:cNvPr id="185366" name="AutoShape 22"/>
              <p:cNvSpPr>
                <a:spLocks noChangeArrowheads="1"/>
              </p:cNvSpPr>
              <p:nvPr/>
            </p:nvSpPr>
            <p:spPr bwMode="auto">
              <a:xfrm>
                <a:off x="2904" y="3694"/>
                <a:ext cx="149" cy="82"/>
              </a:xfrm>
              <a:prstGeom prst="rightArrow">
                <a:avLst>
                  <a:gd name="adj1" fmla="val 50000"/>
                  <a:gd name="adj2" fmla="val 45427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5367" name="AutoShape 23"/>
              <p:cNvSpPr>
                <a:spLocks noChangeArrowheads="1"/>
              </p:cNvSpPr>
              <p:nvPr/>
            </p:nvSpPr>
            <p:spPr bwMode="auto">
              <a:xfrm flipV="1">
                <a:off x="1152" y="2371"/>
                <a:ext cx="90" cy="255"/>
              </a:xfrm>
              <a:prstGeom prst="upArrow">
                <a:avLst>
                  <a:gd name="adj1" fmla="val 50000"/>
                  <a:gd name="adj2" fmla="val 70833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5368" name="AutoShape 24"/>
              <p:cNvSpPr>
                <a:spLocks noChangeArrowheads="1"/>
              </p:cNvSpPr>
              <p:nvPr/>
            </p:nvSpPr>
            <p:spPr bwMode="auto">
              <a:xfrm>
                <a:off x="2880" y="1870"/>
                <a:ext cx="224" cy="119"/>
              </a:xfrm>
              <a:prstGeom prst="rightArrow">
                <a:avLst>
                  <a:gd name="adj1" fmla="val 50000"/>
                  <a:gd name="adj2" fmla="val 47059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5369" name="Text Box 25"/>
              <p:cNvSpPr txBox="1">
                <a:spLocks noChangeArrowheads="1"/>
              </p:cNvSpPr>
              <p:nvPr/>
            </p:nvSpPr>
            <p:spPr bwMode="auto">
              <a:xfrm>
                <a:off x="3603" y="1199"/>
                <a:ext cx="2026" cy="1136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114300" indent="-114300"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algn="l">
                  <a:spcBef>
                    <a:spcPct val="0"/>
                  </a:spcBef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r>
                  <a:rPr lang="en-US" altLang="hu-HU" sz="1400">
                    <a:latin typeface="Arial" panose="020B0604020202020204" pitchFamily="34" charset="0"/>
                  </a:rPr>
                  <a:t>The Fed wants to lower </a:t>
                </a:r>
                <a:r>
                  <a:rPr lang="en-US" altLang="hu-HU" sz="1400" i="1">
                    <a:latin typeface="Arial" panose="020B0604020202020204" pitchFamily="34" charset="0"/>
                  </a:rPr>
                  <a:t>i</a:t>
                </a:r>
                <a:endParaRPr lang="en-US" altLang="hu-HU" sz="1400">
                  <a:latin typeface="Arial" panose="020B0604020202020204" pitchFamily="34" charset="0"/>
                </a:endParaRP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Fed buys bonds</a:t>
                </a: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The money supply increases</a:t>
                </a: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Creates a surplus of money</a:t>
                </a: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People buy interest bearing assets</a:t>
                </a:r>
              </a:p>
              <a:p>
                <a:pPr>
                  <a:buFontTx/>
                  <a:buChar char="•"/>
                </a:pPr>
                <a:r>
                  <a:rPr lang="en-US" altLang="hu-HU" sz="1400">
                    <a:latin typeface="Arial" panose="020B0604020202020204" pitchFamily="34" charset="0"/>
                  </a:rPr>
                  <a:t>Non-money asset prices rise and interest rates fall</a:t>
                </a:r>
              </a:p>
            </p:txBody>
          </p:sp>
        </p:grp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EB560B3B-2F14-48AA-87FD-E9939E66CAD4}" type="slidenum">
              <a:rPr lang="en-US" altLang="hu-HU"/>
              <a:pPr/>
              <a:t>22</a:t>
            </a:fld>
            <a:endParaRPr lang="en-US" altLang="hu-HU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hu-HU"/>
              <a:t>The Supply of Money and Money Market Equilibrium</a:t>
            </a:r>
          </a:p>
          <a:p>
            <a:pPr lvl="1">
              <a:lnSpc>
                <a:spcPct val="90000"/>
              </a:lnSpc>
            </a:pPr>
            <a:r>
              <a:rPr lang="en-US" altLang="hu-HU"/>
              <a:t>The Fed wants to raise </a:t>
            </a:r>
            <a:r>
              <a:rPr lang="en-US" altLang="hu-HU" i="1"/>
              <a:t>i</a:t>
            </a:r>
          </a:p>
          <a:p>
            <a:pPr lvl="2">
              <a:lnSpc>
                <a:spcPct val="90000"/>
              </a:lnSpc>
            </a:pPr>
            <a:r>
              <a:rPr lang="en-US" altLang="hu-HU"/>
              <a:t>Fed sells bonds</a:t>
            </a:r>
          </a:p>
          <a:p>
            <a:pPr lvl="2">
              <a:lnSpc>
                <a:spcPct val="90000"/>
              </a:lnSpc>
            </a:pPr>
            <a:r>
              <a:rPr lang="en-US" altLang="hu-HU"/>
              <a:t>The money supply falls</a:t>
            </a:r>
          </a:p>
          <a:p>
            <a:pPr lvl="2">
              <a:lnSpc>
                <a:spcPct val="90000"/>
              </a:lnSpc>
            </a:pPr>
            <a:r>
              <a:rPr lang="en-US" altLang="hu-HU"/>
              <a:t>Creates a shortage of money</a:t>
            </a:r>
          </a:p>
          <a:p>
            <a:pPr lvl="2">
              <a:lnSpc>
                <a:spcPct val="90000"/>
              </a:lnSpc>
            </a:pPr>
            <a:r>
              <a:rPr lang="en-US" altLang="hu-HU"/>
              <a:t>People sell non-money assets</a:t>
            </a:r>
          </a:p>
          <a:p>
            <a:pPr lvl="2">
              <a:lnSpc>
                <a:spcPct val="90000"/>
              </a:lnSpc>
            </a:pPr>
            <a:r>
              <a:rPr lang="en-US" altLang="hu-HU"/>
              <a:t>Non-money asset prices fall and the interest rate increases</a:t>
            </a:r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9657F2D5-94D3-4ECE-9E95-A2AC5AF80D44}" type="slidenum">
              <a:rPr lang="en-US" altLang="hu-HU"/>
              <a:pPr/>
              <a:t>23</a:t>
            </a:fld>
            <a:endParaRPr lang="en-US" altLang="hu-HU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7888"/>
            <a:ext cx="7772400" cy="4945487"/>
          </a:xfrm>
        </p:spPr>
        <p:txBody>
          <a:bodyPr/>
          <a:lstStyle/>
          <a:p>
            <a:r>
              <a:rPr lang="en-US" altLang="hu-HU" sz="3000" dirty="0" smtClean="0"/>
              <a:t>How Does the Fed Control the Nominal Interest Rate</a:t>
            </a:r>
            <a:r>
              <a:rPr lang="hu-HU" altLang="hu-HU" sz="3000" dirty="0" smtClean="0"/>
              <a:t>?</a:t>
            </a:r>
            <a:endParaRPr lang="en-US" altLang="hu-HU" sz="3000" dirty="0" smtClean="0"/>
          </a:p>
          <a:p>
            <a:pPr lvl="1"/>
            <a:r>
              <a:rPr lang="en-US" altLang="hu-HU" sz="2600" dirty="0" smtClean="0"/>
              <a:t>The Fed cannot set the interest rate and the money supply independently.</a:t>
            </a:r>
            <a:endParaRPr lang="hu-HU" altLang="hu-HU" sz="2600" dirty="0" smtClean="0"/>
          </a:p>
          <a:p>
            <a:r>
              <a:rPr lang="en-US" altLang="hu-HU" sz="3000" dirty="0"/>
              <a:t>The Advantages of Targeting the Interest Rate</a:t>
            </a:r>
          </a:p>
          <a:p>
            <a:pPr lvl="1"/>
            <a:r>
              <a:rPr lang="en-US" altLang="hu-HU" sz="2600" dirty="0"/>
              <a:t>The effects of monetary policy are exerted through interest rates</a:t>
            </a:r>
          </a:p>
          <a:p>
            <a:pPr lvl="1"/>
            <a:r>
              <a:rPr lang="en-US" altLang="hu-HU" sz="2600" dirty="0"/>
              <a:t>Public familiarity with interest rates</a:t>
            </a:r>
          </a:p>
          <a:p>
            <a:pPr lvl="1"/>
            <a:r>
              <a:rPr lang="en-US" altLang="hu-HU" sz="2600" dirty="0"/>
              <a:t>Interest rates can be monitored easily</a:t>
            </a:r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B2C521F4-36EC-4A57-932A-AD758B15E696}" type="slidenum">
              <a:rPr lang="en-US" altLang="hu-HU"/>
              <a:pPr/>
              <a:t>24</a:t>
            </a:fld>
            <a:endParaRPr lang="en-US" altLang="hu-H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Federal Funds Rate</a:t>
            </a:r>
          </a:p>
          <a:p>
            <a:pPr lvl="1"/>
            <a:r>
              <a:rPr lang="en-US" altLang="hu-HU"/>
              <a:t>The interest rate that commercial banks charge each other for very short-term (usually overnight) loans</a:t>
            </a:r>
          </a:p>
          <a:p>
            <a:pPr lvl="1"/>
            <a:r>
              <a:rPr lang="en-US" altLang="hu-HU"/>
              <a:t>Because the Fed frequently sets its policy in the form of a target for the federal funds rate, this rate is closely watched in financial markets</a:t>
            </a:r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D6CCF8EB-7375-43F4-BA63-AEF8F7B94188}" type="slidenum">
              <a:rPr lang="en-US" altLang="hu-HU"/>
              <a:pPr/>
              <a:t>25</a:t>
            </a:fld>
            <a:endParaRPr lang="en-US" altLang="hu-H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Economic Naturalist</a:t>
            </a:r>
          </a:p>
          <a:p>
            <a:pPr lvl="1"/>
            <a:r>
              <a:rPr lang="en-US" altLang="hu-HU"/>
              <a:t>What’s so important about the federal funds rate?</a:t>
            </a:r>
          </a:p>
          <a:p>
            <a:pPr lvl="2"/>
            <a:r>
              <a:rPr lang="en-US" altLang="hu-HU"/>
              <a:t>The Fed controls the money supply by controlling bank reserves.</a:t>
            </a:r>
          </a:p>
          <a:p>
            <a:pPr lvl="2"/>
            <a:r>
              <a:rPr lang="en-US" altLang="hu-HU"/>
              <a:t>Bank reserves influence the federal funds rate.</a:t>
            </a:r>
          </a:p>
          <a:p>
            <a:pPr lvl="2"/>
            <a:r>
              <a:rPr lang="en-US" altLang="hu-HU"/>
              <a:t>Therefore, the federal funds rate reflects the impact of open market operations.</a:t>
            </a:r>
          </a:p>
        </p:txBody>
      </p:sp>
      <p:pic>
        <p:nvPicPr>
          <p:cNvPr id="2119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68450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1CEB0BF0-58FA-42BA-8768-A436739EB50A}" type="slidenum">
              <a:rPr lang="en-US" altLang="hu-HU"/>
              <a:pPr/>
              <a:t>26</a:t>
            </a:fld>
            <a:endParaRPr lang="en-US" altLang="hu-H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781800" cy="685800"/>
          </a:xfrm>
        </p:spPr>
        <p:txBody>
          <a:bodyPr/>
          <a:lstStyle/>
          <a:p>
            <a:r>
              <a:rPr lang="en-US" altLang="hu-HU" sz="2800" dirty="0"/>
              <a:t>The Federal </a:t>
            </a:r>
            <a:r>
              <a:rPr lang="en-US" altLang="hu-HU" sz="2800" dirty="0" smtClean="0"/>
              <a:t>Funds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Rate</a:t>
            </a:r>
            <a:r>
              <a:rPr lang="en-US" altLang="hu-HU" sz="2800" dirty="0"/>
              <a:t>, 1970-2002</a:t>
            </a:r>
          </a:p>
        </p:txBody>
      </p:sp>
      <p:graphicFrame>
        <p:nvGraphicFramePr>
          <p:cNvPr id="214019" name="Object 3"/>
          <p:cNvGraphicFramePr>
            <a:graphicFrameLocks noChangeAspect="1"/>
          </p:cNvGraphicFramePr>
          <p:nvPr/>
        </p:nvGraphicFramePr>
        <p:xfrm>
          <a:off x="1835150" y="1625600"/>
          <a:ext cx="54737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5" name="Photo Editor Photo" r:id="rId3" imgW="12428571" imgH="9228571" progId="MSPhotoEd.3">
                  <p:embed/>
                </p:oleObj>
              </mc:Choice>
              <mc:Fallback>
                <p:oleObj name="Photo Editor Photo" r:id="rId3" imgW="12428571" imgH="9228571" progId="MSPhotoEd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25600"/>
                        <a:ext cx="54737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16995880-591B-4773-8F3B-DB24E2CB4369}" type="slidenum">
              <a:rPr lang="en-US" altLang="hu-HU"/>
              <a:pPr/>
              <a:t>27</a:t>
            </a:fld>
            <a:endParaRPr lang="en-US" altLang="hu-HU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Can the Fed Control the Real Interest Rate?</a:t>
            </a:r>
          </a:p>
          <a:p>
            <a:pPr lvl="1"/>
            <a:r>
              <a:rPr lang="en-US" altLang="hu-HU"/>
              <a:t>The real interest rate = nominal interest - inflation</a:t>
            </a:r>
          </a:p>
        </p:txBody>
      </p:sp>
      <p:grpSp>
        <p:nvGrpSpPr>
          <p:cNvPr id="215046" name="Group 6"/>
          <p:cNvGrpSpPr>
            <a:grpSpLocks/>
          </p:cNvGrpSpPr>
          <p:nvPr/>
        </p:nvGrpSpPr>
        <p:grpSpPr bwMode="auto">
          <a:xfrm>
            <a:off x="3200400" y="3835400"/>
            <a:ext cx="2654300" cy="927100"/>
            <a:chOff x="2016" y="2416"/>
            <a:chExt cx="1672" cy="584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2016" y="2416"/>
              <a:ext cx="1672" cy="5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215044" name="Object 4"/>
            <p:cNvGraphicFramePr>
              <a:graphicFrameLocks noChangeAspect="1"/>
            </p:cNvGraphicFramePr>
            <p:nvPr/>
          </p:nvGraphicFramePr>
          <p:xfrm>
            <a:off x="2036" y="2440"/>
            <a:ext cx="1593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52" name="Equation" r:id="rId3" imgW="520560" imgH="177480" progId="Equation.3">
                    <p:embed/>
                  </p:oleObj>
                </mc:Choice>
                <mc:Fallback>
                  <p:oleObj name="Equation" r:id="rId3" imgW="520560" imgH="17748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6" y="2440"/>
                          <a:ext cx="1593" cy="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28BDB948-0394-49F9-9E06-FC85A13078B7}" type="slidenum">
              <a:rPr lang="en-US" altLang="hu-HU"/>
              <a:pPr/>
              <a:t>28</a:t>
            </a:fld>
            <a:endParaRPr lang="en-US" altLang="hu-HU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Can the Fed Control the Real Interest Rate?</a:t>
            </a:r>
          </a:p>
          <a:p>
            <a:pPr lvl="1"/>
            <a:r>
              <a:rPr lang="en-US" altLang="hu-HU"/>
              <a:t>The Fed controls the nominal interest rate</a:t>
            </a:r>
            <a:r>
              <a:rPr lang="en-US" altLang="hu-HU" i="1"/>
              <a:t>.</a:t>
            </a:r>
          </a:p>
          <a:p>
            <a:pPr lvl="1"/>
            <a:r>
              <a:rPr lang="en-US" altLang="hu-HU"/>
              <a:t>Inflation adjust slowly to changing economic conditions.</a:t>
            </a:r>
          </a:p>
          <a:p>
            <a:pPr lvl="1"/>
            <a:r>
              <a:rPr lang="en-US" altLang="hu-HU"/>
              <a:t>Therefore, if the Fed changes the nominal interest rate, the real rate will generally change by the same amount in the short run.</a:t>
            </a:r>
          </a:p>
        </p:txBody>
      </p:sp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E041B496-3A16-4AE6-959C-7C5D50895A84}" type="slidenum">
              <a:rPr lang="en-US" altLang="hu-HU"/>
              <a:pPr/>
              <a:t>29</a:t>
            </a:fld>
            <a:endParaRPr lang="en-US" altLang="hu-HU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Can the Fed Control the Real Interest Rate?</a:t>
            </a:r>
          </a:p>
          <a:p>
            <a:pPr lvl="1"/>
            <a:r>
              <a:rPr lang="en-US" altLang="hu-HU"/>
              <a:t>Short-run impact of Fed policy</a:t>
            </a:r>
          </a:p>
          <a:p>
            <a:pPr lvl="2"/>
            <a:r>
              <a:rPr lang="en-US" altLang="hu-HU"/>
              <a:t>Prices do not vary greatly in the short run.</a:t>
            </a:r>
          </a:p>
          <a:p>
            <a:pPr lvl="2"/>
            <a:r>
              <a:rPr lang="en-US" altLang="hu-HU"/>
              <a:t>Changes in the money supply can change nominal and real interest.</a:t>
            </a:r>
          </a:p>
          <a:p>
            <a:pPr lvl="2"/>
            <a:r>
              <a:rPr lang="en-US" altLang="hu-HU"/>
              <a:t>Real interest influences consumption and investment.</a:t>
            </a:r>
          </a:p>
          <a:p>
            <a:pPr lvl="2"/>
            <a:r>
              <a:rPr lang="en-US" altLang="hu-HU"/>
              <a:t>Fed’s ability to influence spending is strongest in the short run.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D373DC89-B707-4068-BF9E-150A006EA325}" type="slidenum">
              <a:rPr lang="en-US" altLang="hu-HU"/>
              <a:pPr/>
              <a:t>3</a:t>
            </a:fld>
            <a:endParaRPr lang="en-US" altLang="hu-H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03378"/>
            <a:ext cx="6781800" cy="736779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Controlling the money supply is the primary task of the </a:t>
            </a:r>
            <a:r>
              <a:rPr lang="en-US" altLang="hu-HU" dirty="0" smtClean="0"/>
              <a:t>FOMC</a:t>
            </a:r>
            <a:r>
              <a:rPr lang="hu-HU" altLang="hu-HU" dirty="0" smtClean="0"/>
              <a:t> (</a:t>
            </a:r>
            <a:r>
              <a:rPr lang="en-US" altLang="hu-HU" dirty="0" smtClean="0"/>
              <a:t>or the </a:t>
            </a:r>
            <a:r>
              <a:rPr lang="hu-HU" altLang="hu-HU" dirty="0" smtClean="0"/>
              <a:t>SC)</a:t>
            </a:r>
            <a:r>
              <a:rPr lang="en-US" altLang="hu-HU" dirty="0" smtClean="0"/>
              <a:t>.</a:t>
            </a:r>
            <a:endParaRPr lang="en-US" altLang="hu-HU" dirty="0"/>
          </a:p>
          <a:p>
            <a:r>
              <a:rPr lang="en-US" altLang="hu-HU" dirty="0"/>
              <a:t>The supply of money determines the interest rate, given the demand for money.</a:t>
            </a:r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BD8B6CF-159D-4632-B8ED-03BA1ED7221D}" type="slidenum">
              <a:rPr lang="en-US" altLang="hu-HU"/>
              <a:pPr/>
              <a:t>30</a:t>
            </a:fld>
            <a:endParaRPr lang="en-US" altLang="hu-HU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Can the Fed Control the Real Interest Rate?</a:t>
            </a:r>
          </a:p>
          <a:p>
            <a:pPr lvl="1"/>
            <a:r>
              <a:rPr lang="en-US" altLang="hu-HU"/>
              <a:t>Long-run impact of Fed policy</a:t>
            </a:r>
          </a:p>
          <a:p>
            <a:pPr lvl="2"/>
            <a:r>
              <a:rPr lang="en-US" altLang="hu-HU"/>
              <a:t>Prices adjust to changing economic conditions.</a:t>
            </a:r>
          </a:p>
          <a:p>
            <a:pPr lvl="2"/>
            <a:r>
              <a:rPr lang="en-US" altLang="hu-HU"/>
              <a:t>The real interest rate is determined by the balance of savings and investment.</a:t>
            </a:r>
          </a:p>
          <a:p>
            <a:pPr lvl="2"/>
            <a:r>
              <a:rPr lang="en-US" altLang="hu-HU"/>
              <a:t>The Fed has less effect on spending in the long run.</a:t>
            </a:r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450643DF-18A0-434E-B2B3-53FA56D38CBE}" type="slidenum">
              <a:rPr lang="en-US" altLang="hu-HU"/>
              <a:pPr/>
              <a:t>31</a:t>
            </a:fld>
            <a:endParaRPr lang="en-US" altLang="hu-HU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9137"/>
            <a:ext cx="6781800" cy="685800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3104"/>
            <a:ext cx="7772400" cy="4645875"/>
          </a:xfrm>
        </p:spPr>
        <p:txBody>
          <a:bodyPr/>
          <a:lstStyle/>
          <a:p>
            <a:r>
              <a:rPr lang="en-US" altLang="hu-HU" dirty="0"/>
              <a:t>How much control does the Fed have over spending?</a:t>
            </a:r>
          </a:p>
          <a:p>
            <a:pPr lvl="1"/>
            <a:r>
              <a:rPr lang="en-US" altLang="hu-HU" dirty="0"/>
              <a:t>The Fed has direct control over the federal funds rate.</a:t>
            </a:r>
          </a:p>
          <a:p>
            <a:pPr lvl="1"/>
            <a:r>
              <a:rPr lang="en-US" altLang="hu-HU" dirty="0"/>
              <a:t>The federal funds rate may influence, but does not control other interest rates which influence spending.</a:t>
            </a:r>
          </a:p>
          <a:p>
            <a:pPr lvl="1"/>
            <a:r>
              <a:rPr lang="en-US" altLang="hu-HU" dirty="0"/>
              <a:t>The inability of the Fed to precisely control other interest rates complicates monetary policy.</a:t>
            </a: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8D61A226-0101-436B-9BF4-3138ABF677DD}" type="slidenum">
              <a:rPr lang="en-US" altLang="hu-HU"/>
              <a:pPr/>
              <a:t>32</a:t>
            </a:fld>
            <a:endParaRPr lang="en-US" altLang="hu-HU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The Fed can control </a:t>
            </a:r>
            <a:r>
              <a:rPr lang="en-US" altLang="hu-HU" i="1"/>
              <a:t>i</a:t>
            </a:r>
            <a:r>
              <a:rPr lang="en-US" altLang="hu-HU"/>
              <a:t> and </a:t>
            </a:r>
            <a:r>
              <a:rPr lang="en-US" altLang="hu-HU" i="1"/>
              <a:t>r</a:t>
            </a:r>
            <a:r>
              <a:rPr lang="en-US" altLang="hu-HU"/>
              <a:t> in the short run.</a:t>
            </a:r>
          </a:p>
          <a:p>
            <a:r>
              <a:rPr lang="en-US" altLang="hu-HU" i="1"/>
              <a:t>PAE</a:t>
            </a:r>
            <a:r>
              <a:rPr lang="en-US" altLang="hu-HU"/>
              <a:t> is influenced by </a:t>
            </a:r>
            <a:r>
              <a:rPr lang="en-US" altLang="hu-HU" i="1"/>
              <a:t>r.</a:t>
            </a:r>
          </a:p>
          <a:p>
            <a:pPr lvl="1"/>
            <a:r>
              <a:rPr lang="en-US" altLang="hu-HU"/>
              <a:t>Lower </a:t>
            </a:r>
            <a:r>
              <a:rPr lang="en-US" altLang="hu-HU" i="1"/>
              <a:t>r</a:t>
            </a:r>
            <a:r>
              <a:rPr lang="en-US" altLang="hu-HU"/>
              <a:t> increases </a:t>
            </a:r>
            <a:r>
              <a:rPr lang="en-US" altLang="hu-HU" i="1"/>
              <a:t>PAE</a:t>
            </a:r>
          </a:p>
          <a:p>
            <a:pPr lvl="1"/>
            <a:r>
              <a:rPr lang="en-US" altLang="hu-HU"/>
              <a:t>Higher </a:t>
            </a:r>
            <a:r>
              <a:rPr lang="en-US" altLang="hu-HU" i="1"/>
              <a:t>r</a:t>
            </a:r>
            <a:r>
              <a:rPr lang="en-US" altLang="hu-HU"/>
              <a:t> reduces </a:t>
            </a:r>
            <a:r>
              <a:rPr lang="en-US" altLang="hu-HU" i="1"/>
              <a:t>PAE</a:t>
            </a:r>
          </a:p>
          <a:p>
            <a:r>
              <a:rPr lang="en-US" altLang="hu-HU"/>
              <a:t>The Fed can stabilize output and employment.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884ADFC-B44D-4132-B0FB-AAF7CBFD55D7}" type="slidenum">
              <a:rPr lang="en-US" altLang="hu-HU"/>
              <a:pPr/>
              <a:t>33</a:t>
            </a:fld>
            <a:endParaRPr lang="en-US" altLang="hu-HU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Planned Aggregate Expenditure and the Real Interest Rate</a:t>
            </a:r>
          </a:p>
          <a:p>
            <a:pPr lvl="1"/>
            <a:r>
              <a:rPr lang="en-US" altLang="hu-HU"/>
              <a:t>Real interest rates and consumption</a:t>
            </a:r>
          </a:p>
          <a:p>
            <a:pPr lvl="2"/>
            <a:r>
              <a:rPr lang="en-US" altLang="hu-HU"/>
              <a:t>High real interest rates increase the incentive to save.</a:t>
            </a:r>
          </a:p>
          <a:p>
            <a:pPr lvl="2"/>
            <a:r>
              <a:rPr lang="en-US" altLang="hu-HU"/>
              <a:t>If savings increase, consumption decreases.</a:t>
            </a:r>
          </a:p>
          <a:p>
            <a:pPr lvl="2"/>
            <a:r>
              <a:rPr lang="en-US" altLang="hu-HU"/>
              <a:t>High real interest rates reduce consumption.</a:t>
            </a:r>
          </a:p>
        </p:txBody>
      </p:sp>
    </p:spTree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C623EB95-D36B-4B3C-BF24-5B34916F18D8}" type="slidenum">
              <a:rPr lang="en-US" altLang="hu-HU"/>
              <a:pPr/>
              <a:t>34</a:t>
            </a:fld>
            <a:endParaRPr lang="en-US" altLang="hu-HU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Planned Aggregate Expenditure and the Real Interest Rate</a:t>
            </a:r>
          </a:p>
          <a:p>
            <a:pPr lvl="1"/>
            <a:r>
              <a:rPr lang="en-US" altLang="hu-HU"/>
              <a:t>Real interest rates and investment spending</a:t>
            </a:r>
          </a:p>
          <a:p>
            <a:pPr lvl="2"/>
            <a:r>
              <a:rPr lang="en-US" altLang="hu-HU"/>
              <a:t>High real interest rates increase the cost of investment spending.</a:t>
            </a:r>
          </a:p>
          <a:p>
            <a:pPr lvl="2"/>
            <a:r>
              <a:rPr lang="en-US" altLang="hu-HU"/>
              <a:t>The increased cost reduces profitability of investment spending and investment falls.</a:t>
            </a:r>
          </a:p>
          <a:p>
            <a:pPr lvl="2"/>
            <a:r>
              <a:rPr lang="en-US" altLang="hu-HU"/>
              <a:t>High real interest rates reduce investment spending.</a:t>
            </a:r>
          </a:p>
        </p:txBody>
      </p: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015E661A-2967-4957-B5DB-930925B362A6}" type="slidenum">
              <a:rPr lang="en-US" altLang="hu-HU"/>
              <a:pPr/>
              <a:t>35</a:t>
            </a:fld>
            <a:endParaRPr lang="en-US" altLang="hu-HU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Example</a:t>
            </a:r>
          </a:p>
          <a:p>
            <a:pPr lvl="1"/>
            <a:r>
              <a:rPr lang="en-US" altLang="hu-HU"/>
              <a:t>Assume:</a:t>
            </a:r>
          </a:p>
          <a:p>
            <a:pPr lvl="2"/>
            <a:r>
              <a:rPr lang="en-US" altLang="hu-HU" i="1"/>
              <a:t>C = </a:t>
            </a:r>
            <a:r>
              <a:rPr lang="en-US" altLang="hu-HU"/>
              <a:t>640 + .8(</a:t>
            </a:r>
            <a:r>
              <a:rPr lang="en-US" altLang="hu-HU" i="1"/>
              <a:t>Y – T</a:t>
            </a:r>
            <a:r>
              <a:rPr lang="en-US" altLang="hu-HU"/>
              <a:t>) – 400</a:t>
            </a:r>
            <a:r>
              <a:rPr lang="en-US" altLang="hu-HU" i="1"/>
              <a:t>r</a:t>
            </a:r>
            <a:endParaRPr lang="en-US" altLang="hu-HU"/>
          </a:p>
          <a:p>
            <a:pPr lvl="3"/>
            <a:r>
              <a:rPr lang="en-US" altLang="hu-HU" i="1"/>
              <a:t>-</a:t>
            </a:r>
            <a:r>
              <a:rPr lang="en-US" altLang="hu-HU"/>
              <a:t>400</a:t>
            </a:r>
            <a:r>
              <a:rPr lang="en-US" altLang="hu-HU" i="1"/>
              <a:t>r</a:t>
            </a:r>
            <a:r>
              <a:rPr lang="en-US" altLang="hu-HU"/>
              <a:t> – a 1% increase in </a:t>
            </a:r>
            <a:r>
              <a:rPr lang="en-US" altLang="hu-HU" i="1"/>
              <a:t>r</a:t>
            </a:r>
            <a:r>
              <a:rPr lang="en-US" altLang="hu-HU"/>
              <a:t> reduces </a:t>
            </a:r>
            <a:r>
              <a:rPr lang="en-US" altLang="hu-HU" i="1"/>
              <a:t>C </a:t>
            </a:r>
            <a:r>
              <a:rPr lang="en-US" altLang="hu-HU"/>
              <a:t>by 4 units</a:t>
            </a:r>
          </a:p>
          <a:p>
            <a:pPr lvl="2"/>
            <a:r>
              <a:rPr lang="en-US" altLang="hu-HU" i="1"/>
              <a:t>I</a:t>
            </a:r>
            <a:r>
              <a:rPr lang="en-US" altLang="hu-HU" i="1" baseline="30000"/>
              <a:t>P</a:t>
            </a:r>
            <a:r>
              <a:rPr lang="en-US" altLang="hu-HU"/>
              <a:t> = 250 – 600</a:t>
            </a:r>
            <a:r>
              <a:rPr lang="en-US" altLang="hu-HU" i="1"/>
              <a:t>r</a:t>
            </a:r>
            <a:endParaRPr lang="en-US" altLang="hu-HU"/>
          </a:p>
          <a:p>
            <a:pPr lvl="3"/>
            <a:r>
              <a:rPr lang="en-US" altLang="hu-HU" i="1"/>
              <a:t>-</a:t>
            </a:r>
            <a:r>
              <a:rPr lang="en-US" altLang="hu-HU"/>
              <a:t>600</a:t>
            </a:r>
            <a:r>
              <a:rPr lang="en-US" altLang="hu-HU" i="1"/>
              <a:t>r</a:t>
            </a:r>
            <a:r>
              <a:rPr lang="en-US" altLang="hu-HU"/>
              <a:t> – a 1% increase in </a:t>
            </a:r>
            <a:r>
              <a:rPr lang="en-US" altLang="hu-HU" i="1"/>
              <a:t>r</a:t>
            </a:r>
            <a:r>
              <a:rPr lang="en-US" altLang="hu-HU"/>
              <a:t> reduces </a:t>
            </a:r>
            <a:r>
              <a:rPr lang="en-US" altLang="hu-HU" i="1"/>
              <a:t>I </a:t>
            </a:r>
            <a:r>
              <a:rPr lang="en-US" altLang="hu-HU"/>
              <a:t>by 6 units</a:t>
            </a:r>
          </a:p>
          <a:p>
            <a:pPr lvl="2"/>
            <a:r>
              <a:rPr lang="en-US" altLang="hu-HU" i="1"/>
              <a:t>G = </a:t>
            </a:r>
            <a:r>
              <a:rPr lang="en-US" altLang="hu-HU"/>
              <a:t>300</a:t>
            </a:r>
          </a:p>
          <a:p>
            <a:pPr lvl="2"/>
            <a:r>
              <a:rPr lang="en-US" altLang="hu-HU" i="1"/>
              <a:t>NX =</a:t>
            </a:r>
            <a:r>
              <a:rPr lang="en-US" altLang="hu-HU"/>
              <a:t> 20</a:t>
            </a:r>
          </a:p>
          <a:p>
            <a:pPr lvl="2"/>
            <a:r>
              <a:rPr lang="en-US" altLang="hu-HU" i="1"/>
              <a:t>T</a:t>
            </a:r>
            <a:r>
              <a:rPr lang="en-US" altLang="hu-HU"/>
              <a:t> = 250</a:t>
            </a:r>
            <a:endParaRPr lang="en-US" altLang="hu-HU" i="1"/>
          </a:p>
        </p:txBody>
      </p:sp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4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851D4982-AF62-4234-9ECF-C72563E897CD}" type="slidenum">
              <a:rPr lang="en-US" altLang="hu-HU"/>
              <a:pPr/>
              <a:t>36</a:t>
            </a:fld>
            <a:endParaRPr lang="en-US" altLang="hu-HU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Example</a:t>
            </a:r>
          </a:p>
          <a:p>
            <a:pPr lvl="1"/>
            <a:r>
              <a:rPr lang="en-US" altLang="hu-HU" i="1"/>
              <a:t>PAE = C + I</a:t>
            </a:r>
            <a:r>
              <a:rPr lang="en-US" altLang="hu-HU" i="1" baseline="30000"/>
              <a:t>P</a:t>
            </a:r>
            <a:r>
              <a:rPr lang="en-US" altLang="hu-HU" i="1"/>
              <a:t> + G + NX</a:t>
            </a:r>
          </a:p>
        </p:txBody>
      </p:sp>
      <p:grpSp>
        <p:nvGrpSpPr>
          <p:cNvPr id="224276" name="Group 20"/>
          <p:cNvGrpSpPr>
            <a:grpSpLocks/>
          </p:cNvGrpSpPr>
          <p:nvPr/>
        </p:nvGrpSpPr>
        <p:grpSpPr bwMode="auto">
          <a:xfrm>
            <a:off x="88900" y="3200400"/>
            <a:ext cx="8915400" cy="2286000"/>
            <a:chOff x="56" y="2016"/>
            <a:chExt cx="5616" cy="1440"/>
          </a:xfrm>
        </p:grpSpPr>
        <p:sp>
          <p:nvSpPr>
            <p:cNvPr id="224270" name="Rectangle 14"/>
            <p:cNvSpPr>
              <a:spLocks noChangeArrowheads="1"/>
            </p:cNvSpPr>
            <p:nvPr/>
          </p:nvSpPr>
          <p:spPr bwMode="auto">
            <a:xfrm>
              <a:off x="56" y="2016"/>
              <a:ext cx="5616" cy="14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224260" name="Object 4"/>
            <p:cNvGraphicFramePr>
              <a:graphicFrameLocks noChangeAspect="1"/>
            </p:cNvGraphicFramePr>
            <p:nvPr/>
          </p:nvGraphicFramePr>
          <p:xfrm>
            <a:off x="64" y="2040"/>
            <a:ext cx="5020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284" name="Equation" r:id="rId3" imgW="3898800" imgH="215640" progId="Equation.3">
                    <p:embed/>
                  </p:oleObj>
                </mc:Choice>
                <mc:Fallback>
                  <p:oleObj name="Equation" r:id="rId3" imgW="3898800" imgH="215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" y="2040"/>
                          <a:ext cx="5020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264" name="AutoShape 8"/>
            <p:cNvSpPr>
              <a:spLocks/>
            </p:cNvSpPr>
            <p:nvPr/>
          </p:nvSpPr>
          <p:spPr bwMode="auto">
            <a:xfrm rot="-5400000">
              <a:off x="2624" y="680"/>
              <a:ext cx="208" cy="4096"/>
            </a:xfrm>
            <a:prstGeom prst="leftBrace">
              <a:avLst>
                <a:gd name="adj1" fmla="val 16410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4267" name="Text Box 11"/>
            <p:cNvSpPr txBox="1">
              <a:spLocks noChangeArrowheads="1"/>
            </p:cNvSpPr>
            <p:nvPr/>
          </p:nvSpPr>
          <p:spPr bwMode="auto">
            <a:xfrm>
              <a:off x="1558" y="2822"/>
              <a:ext cx="23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hu-HU" sz="1600">
                  <a:solidFill>
                    <a:schemeClr val="tx1"/>
                  </a:solidFill>
                </a:rPr>
                <a:t>Autonomous spending depends on </a:t>
              </a:r>
              <a:r>
                <a:rPr lang="en-US" altLang="hu-HU" sz="1600" i="1">
                  <a:solidFill>
                    <a:schemeClr val="tx1"/>
                  </a:solidFill>
                </a:rPr>
                <a:t>r</a:t>
              </a:r>
              <a:endParaRPr lang="en-US" altLang="hu-HU" sz="1600">
                <a:solidFill>
                  <a:schemeClr val="tx1"/>
                </a:solidFill>
              </a:endParaRPr>
            </a:p>
          </p:txBody>
        </p:sp>
        <p:sp>
          <p:nvSpPr>
            <p:cNvPr id="224268" name="AutoShape 12"/>
            <p:cNvSpPr>
              <a:spLocks/>
            </p:cNvSpPr>
            <p:nvPr/>
          </p:nvSpPr>
          <p:spPr bwMode="auto">
            <a:xfrm rot="-5400000">
              <a:off x="5036" y="2484"/>
              <a:ext cx="208" cy="488"/>
            </a:xfrm>
            <a:prstGeom prst="leftBrace">
              <a:avLst>
                <a:gd name="adj1" fmla="val 1955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24269" name="Text Box 13"/>
            <p:cNvSpPr txBox="1">
              <a:spLocks noChangeArrowheads="1"/>
            </p:cNvSpPr>
            <p:nvPr/>
          </p:nvSpPr>
          <p:spPr bwMode="auto">
            <a:xfrm>
              <a:off x="4462" y="2822"/>
              <a:ext cx="121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hu-HU" sz="1600">
                  <a:solidFill>
                    <a:schemeClr val="tx1"/>
                  </a:solidFill>
                </a:rPr>
                <a:t>Induced spending</a:t>
              </a:r>
            </a:p>
            <a:p>
              <a:pPr>
                <a:spcBef>
                  <a:spcPct val="0"/>
                </a:spcBef>
              </a:pPr>
              <a:r>
                <a:rPr lang="en-US" altLang="hu-HU" sz="1600">
                  <a:solidFill>
                    <a:schemeClr val="tx1"/>
                  </a:solidFill>
                </a:rPr>
                <a:t>depends on </a:t>
              </a:r>
              <a:r>
                <a:rPr lang="en-US" altLang="hu-HU" sz="1600" i="1">
                  <a:solidFill>
                    <a:schemeClr val="tx1"/>
                  </a:solidFill>
                </a:rPr>
                <a:t>Y</a:t>
              </a:r>
              <a:endParaRPr lang="en-US" altLang="hu-HU" sz="1600">
                <a:solidFill>
                  <a:schemeClr val="tx1"/>
                </a:solidFill>
              </a:endParaRPr>
            </a:p>
          </p:txBody>
        </p:sp>
      </p:grpSp>
      <p:sp>
        <p:nvSpPr>
          <p:cNvPr id="2" name="Szövegdoboz 1"/>
          <p:cNvSpPr txBox="1"/>
          <p:nvPr/>
        </p:nvSpPr>
        <p:spPr>
          <a:xfrm>
            <a:off x="262924" y="3644721"/>
            <a:ext cx="8502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0" i="1" dirty="0" smtClean="0">
                <a:solidFill>
                  <a:schemeClr val="tx1"/>
                </a:solidFill>
              </a:rPr>
              <a:t>PAE</a:t>
            </a:r>
            <a:r>
              <a:rPr lang="hu-HU" sz="2400" b="0" dirty="0" smtClean="0">
                <a:solidFill>
                  <a:schemeClr val="tx1"/>
                </a:solidFill>
              </a:rPr>
              <a:t> = [640 – 0.8x(520 - 400</a:t>
            </a:r>
            <a:r>
              <a:rPr lang="hu-HU" sz="2400" b="0" i="1" dirty="0" smtClean="0">
                <a:solidFill>
                  <a:schemeClr val="tx1"/>
                </a:solidFill>
              </a:rPr>
              <a:t>r</a:t>
            </a:r>
            <a:r>
              <a:rPr lang="hu-HU" sz="2400" b="0" dirty="0" smtClean="0">
                <a:solidFill>
                  <a:schemeClr val="tx1"/>
                </a:solidFill>
              </a:rPr>
              <a:t>)+(520 - 600</a:t>
            </a:r>
            <a:r>
              <a:rPr lang="hu-HU" sz="2400" b="0" i="1" dirty="0" smtClean="0">
                <a:solidFill>
                  <a:schemeClr val="tx1"/>
                </a:solidFill>
              </a:rPr>
              <a:t>r</a:t>
            </a:r>
            <a:r>
              <a:rPr lang="hu-HU" sz="2400" b="0" dirty="0" smtClean="0">
                <a:solidFill>
                  <a:schemeClr val="tx1"/>
                </a:solidFill>
              </a:rPr>
              <a:t>)+300+20] +0.8</a:t>
            </a:r>
            <a:r>
              <a:rPr lang="hu-HU" sz="2400" b="0" i="1" dirty="0" smtClean="0">
                <a:solidFill>
                  <a:schemeClr val="tx1"/>
                </a:solidFill>
              </a:rPr>
              <a:t>Y</a:t>
            </a:r>
            <a:endParaRPr lang="hu-HU" sz="2400" b="0" i="1" dirty="0">
              <a:solidFill>
                <a:schemeClr val="tx1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82028" y="4945488"/>
            <a:ext cx="4265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0" i="1" dirty="0" smtClean="0">
                <a:solidFill>
                  <a:schemeClr val="tx1"/>
                </a:solidFill>
              </a:rPr>
              <a:t>PAE</a:t>
            </a:r>
            <a:r>
              <a:rPr lang="hu-HU" sz="2400" b="0" dirty="0" smtClean="0">
                <a:solidFill>
                  <a:schemeClr val="tx1"/>
                </a:solidFill>
              </a:rPr>
              <a:t> = [1,010 – 1,000</a:t>
            </a:r>
            <a:r>
              <a:rPr lang="hu-HU" sz="2400" b="0" i="1" dirty="0" smtClean="0">
                <a:solidFill>
                  <a:schemeClr val="tx1"/>
                </a:solidFill>
              </a:rPr>
              <a:t>r</a:t>
            </a:r>
            <a:r>
              <a:rPr lang="hu-HU" sz="2400" b="0" dirty="0" smtClean="0">
                <a:solidFill>
                  <a:schemeClr val="tx1"/>
                </a:solidFill>
              </a:rPr>
              <a:t>] + 0.8</a:t>
            </a:r>
            <a:r>
              <a:rPr lang="hu-HU" sz="2400" b="0" i="1" dirty="0" smtClean="0">
                <a:solidFill>
                  <a:schemeClr val="tx1"/>
                </a:solidFill>
              </a:rPr>
              <a:t>Y</a:t>
            </a:r>
            <a:endParaRPr lang="hu-HU" sz="2400" b="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0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07E6B124-CEA8-4760-A0D5-91AF1CB84324}" type="slidenum">
              <a:rPr lang="en-US" altLang="hu-HU"/>
              <a:pPr/>
              <a:t>37</a:t>
            </a:fld>
            <a:endParaRPr lang="en-US" altLang="hu-H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36370"/>
            <a:ext cx="7772400" cy="4893973"/>
          </a:xfrm>
        </p:spPr>
        <p:txBody>
          <a:bodyPr/>
          <a:lstStyle/>
          <a:p>
            <a:pPr lvl="1"/>
            <a:r>
              <a:rPr lang="en-US" altLang="hu-HU" dirty="0" smtClean="0"/>
              <a:t>The real interest rate and short-run equilibrium output</a:t>
            </a:r>
          </a:p>
          <a:p>
            <a:pPr lvl="2"/>
            <a:r>
              <a:rPr lang="en-US" altLang="hu-HU" dirty="0" smtClean="0"/>
              <a:t>Assume </a:t>
            </a:r>
            <a:r>
              <a:rPr lang="en-US" altLang="hu-HU" dirty="0"/>
              <a:t>the Fed sets the </a:t>
            </a:r>
            <a:r>
              <a:rPr lang="en-US" altLang="hu-HU" i="1" dirty="0"/>
              <a:t>r</a:t>
            </a:r>
            <a:r>
              <a:rPr lang="en-US" altLang="hu-HU" dirty="0"/>
              <a:t> at 0.05 (5 percent</a:t>
            </a:r>
            <a:r>
              <a:rPr lang="en-US" altLang="hu-HU" dirty="0" smtClean="0"/>
              <a:t>)</a:t>
            </a:r>
            <a:endParaRPr lang="hu-HU" altLang="hu-HU" dirty="0" smtClean="0"/>
          </a:p>
          <a:p>
            <a:pPr lvl="2"/>
            <a:endParaRPr lang="hu-HU" altLang="hu-HU" dirty="0"/>
          </a:p>
          <a:p>
            <a:pPr lvl="2"/>
            <a:endParaRPr lang="hu-HU" altLang="hu-HU" dirty="0" smtClean="0"/>
          </a:p>
          <a:p>
            <a:pPr lvl="2"/>
            <a:endParaRPr lang="hu-HU" altLang="hu-HU" dirty="0"/>
          </a:p>
          <a:p>
            <a:pPr lvl="2"/>
            <a:endParaRPr lang="hu-HU" altLang="hu-HU" dirty="0" smtClean="0"/>
          </a:p>
          <a:p>
            <a:pPr lvl="1"/>
            <a:r>
              <a:rPr lang="en-US" altLang="hu-HU" dirty="0"/>
              <a:t>Equilibrium occurs when </a:t>
            </a:r>
            <a:r>
              <a:rPr lang="en-US" altLang="hu-HU" i="1" dirty="0"/>
              <a:t>Y = PAE</a:t>
            </a:r>
          </a:p>
          <a:p>
            <a:pPr lvl="2"/>
            <a:r>
              <a:rPr lang="en-US" altLang="hu-HU" i="1" dirty="0"/>
              <a:t>Y </a:t>
            </a:r>
            <a:r>
              <a:rPr lang="en-US" altLang="hu-HU" dirty="0"/>
              <a:t>= </a:t>
            </a:r>
            <a:r>
              <a:rPr lang="en-US" altLang="hu-HU" dirty="0" smtClean="0"/>
              <a:t>4,800</a:t>
            </a:r>
            <a:endParaRPr lang="en-US" altLang="hu-HU" i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1910299" y="60015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759806" y="2665921"/>
            <a:ext cx="5291449" cy="1569660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pPr algn="l"/>
            <a:r>
              <a:rPr lang="hu-HU" sz="2400" b="0" i="1" dirty="0" smtClean="0">
                <a:solidFill>
                  <a:schemeClr val="tx1"/>
                </a:solidFill>
              </a:rPr>
              <a:t>PAE</a:t>
            </a:r>
            <a:r>
              <a:rPr lang="hu-HU" sz="2400" b="0" dirty="0" smtClean="0">
                <a:solidFill>
                  <a:schemeClr val="tx1"/>
                </a:solidFill>
              </a:rPr>
              <a:t> = [1,010 – 1,000 x (0.05)] + 0.8</a:t>
            </a:r>
            <a:r>
              <a:rPr lang="hu-HU" sz="2400" b="0" i="1" dirty="0" smtClean="0">
                <a:solidFill>
                  <a:schemeClr val="tx1"/>
                </a:solidFill>
              </a:rPr>
              <a:t>Y</a:t>
            </a:r>
          </a:p>
          <a:p>
            <a:pPr algn="l"/>
            <a:r>
              <a:rPr lang="hu-HU" sz="2400" b="0" i="1" dirty="0" smtClean="0">
                <a:solidFill>
                  <a:schemeClr val="tx1"/>
                </a:solidFill>
              </a:rPr>
              <a:t>PAE</a:t>
            </a:r>
            <a:r>
              <a:rPr lang="hu-HU" sz="2400" b="0" dirty="0" smtClean="0">
                <a:solidFill>
                  <a:schemeClr val="tx1"/>
                </a:solidFill>
              </a:rPr>
              <a:t> = [1,010 – 50] +0.8</a:t>
            </a:r>
            <a:r>
              <a:rPr lang="hu-HU" sz="2400" b="0" i="1" dirty="0" smtClean="0">
                <a:solidFill>
                  <a:schemeClr val="tx1"/>
                </a:solidFill>
              </a:rPr>
              <a:t>Y</a:t>
            </a:r>
          </a:p>
          <a:p>
            <a:pPr algn="l"/>
            <a:r>
              <a:rPr lang="hu-HU" sz="2400" b="0" i="1" dirty="0" smtClean="0">
                <a:solidFill>
                  <a:schemeClr val="tx1"/>
                </a:solidFill>
              </a:rPr>
              <a:t>PAE</a:t>
            </a:r>
            <a:r>
              <a:rPr lang="hu-HU" sz="2400" b="0" dirty="0" smtClean="0">
                <a:solidFill>
                  <a:schemeClr val="tx1"/>
                </a:solidFill>
              </a:rPr>
              <a:t> = 960 + 0.8</a:t>
            </a:r>
            <a:r>
              <a:rPr lang="hu-HU" sz="2400" b="0" i="1" dirty="0" smtClean="0">
                <a:solidFill>
                  <a:schemeClr val="tx1"/>
                </a:solidFill>
              </a:rPr>
              <a:t>Y</a:t>
            </a:r>
            <a:endParaRPr lang="hu-HU" sz="2400" b="0" i="1" dirty="0">
              <a:solidFill>
                <a:schemeClr val="tx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38691" y="5434883"/>
            <a:ext cx="6227988" cy="58477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hu-HU" sz="3200" b="0" i="1" dirty="0" smtClean="0">
                <a:solidFill>
                  <a:schemeClr val="tx1"/>
                </a:solidFill>
              </a:rPr>
              <a:t>PAE</a:t>
            </a:r>
            <a:r>
              <a:rPr lang="hu-HU" sz="3200" b="0" dirty="0" smtClean="0">
                <a:solidFill>
                  <a:schemeClr val="tx1"/>
                </a:solidFill>
              </a:rPr>
              <a:t> = 960 + 0.8Y(4,800) = 4,800</a:t>
            </a:r>
            <a:endParaRPr lang="hu-HU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899CBDE0-9A27-408F-BDB6-337C897E3DD6}" type="slidenum">
              <a:rPr lang="en-US" altLang="hu-HU"/>
              <a:pPr/>
              <a:t>38</a:t>
            </a:fld>
            <a:endParaRPr lang="en-US" altLang="hu-HU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379"/>
            <a:ext cx="7772400" cy="4114800"/>
          </a:xfrm>
        </p:spPr>
        <p:txBody>
          <a:bodyPr/>
          <a:lstStyle/>
          <a:p>
            <a:r>
              <a:rPr lang="en-US" altLang="hu-HU" dirty="0"/>
              <a:t>Example</a:t>
            </a:r>
          </a:p>
          <a:p>
            <a:pPr lvl="1"/>
            <a:r>
              <a:rPr lang="en-US" altLang="hu-HU" dirty="0"/>
              <a:t>The Fed fights a recession</a:t>
            </a:r>
          </a:p>
          <a:p>
            <a:pPr lvl="1"/>
            <a:endParaRPr lang="en-US" altLang="hu-HU" dirty="0"/>
          </a:p>
          <a:p>
            <a:pPr lvl="1"/>
            <a:r>
              <a:rPr lang="en-US" altLang="hu-HU" dirty="0"/>
              <a:t>Assume</a:t>
            </a:r>
            <a:endParaRPr lang="en-US" altLang="hu-HU" i="1" dirty="0"/>
          </a:p>
        </p:txBody>
      </p:sp>
      <p:sp>
        <p:nvSpPr>
          <p:cNvPr id="2" name="Szövegdoboz 1"/>
          <p:cNvSpPr txBox="1"/>
          <p:nvPr/>
        </p:nvSpPr>
        <p:spPr>
          <a:xfrm>
            <a:off x="1438691" y="4250028"/>
            <a:ext cx="6227988" cy="58477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hu-HU" sz="3200" b="0" i="1" dirty="0" smtClean="0">
                <a:solidFill>
                  <a:schemeClr val="tx1"/>
                </a:solidFill>
              </a:rPr>
              <a:t>PAE</a:t>
            </a:r>
            <a:r>
              <a:rPr lang="hu-HU" sz="3200" b="0" dirty="0" smtClean="0">
                <a:solidFill>
                  <a:schemeClr val="tx1"/>
                </a:solidFill>
              </a:rPr>
              <a:t> = 960 + 0.8Y(4,800) = 4,800</a:t>
            </a:r>
            <a:endParaRPr lang="hu-HU" sz="3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3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0BB2CC89-4FE7-418F-B7DB-FF09E3C4C2E4}" type="slidenum">
              <a:rPr lang="en-US" altLang="hu-HU"/>
              <a:pPr/>
              <a:t>39</a:t>
            </a:fld>
            <a:endParaRPr lang="en-US" altLang="hu-H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68300"/>
            <a:ext cx="6781800" cy="685800"/>
          </a:xfrm>
        </p:spPr>
        <p:txBody>
          <a:bodyPr/>
          <a:lstStyle/>
          <a:p>
            <a:r>
              <a:rPr lang="en-US" altLang="hu-HU"/>
              <a:t>The Fed Fights A Recession</a:t>
            </a:r>
          </a:p>
        </p:txBody>
      </p:sp>
      <p:sp>
        <p:nvSpPr>
          <p:cNvPr id="178189" name="Text Box 13"/>
          <p:cNvSpPr txBox="1">
            <a:spLocks noChangeArrowheads="1"/>
          </p:cNvSpPr>
          <p:nvPr/>
        </p:nvSpPr>
        <p:spPr bwMode="auto">
          <a:xfrm>
            <a:off x="6022975" y="5726113"/>
            <a:ext cx="2420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Output </a:t>
            </a:r>
            <a:r>
              <a:rPr lang="en-US" altLang="hu-HU" sz="1600" i="1"/>
              <a:t>Y</a:t>
            </a:r>
            <a:endParaRPr lang="en-US" altLang="hu-HU" sz="1600"/>
          </a:p>
        </p:txBody>
      </p:sp>
      <p:sp>
        <p:nvSpPr>
          <p:cNvPr id="178190" name="Text Box 14"/>
          <p:cNvSpPr txBox="1">
            <a:spLocks noChangeArrowheads="1"/>
          </p:cNvSpPr>
          <p:nvPr/>
        </p:nvSpPr>
        <p:spPr bwMode="auto">
          <a:xfrm rot="-5400000">
            <a:off x="381794" y="3363119"/>
            <a:ext cx="3751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Planned aggregate expenditure </a:t>
            </a:r>
            <a:r>
              <a:rPr lang="en-US" altLang="hu-HU" sz="1600" i="1"/>
              <a:t>PAE</a:t>
            </a:r>
            <a:endParaRPr lang="en-US" altLang="hu-HU" sz="1600"/>
          </a:p>
        </p:txBody>
      </p:sp>
      <p:sp>
        <p:nvSpPr>
          <p:cNvPr id="178200" name="Line 24"/>
          <p:cNvSpPr>
            <a:spLocks noChangeShapeType="1"/>
          </p:cNvSpPr>
          <p:nvPr/>
        </p:nvSpPr>
        <p:spPr bwMode="auto">
          <a:xfrm>
            <a:off x="2576513" y="5715000"/>
            <a:ext cx="5489575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>
            <a:off x="2586038" y="1270000"/>
            <a:ext cx="1587" cy="4445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78225" name="Group 49"/>
          <p:cNvGrpSpPr>
            <a:grpSpLocks/>
          </p:cNvGrpSpPr>
          <p:nvPr/>
        </p:nvGrpSpPr>
        <p:grpSpPr bwMode="auto">
          <a:xfrm>
            <a:off x="2586038" y="1158875"/>
            <a:ext cx="6323012" cy="5130800"/>
            <a:chOff x="1629" y="730"/>
            <a:chExt cx="3983" cy="3232"/>
          </a:xfrm>
        </p:grpSpPr>
        <p:sp>
          <p:nvSpPr>
            <p:cNvPr id="178188" name="Line 12"/>
            <p:cNvSpPr>
              <a:spLocks noChangeShapeType="1"/>
            </p:cNvSpPr>
            <p:nvPr/>
          </p:nvSpPr>
          <p:spPr bwMode="auto">
            <a:xfrm flipV="1">
              <a:off x="3133" y="1211"/>
              <a:ext cx="0" cy="238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196" name="Text Box 20"/>
            <p:cNvSpPr txBox="1">
              <a:spLocks noChangeArrowheads="1"/>
            </p:cNvSpPr>
            <p:nvPr/>
          </p:nvSpPr>
          <p:spPr bwMode="auto">
            <a:xfrm>
              <a:off x="4127" y="730"/>
              <a:ext cx="1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i="1"/>
                <a:t>Y = PAE</a:t>
              </a:r>
            </a:p>
          </p:txBody>
        </p:sp>
        <p:sp>
          <p:nvSpPr>
            <p:cNvPr id="178197" name="Text Box 21"/>
            <p:cNvSpPr txBox="1">
              <a:spLocks noChangeArrowheads="1"/>
            </p:cNvSpPr>
            <p:nvPr/>
          </p:nvSpPr>
          <p:spPr bwMode="auto">
            <a:xfrm>
              <a:off x="2992" y="3590"/>
              <a:ext cx="5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hu-HU" sz="1600"/>
                <a:t>5,000</a:t>
              </a:r>
            </a:p>
          </p:txBody>
        </p:sp>
        <p:sp>
          <p:nvSpPr>
            <p:cNvPr id="178198" name="Line 22"/>
            <p:cNvSpPr>
              <a:spLocks noChangeShapeType="1"/>
            </p:cNvSpPr>
            <p:nvPr/>
          </p:nvSpPr>
          <p:spPr bwMode="auto">
            <a:xfrm flipV="1">
              <a:off x="1637" y="1484"/>
              <a:ext cx="2814" cy="1474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199" name="Line 23"/>
            <p:cNvSpPr>
              <a:spLocks noChangeShapeType="1"/>
            </p:cNvSpPr>
            <p:nvPr/>
          </p:nvSpPr>
          <p:spPr bwMode="auto">
            <a:xfrm flipV="1">
              <a:off x="1629" y="860"/>
              <a:ext cx="2522" cy="2739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02" name="Line 26"/>
            <p:cNvSpPr>
              <a:spLocks noChangeShapeType="1"/>
            </p:cNvSpPr>
            <p:nvPr/>
          </p:nvSpPr>
          <p:spPr bwMode="auto">
            <a:xfrm flipV="1">
              <a:off x="2758" y="2401"/>
              <a:ext cx="0" cy="119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03" name="AutoShape 27"/>
            <p:cNvSpPr>
              <a:spLocks/>
            </p:cNvSpPr>
            <p:nvPr/>
          </p:nvSpPr>
          <p:spPr bwMode="auto">
            <a:xfrm rot="-5400000">
              <a:off x="2894" y="3388"/>
              <a:ext cx="95" cy="313"/>
            </a:xfrm>
            <a:prstGeom prst="rightBrace">
              <a:avLst>
                <a:gd name="adj1" fmla="val 27456"/>
                <a:gd name="adj2" fmla="val 50000"/>
              </a:avLst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8204" name="Line 28"/>
            <p:cNvSpPr>
              <a:spLocks noChangeShapeType="1"/>
            </p:cNvSpPr>
            <p:nvPr/>
          </p:nvSpPr>
          <p:spPr bwMode="auto">
            <a:xfrm flipV="1">
              <a:off x="2931" y="3261"/>
              <a:ext cx="404" cy="19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05" name="Text Box 29"/>
            <p:cNvSpPr txBox="1">
              <a:spLocks noChangeArrowheads="1"/>
            </p:cNvSpPr>
            <p:nvPr/>
          </p:nvSpPr>
          <p:spPr bwMode="auto">
            <a:xfrm>
              <a:off x="3334" y="3132"/>
              <a:ext cx="14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sz="1600"/>
                <a:t>Recessionary gap</a:t>
              </a:r>
            </a:p>
          </p:txBody>
        </p:sp>
        <p:sp>
          <p:nvSpPr>
            <p:cNvPr id="178207" name="Text Box 31"/>
            <p:cNvSpPr txBox="1">
              <a:spLocks noChangeArrowheads="1"/>
            </p:cNvSpPr>
            <p:nvPr/>
          </p:nvSpPr>
          <p:spPr bwMode="auto">
            <a:xfrm>
              <a:off x="2743" y="2344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i="1"/>
                <a:t>E</a:t>
              </a:r>
            </a:p>
          </p:txBody>
        </p:sp>
        <p:sp>
          <p:nvSpPr>
            <p:cNvPr id="178211" name="Text Box 35"/>
            <p:cNvSpPr txBox="1">
              <a:spLocks noChangeArrowheads="1"/>
            </p:cNvSpPr>
            <p:nvPr/>
          </p:nvSpPr>
          <p:spPr bwMode="auto">
            <a:xfrm>
              <a:off x="4457" y="1440"/>
              <a:ext cx="115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sz="1600"/>
                <a:t>Expenditure line </a:t>
              </a:r>
              <a:r>
                <a:rPr lang="en-US" altLang="hu-HU" sz="1600" i="1"/>
                <a:t>(r = </a:t>
              </a:r>
              <a:r>
                <a:rPr lang="en-US" altLang="hu-HU" sz="1600"/>
                <a:t>5</a:t>
              </a:r>
              <a:r>
                <a:rPr lang="en-US" altLang="hu-HU" sz="1600" i="1"/>
                <a:t>%)</a:t>
              </a:r>
              <a:endParaRPr lang="en-US" altLang="hu-HU" sz="1600"/>
            </a:p>
          </p:txBody>
        </p:sp>
        <p:sp>
          <p:nvSpPr>
            <p:cNvPr id="178214" name="Text Box 38"/>
            <p:cNvSpPr txBox="1">
              <a:spLocks noChangeArrowheads="1"/>
            </p:cNvSpPr>
            <p:nvPr/>
          </p:nvSpPr>
          <p:spPr bwMode="auto">
            <a:xfrm>
              <a:off x="2280" y="3590"/>
              <a:ext cx="5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hu-HU" sz="1600"/>
                <a:t>4,800</a:t>
              </a:r>
            </a:p>
          </p:txBody>
        </p:sp>
        <p:sp>
          <p:nvSpPr>
            <p:cNvPr id="178215" name="Text Box 39"/>
            <p:cNvSpPr txBox="1">
              <a:spLocks noChangeArrowheads="1"/>
            </p:cNvSpPr>
            <p:nvPr/>
          </p:nvSpPr>
          <p:spPr bwMode="auto">
            <a:xfrm>
              <a:off x="2915" y="3750"/>
              <a:ext cx="4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 i="1"/>
                <a:t>Y*</a:t>
              </a:r>
              <a:endParaRPr lang="en-US" altLang="hu-HU" sz="1600"/>
            </a:p>
          </p:txBody>
        </p:sp>
      </p:grpSp>
      <p:grpSp>
        <p:nvGrpSpPr>
          <p:cNvPr id="178227" name="Group 51"/>
          <p:cNvGrpSpPr>
            <a:grpSpLocks/>
          </p:cNvGrpSpPr>
          <p:nvPr/>
        </p:nvGrpSpPr>
        <p:grpSpPr bwMode="auto">
          <a:xfrm>
            <a:off x="0" y="1370013"/>
            <a:ext cx="8893175" cy="4510087"/>
            <a:chOff x="0" y="863"/>
            <a:chExt cx="5602" cy="2841"/>
          </a:xfrm>
        </p:grpSpPr>
        <p:sp>
          <p:nvSpPr>
            <p:cNvPr id="178192" name="Text Box 16"/>
            <p:cNvSpPr txBox="1">
              <a:spLocks noChangeArrowheads="1"/>
            </p:cNvSpPr>
            <p:nvPr/>
          </p:nvSpPr>
          <p:spPr bwMode="auto">
            <a:xfrm>
              <a:off x="4441" y="978"/>
              <a:ext cx="103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sz="1600"/>
                <a:t>Expenditure line </a:t>
              </a:r>
              <a:r>
                <a:rPr lang="en-US" altLang="hu-HU" sz="1600" i="1"/>
                <a:t>(r = </a:t>
              </a:r>
              <a:r>
                <a:rPr lang="en-US" altLang="hu-HU" sz="1600"/>
                <a:t>1</a:t>
              </a:r>
              <a:r>
                <a:rPr lang="en-US" altLang="hu-HU" sz="1600" i="1"/>
                <a:t>%)</a:t>
              </a:r>
              <a:endParaRPr lang="en-US" altLang="hu-HU" sz="1600"/>
            </a:p>
          </p:txBody>
        </p:sp>
        <p:sp>
          <p:nvSpPr>
            <p:cNvPr id="178193" name="Line 17"/>
            <p:cNvSpPr>
              <a:spLocks noChangeShapeType="1"/>
            </p:cNvSpPr>
            <p:nvPr/>
          </p:nvSpPr>
          <p:spPr bwMode="auto">
            <a:xfrm flipV="1">
              <a:off x="1637" y="1279"/>
              <a:ext cx="2814" cy="1474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06" name="Text Box 30"/>
            <p:cNvSpPr txBox="1">
              <a:spLocks noChangeArrowheads="1"/>
            </p:cNvSpPr>
            <p:nvPr/>
          </p:nvSpPr>
          <p:spPr bwMode="auto">
            <a:xfrm>
              <a:off x="2900" y="1783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i="1"/>
                <a:t>F</a:t>
              </a:r>
            </a:p>
          </p:txBody>
        </p:sp>
        <p:sp>
          <p:nvSpPr>
            <p:cNvPr id="178210" name="Line 34"/>
            <p:cNvSpPr>
              <a:spLocks noChangeShapeType="1"/>
            </p:cNvSpPr>
            <p:nvPr/>
          </p:nvSpPr>
          <p:spPr bwMode="auto">
            <a:xfrm>
              <a:off x="3664" y="1826"/>
              <a:ext cx="419" cy="4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12" name="Text Box 36"/>
            <p:cNvSpPr txBox="1">
              <a:spLocks noChangeArrowheads="1"/>
            </p:cNvSpPr>
            <p:nvPr/>
          </p:nvSpPr>
          <p:spPr bwMode="auto">
            <a:xfrm>
              <a:off x="3396" y="2219"/>
              <a:ext cx="22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sz="1600"/>
                <a:t>A reduction in </a:t>
              </a:r>
              <a:r>
                <a:rPr lang="en-US" altLang="hu-HU" sz="1600" i="1"/>
                <a:t>r</a:t>
              </a:r>
              <a:r>
                <a:rPr lang="en-US" altLang="hu-HU" sz="1600"/>
                <a:t> shifts the expenditure line upward</a:t>
              </a:r>
            </a:p>
          </p:txBody>
        </p:sp>
        <p:sp>
          <p:nvSpPr>
            <p:cNvPr id="178216" name="Line 40"/>
            <p:cNvSpPr>
              <a:spLocks noChangeShapeType="1"/>
            </p:cNvSpPr>
            <p:nvPr/>
          </p:nvSpPr>
          <p:spPr bwMode="auto">
            <a:xfrm>
              <a:off x="2760" y="3704"/>
              <a:ext cx="29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17" name="Line 41"/>
            <p:cNvSpPr>
              <a:spLocks noChangeShapeType="1"/>
            </p:cNvSpPr>
            <p:nvPr/>
          </p:nvSpPr>
          <p:spPr bwMode="auto">
            <a:xfrm flipV="1">
              <a:off x="2048" y="2560"/>
              <a:ext cx="0" cy="16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18" name="Line 42"/>
            <p:cNvSpPr>
              <a:spLocks noChangeShapeType="1"/>
            </p:cNvSpPr>
            <p:nvPr/>
          </p:nvSpPr>
          <p:spPr bwMode="auto">
            <a:xfrm flipV="1">
              <a:off x="3904" y="1576"/>
              <a:ext cx="0" cy="16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19" name="Line 43"/>
            <p:cNvSpPr>
              <a:spLocks noChangeShapeType="1"/>
            </p:cNvSpPr>
            <p:nvPr/>
          </p:nvSpPr>
          <p:spPr bwMode="auto">
            <a:xfrm rot="8619251" flipH="1">
              <a:off x="2954" y="2085"/>
              <a:ext cx="123" cy="2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20" name="Line 44"/>
            <p:cNvSpPr>
              <a:spLocks noChangeShapeType="1"/>
            </p:cNvSpPr>
            <p:nvPr/>
          </p:nvSpPr>
          <p:spPr bwMode="auto">
            <a:xfrm rot="8619251" flipH="1">
              <a:off x="2834" y="2205"/>
              <a:ext cx="123" cy="24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22" name="Text Box 46"/>
            <p:cNvSpPr txBox="1">
              <a:spLocks noChangeArrowheads="1"/>
            </p:cNvSpPr>
            <p:nvPr/>
          </p:nvSpPr>
          <p:spPr bwMode="auto">
            <a:xfrm>
              <a:off x="0" y="863"/>
              <a:ext cx="1198" cy="1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114300" indent="-114300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•"/>
              </a:pP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Multiplier = 5</a:t>
              </a:r>
            </a:p>
            <a:p>
              <a:pPr>
                <a:buFontTx/>
                <a:buChar char="•"/>
              </a:pP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Output gap = 200</a:t>
              </a:r>
            </a:p>
            <a:p>
              <a:pPr>
                <a:buFontTx/>
                <a:buChar char="•"/>
              </a:pP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Fed wants to increase </a:t>
              </a:r>
              <a:r>
                <a:rPr lang="en-US" altLang="hu-HU" sz="1400" i="1">
                  <a:solidFill>
                    <a:srgbClr val="FFFF00"/>
                  </a:solidFill>
                  <a:latin typeface="Arial" panose="020B0604020202020204" pitchFamily="34" charset="0"/>
                </a:rPr>
                <a:t>PAE</a:t>
              </a: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 by 200/5 = 40</a:t>
              </a:r>
            </a:p>
            <a:p>
              <a:pPr>
                <a:buFontTx/>
                <a:buChar char="•"/>
              </a:pPr>
              <a:r>
                <a:rPr lang="en-US" altLang="hu-HU" sz="1400" i="1">
                  <a:solidFill>
                    <a:srgbClr val="FFFF00"/>
                  </a:solidFill>
                  <a:latin typeface="Arial" panose="020B0604020202020204" pitchFamily="34" charset="0"/>
                </a:rPr>
                <a:t>C = </a:t>
              </a: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1,010 – 1,000</a:t>
              </a:r>
              <a:r>
                <a:rPr lang="en-US" altLang="hu-HU" sz="1400" i="1">
                  <a:solidFill>
                    <a:srgbClr val="FFFF00"/>
                  </a:solidFill>
                  <a:latin typeface="Arial" panose="020B0604020202020204" pitchFamily="34" charset="0"/>
                </a:rPr>
                <a:t>r</a:t>
              </a:r>
            </a:p>
            <a:p>
              <a:pPr>
                <a:buFontTx/>
                <a:buChar char="•"/>
              </a:pP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1% change in</a:t>
              </a:r>
              <a:r>
                <a:rPr lang="en-US" altLang="hu-HU" sz="1400" i="1">
                  <a:solidFill>
                    <a:srgbClr val="FFFF00"/>
                  </a:solidFill>
                  <a:latin typeface="Arial" panose="020B0604020202020204" pitchFamily="34" charset="0"/>
                </a:rPr>
                <a:t> r</a:t>
              </a: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 will change C by 10</a:t>
              </a:r>
            </a:p>
            <a:p>
              <a:pPr>
                <a:buFontTx/>
                <a:buChar char="•"/>
              </a:pP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Reduce </a:t>
              </a:r>
              <a:r>
                <a:rPr lang="en-US" altLang="hu-HU" sz="1400" i="1">
                  <a:solidFill>
                    <a:srgbClr val="FFFF00"/>
                  </a:solidFill>
                  <a:latin typeface="Arial" panose="020B0604020202020204" pitchFamily="34" charset="0"/>
                </a:rPr>
                <a:t>r </a:t>
              </a:r>
              <a:r>
                <a:rPr lang="en-US" altLang="hu-HU" sz="1400">
                  <a:solidFill>
                    <a:srgbClr val="FFFF00"/>
                  </a:solidFill>
                  <a:latin typeface="Arial" panose="020B0604020202020204" pitchFamily="34" charset="0"/>
                </a:rPr>
                <a:t> to 0.01</a:t>
              </a:r>
            </a:p>
          </p:txBody>
        </p:sp>
        <p:sp>
          <p:nvSpPr>
            <p:cNvPr id="178223" name="Line 47"/>
            <p:cNvSpPr>
              <a:spLocks noChangeShapeType="1"/>
            </p:cNvSpPr>
            <p:nvPr/>
          </p:nvSpPr>
          <p:spPr bwMode="auto">
            <a:xfrm>
              <a:off x="136" y="1560"/>
              <a:ext cx="8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78224" name="Line 48"/>
            <p:cNvSpPr>
              <a:spLocks noChangeShapeType="1"/>
            </p:cNvSpPr>
            <p:nvPr/>
          </p:nvSpPr>
          <p:spPr bwMode="auto">
            <a:xfrm>
              <a:off x="552" y="1840"/>
              <a:ext cx="8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7C375AC-0A28-4566-9E59-153599D2EB97}" type="slidenum">
              <a:rPr lang="en-US" altLang="hu-HU"/>
              <a:pPr/>
              <a:t>4</a:t>
            </a:fld>
            <a:endParaRPr lang="en-US" altLang="hu-HU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03378"/>
            <a:ext cx="6781800" cy="736779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4621"/>
            <a:ext cx="7772400" cy="4114800"/>
          </a:xfrm>
        </p:spPr>
        <p:txBody>
          <a:bodyPr/>
          <a:lstStyle/>
          <a:p>
            <a:r>
              <a:rPr lang="en-US" altLang="hu-HU" dirty="0"/>
              <a:t>The Demand for Money</a:t>
            </a:r>
          </a:p>
          <a:p>
            <a:pPr lvl="1"/>
            <a:r>
              <a:rPr lang="en-US" altLang="hu-HU" dirty="0"/>
              <a:t>Money is an asset, and is used for transactions.</a:t>
            </a:r>
          </a:p>
          <a:p>
            <a:pPr lvl="1"/>
            <a:r>
              <a:rPr lang="en-US" altLang="hu-HU" dirty="0"/>
              <a:t>Money is a store of value, and is used for holding wealth</a:t>
            </a:r>
            <a:r>
              <a:rPr lang="en-US" altLang="hu-HU" dirty="0" smtClean="0"/>
              <a:t>.</a:t>
            </a:r>
            <a:endParaRPr lang="hu-HU" altLang="hu-HU" dirty="0" smtClean="0"/>
          </a:p>
          <a:p>
            <a:pPr lvl="1"/>
            <a:r>
              <a:rPr lang="en-US" altLang="hu-HU" dirty="0"/>
              <a:t>People must decide how to hold their wealth, or make </a:t>
            </a:r>
            <a:r>
              <a:rPr lang="en-US" altLang="hu-HU" i="1" dirty="0"/>
              <a:t>portfolio allocation decisions.</a:t>
            </a:r>
            <a:endParaRPr lang="en-US" altLang="hu-HU" dirty="0"/>
          </a:p>
        </p:txBody>
      </p:sp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1E951492-5344-407E-B1AB-CA73859CC793}" type="slidenum">
              <a:rPr lang="en-US" altLang="hu-HU"/>
              <a:pPr/>
              <a:t>40</a:t>
            </a:fld>
            <a:endParaRPr lang="en-US" altLang="hu-HU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Economic Naturalist</a:t>
            </a:r>
          </a:p>
          <a:p>
            <a:pPr lvl="1"/>
            <a:r>
              <a:rPr lang="en-US" altLang="hu-HU"/>
              <a:t>Why did the Fed cut the federal funds rate 23 times between 1989 and 1992?</a:t>
            </a:r>
          </a:p>
          <a:p>
            <a:pPr lvl="2"/>
            <a:r>
              <a:rPr lang="en-US" altLang="hu-HU"/>
              <a:t>Fed Funds Rate</a:t>
            </a:r>
          </a:p>
          <a:p>
            <a:pPr lvl="3"/>
            <a:r>
              <a:rPr lang="en-US" altLang="hu-HU"/>
              <a:t>March, 1989 = 9.9%</a:t>
            </a:r>
          </a:p>
          <a:p>
            <a:pPr lvl="3"/>
            <a:r>
              <a:rPr lang="en-US" altLang="hu-HU"/>
              <a:t>March, 1991 = 6.1%</a:t>
            </a:r>
          </a:p>
          <a:p>
            <a:pPr lvl="3"/>
            <a:r>
              <a:rPr lang="en-US" altLang="hu-HU"/>
              <a:t>December, 1992 = 2.9%</a:t>
            </a:r>
          </a:p>
          <a:p>
            <a:pPr lvl="2"/>
            <a:r>
              <a:rPr lang="en-US" altLang="hu-HU"/>
              <a:t>Recession begins in summer 1990</a:t>
            </a:r>
          </a:p>
          <a:p>
            <a:pPr lvl="2"/>
            <a:r>
              <a:rPr lang="en-US" altLang="hu-HU"/>
              <a:t>Very slow (“Jobless”) recovery</a:t>
            </a:r>
          </a:p>
          <a:p>
            <a:pPr lvl="2"/>
            <a:r>
              <a:rPr lang="en-US" altLang="hu-HU"/>
              <a:t>Credit crunch</a:t>
            </a:r>
          </a:p>
        </p:txBody>
      </p:sp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68450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93B65CB-1B3B-4E82-9D32-2B7F2C8A02FE}" type="slidenum">
              <a:rPr lang="en-US" altLang="hu-HU"/>
              <a:pPr/>
              <a:t>41</a:t>
            </a:fld>
            <a:endParaRPr lang="en-US" altLang="hu-HU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Economic Naturalist</a:t>
            </a:r>
          </a:p>
          <a:p>
            <a:pPr lvl="1"/>
            <a:r>
              <a:rPr lang="en-US" altLang="hu-HU"/>
              <a:t>How did the Fed respond to recession and the terror attacks in 2001?</a:t>
            </a:r>
          </a:p>
          <a:p>
            <a:pPr lvl="2"/>
            <a:r>
              <a:rPr lang="en-US" altLang="hu-HU"/>
              <a:t>Slowing economy in 2000</a:t>
            </a:r>
          </a:p>
          <a:p>
            <a:pPr lvl="2"/>
            <a:r>
              <a:rPr lang="en-US" altLang="hu-HU"/>
              <a:t>Terrorist attacks in 2001</a:t>
            </a:r>
          </a:p>
          <a:p>
            <a:pPr lvl="2"/>
            <a:r>
              <a:rPr lang="en-US" altLang="hu-HU"/>
              <a:t>December 2000, federal funds rate = 6.5%</a:t>
            </a:r>
          </a:p>
        </p:txBody>
      </p:sp>
      <p:pic>
        <p:nvPicPr>
          <p:cNvPr id="2293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68450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F68733A8-531D-4D56-84AB-3E55907FA50C}" type="slidenum">
              <a:rPr lang="en-US" altLang="hu-HU"/>
              <a:pPr/>
              <a:t>42</a:t>
            </a:fld>
            <a:endParaRPr lang="en-US" altLang="hu-HU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Economic Naturalist</a:t>
            </a:r>
          </a:p>
          <a:p>
            <a:pPr lvl="1"/>
            <a:r>
              <a:rPr lang="en-US" altLang="hu-HU"/>
              <a:t>How did the Fed respond to recession and the terror attacks in 2001?</a:t>
            </a:r>
          </a:p>
          <a:p>
            <a:pPr lvl="2"/>
            <a:r>
              <a:rPr lang="en-US" altLang="hu-HU"/>
              <a:t>Fed cut fed funds rate 0.5 percentage points in January, 2001</a:t>
            </a:r>
          </a:p>
          <a:p>
            <a:pPr lvl="2"/>
            <a:r>
              <a:rPr lang="en-US" altLang="hu-HU"/>
              <a:t>Week after September 11</a:t>
            </a:r>
            <a:r>
              <a:rPr lang="en-US" altLang="hu-HU" baseline="30000"/>
              <a:t>th</a:t>
            </a:r>
            <a:r>
              <a:rPr lang="en-US" altLang="hu-HU"/>
              <a:t>, temporary reduction in the federal funds rate to 1.25%</a:t>
            </a:r>
          </a:p>
          <a:p>
            <a:pPr lvl="2"/>
            <a:r>
              <a:rPr lang="en-US" altLang="hu-HU"/>
              <a:t>November, 2002 federal funds rate = 1.25% </a:t>
            </a:r>
          </a:p>
        </p:txBody>
      </p:sp>
      <p:pic>
        <p:nvPicPr>
          <p:cNvPr id="2304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68450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30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9A3FD024-6E2C-4A3D-AD87-15418BF8029E}" type="slidenum">
              <a:rPr lang="en-US" altLang="hu-HU"/>
              <a:pPr/>
              <a:t>43</a:t>
            </a:fld>
            <a:endParaRPr lang="en-US" altLang="hu-HU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04800"/>
            <a:ext cx="6781800" cy="685800"/>
          </a:xfrm>
        </p:spPr>
        <p:txBody>
          <a:bodyPr/>
          <a:lstStyle/>
          <a:p>
            <a:r>
              <a:rPr lang="en-US" altLang="hu-HU"/>
              <a:t>The Fed Fights Inflation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5057775" y="5764213"/>
            <a:ext cx="3513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Output </a:t>
            </a:r>
            <a:r>
              <a:rPr lang="en-US" altLang="hu-HU" sz="1600" i="1"/>
              <a:t>Y</a:t>
            </a:r>
            <a:endParaRPr lang="en-US" altLang="hu-HU" sz="1600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 rot="-5400000">
            <a:off x="51594" y="3363119"/>
            <a:ext cx="3751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Planned aggregate expenditure </a:t>
            </a:r>
            <a:r>
              <a:rPr lang="en-US" altLang="hu-HU" sz="1600" i="1"/>
              <a:t>PAE</a:t>
            </a:r>
            <a:endParaRPr lang="en-US" altLang="hu-HU" sz="1600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2246313" y="5715000"/>
            <a:ext cx="5489575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6381" name="Line 13"/>
          <p:cNvSpPr>
            <a:spLocks noChangeShapeType="1"/>
          </p:cNvSpPr>
          <p:nvPr/>
        </p:nvSpPr>
        <p:spPr bwMode="auto">
          <a:xfrm>
            <a:off x="2255838" y="1270000"/>
            <a:ext cx="1587" cy="4445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86401" name="Group 33"/>
          <p:cNvGrpSpPr>
            <a:grpSpLocks/>
          </p:cNvGrpSpPr>
          <p:nvPr/>
        </p:nvGrpSpPr>
        <p:grpSpPr bwMode="auto">
          <a:xfrm>
            <a:off x="2255838" y="1158875"/>
            <a:ext cx="6196012" cy="5156200"/>
            <a:chOff x="1421" y="730"/>
            <a:chExt cx="3903" cy="3248"/>
          </a:xfrm>
        </p:grpSpPr>
        <p:sp>
          <p:nvSpPr>
            <p:cNvPr id="186382" name="Line 14"/>
            <p:cNvSpPr>
              <a:spLocks noChangeShapeType="1"/>
            </p:cNvSpPr>
            <p:nvPr/>
          </p:nvSpPr>
          <p:spPr bwMode="auto">
            <a:xfrm flipV="1">
              <a:off x="2878" y="1969"/>
              <a:ext cx="0" cy="162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83" name="AutoShape 15"/>
            <p:cNvSpPr>
              <a:spLocks/>
            </p:cNvSpPr>
            <p:nvPr/>
          </p:nvSpPr>
          <p:spPr bwMode="auto">
            <a:xfrm rot="-5400000">
              <a:off x="2658" y="3360"/>
              <a:ext cx="95" cy="369"/>
            </a:xfrm>
            <a:prstGeom prst="rightBrace">
              <a:avLst>
                <a:gd name="adj1" fmla="val 32368"/>
                <a:gd name="adj2" fmla="val 50000"/>
              </a:avLst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86375" name="Line 7"/>
            <p:cNvSpPr>
              <a:spLocks noChangeShapeType="1"/>
            </p:cNvSpPr>
            <p:nvPr/>
          </p:nvSpPr>
          <p:spPr bwMode="auto">
            <a:xfrm flipV="1">
              <a:off x="1429" y="1279"/>
              <a:ext cx="2814" cy="1474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71" name="Line 3"/>
            <p:cNvSpPr>
              <a:spLocks noChangeShapeType="1"/>
            </p:cNvSpPr>
            <p:nvPr/>
          </p:nvSpPr>
          <p:spPr bwMode="auto">
            <a:xfrm flipV="1">
              <a:off x="2493" y="1211"/>
              <a:ext cx="0" cy="238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74" name="Text Box 6"/>
            <p:cNvSpPr txBox="1">
              <a:spLocks noChangeArrowheads="1"/>
            </p:cNvSpPr>
            <p:nvPr/>
          </p:nvSpPr>
          <p:spPr bwMode="auto">
            <a:xfrm>
              <a:off x="4233" y="978"/>
              <a:ext cx="109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sz="1600"/>
                <a:t>Expenditure line </a:t>
              </a:r>
              <a:r>
                <a:rPr lang="en-US" altLang="hu-HU" sz="1600" i="1"/>
                <a:t>(r = 5%)</a:t>
              </a:r>
              <a:endParaRPr lang="en-US" altLang="hu-HU" sz="1600"/>
            </a:p>
          </p:txBody>
        </p:sp>
        <p:sp>
          <p:nvSpPr>
            <p:cNvPr id="186376" name="Text Box 8"/>
            <p:cNvSpPr txBox="1">
              <a:spLocks noChangeArrowheads="1"/>
            </p:cNvSpPr>
            <p:nvPr/>
          </p:nvSpPr>
          <p:spPr bwMode="auto">
            <a:xfrm>
              <a:off x="3919" y="730"/>
              <a:ext cx="13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i="1"/>
                <a:t>Y = PAE</a:t>
              </a:r>
            </a:p>
          </p:txBody>
        </p:sp>
        <p:sp>
          <p:nvSpPr>
            <p:cNvPr id="186377" name="Text Box 9"/>
            <p:cNvSpPr txBox="1">
              <a:spLocks noChangeArrowheads="1"/>
            </p:cNvSpPr>
            <p:nvPr/>
          </p:nvSpPr>
          <p:spPr bwMode="auto">
            <a:xfrm>
              <a:off x="2632" y="3590"/>
              <a:ext cx="5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hu-HU" sz="1600"/>
                <a:t>4,800</a:t>
              </a:r>
            </a:p>
          </p:txBody>
        </p:sp>
        <p:sp>
          <p:nvSpPr>
            <p:cNvPr id="186379" name="Line 11"/>
            <p:cNvSpPr>
              <a:spLocks noChangeShapeType="1"/>
            </p:cNvSpPr>
            <p:nvPr/>
          </p:nvSpPr>
          <p:spPr bwMode="auto">
            <a:xfrm flipV="1">
              <a:off x="1421" y="860"/>
              <a:ext cx="2522" cy="2739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84" name="Line 16"/>
            <p:cNvSpPr>
              <a:spLocks noChangeShapeType="1"/>
            </p:cNvSpPr>
            <p:nvPr/>
          </p:nvSpPr>
          <p:spPr bwMode="auto">
            <a:xfrm flipV="1">
              <a:off x="2723" y="3261"/>
              <a:ext cx="404" cy="195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3126" y="3132"/>
              <a:ext cx="14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/>
                <a:t>Expansionary gap</a:t>
              </a:r>
            </a:p>
          </p:txBody>
        </p:sp>
        <p:sp>
          <p:nvSpPr>
            <p:cNvPr id="186387" name="Text Box 19"/>
            <p:cNvSpPr txBox="1">
              <a:spLocks noChangeArrowheads="1"/>
            </p:cNvSpPr>
            <p:nvPr/>
          </p:nvSpPr>
          <p:spPr bwMode="auto">
            <a:xfrm>
              <a:off x="2695" y="1736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i="1"/>
                <a:t>E</a:t>
              </a:r>
            </a:p>
          </p:txBody>
        </p:sp>
        <p:sp>
          <p:nvSpPr>
            <p:cNvPr id="186393" name="Text Box 25"/>
            <p:cNvSpPr txBox="1">
              <a:spLocks noChangeArrowheads="1"/>
            </p:cNvSpPr>
            <p:nvPr/>
          </p:nvSpPr>
          <p:spPr bwMode="auto">
            <a:xfrm>
              <a:off x="2248" y="3590"/>
              <a:ext cx="5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hu-HU" sz="1600"/>
                <a:t>4,600</a:t>
              </a:r>
            </a:p>
          </p:txBody>
        </p:sp>
        <p:sp>
          <p:nvSpPr>
            <p:cNvPr id="186394" name="Text Box 26"/>
            <p:cNvSpPr txBox="1">
              <a:spLocks noChangeArrowheads="1"/>
            </p:cNvSpPr>
            <p:nvPr/>
          </p:nvSpPr>
          <p:spPr bwMode="auto">
            <a:xfrm>
              <a:off x="2347" y="3766"/>
              <a:ext cx="31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 i="1"/>
                <a:t>Y*</a:t>
              </a:r>
              <a:endParaRPr lang="en-US" altLang="hu-HU" sz="1600"/>
            </a:p>
          </p:txBody>
        </p:sp>
      </p:grpSp>
      <p:grpSp>
        <p:nvGrpSpPr>
          <p:cNvPr id="186402" name="Group 34"/>
          <p:cNvGrpSpPr>
            <a:grpSpLocks/>
          </p:cNvGrpSpPr>
          <p:nvPr/>
        </p:nvGrpSpPr>
        <p:grpSpPr bwMode="auto">
          <a:xfrm>
            <a:off x="2268538" y="2324100"/>
            <a:ext cx="6510337" cy="2371725"/>
            <a:chOff x="1429" y="1464"/>
            <a:chExt cx="4101" cy="1494"/>
          </a:xfrm>
        </p:grpSpPr>
        <p:sp>
          <p:nvSpPr>
            <p:cNvPr id="186378" name="Line 10"/>
            <p:cNvSpPr>
              <a:spLocks noChangeShapeType="1"/>
            </p:cNvSpPr>
            <p:nvPr/>
          </p:nvSpPr>
          <p:spPr bwMode="auto">
            <a:xfrm flipV="1">
              <a:off x="1429" y="1484"/>
              <a:ext cx="2814" cy="1474"/>
            </a:xfrm>
            <a:prstGeom prst="line">
              <a:avLst/>
            </a:prstGeom>
            <a:noFill/>
            <a:ln w="57150">
              <a:solidFill>
                <a:srgbClr val="66FF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86" name="Text Box 18"/>
            <p:cNvSpPr txBox="1">
              <a:spLocks noChangeArrowheads="1"/>
            </p:cNvSpPr>
            <p:nvPr/>
          </p:nvSpPr>
          <p:spPr bwMode="auto">
            <a:xfrm>
              <a:off x="2516" y="2407"/>
              <a:ext cx="2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i="1"/>
                <a:t>G</a:t>
              </a:r>
            </a:p>
          </p:txBody>
        </p:sp>
        <p:sp>
          <p:nvSpPr>
            <p:cNvPr id="186390" name="Line 22"/>
            <p:cNvSpPr>
              <a:spLocks noChangeShapeType="1"/>
            </p:cNvSpPr>
            <p:nvPr/>
          </p:nvSpPr>
          <p:spPr bwMode="auto">
            <a:xfrm>
              <a:off x="3456" y="1826"/>
              <a:ext cx="419" cy="411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91" name="Text Box 23"/>
            <p:cNvSpPr txBox="1">
              <a:spLocks noChangeArrowheads="1"/>
            </p:cNvSpPr>
            <p:nvPr/>
          </p:nvSpPr>
          <p:spPr bwMode="auto">
            <a:xfrm>
              <a:off x="4233" y="1464"/>
              <a:ext cx="1163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 sz="1600"/>
                <a:t>Expenditure line </a:t>
              </a:r>
              <a:r>
                <a:rPr lang="en-US" altLang="hu-HU" sz="1600" i="1"/>
                <a:t>(r = 9%)</a:t>
              </a:r>
              <a:endParaRPr lang="en-US" altLang="hu-HU" sz="1600"/>
            </a:p>
          </p:txBody>
        </p:sp>
        <p:sp>
          <p:nvSpPr>
            <p:cNvPr id="186392" name="Text Box 24"/>
            <p:cNvSpPr txBox="1">
              <a:spLocks noChangeArrowheads="1"/>
            </p:cNvSpPr>
            <p:nvPr/>
          </p:nvSpPr>
          <p:spPr bwMode="auto">
            <a:xfrm>
              <a:off x="3324" y="2243"/>
              <a:ext cx="220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/>
                <a:t>An increase in </a:t>
              </a:r>
              <a:r>
                <a:rPr lang="en-US" altLang="hu-HU" i="1"/>
                <a:t>r</a:t>
              </a:r>
              <a:r>
                <a:rPr lang="en-US" altLang="hu-HU"/>
                <a:t> shifts the expenditure line downward</a:t>
              </a:r>
            </a:p>
          </p:txBody>
        </p:sp>
        <p:sp>
          <p:nvSpPr>
            <p:cNvPr id="186395" name="Line 27"/>
            <p:cNvSpPr>
              <a:spLocks noChangeShapeType="1"/>
            </p:cNvSpPr>
            <p:nvPr/>
          </p:nvSpPr>
          <p:spPr bwMode="auto">
            <a:xfrm>
              <a:off x="1896" y="2552"/>
              <a:ext cx="0" cy="13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6396" name="Line 28"/>
            <p:cNvSpPr>
              <a:spLocks noChangeShapeType="1"/>
            </p:cNvSpPr>
            <p:nvPr/>
          </p:nvSpPr>
          <p:spPr bwMode="auto">
            <a:xfrm>
              <a:off x="3680" y="1616"/>
              <a:ext cx="0" cy="136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E1972732-4D13-4956-8BCC-1D231B3C6D50}" type="slidenum">
              <a:rPr lang="en-US" altLang="hu-HU"/>
              <a:pPr/>
              <a:t>44</a:t>
            </a:fld>
            <a:endParaRPr lang="en-US" altLang="hu-HU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Economic Naturalist</a:t>
            </a:r>
          </a:p>
          <a:p>
            <a:pPr lvl="1"/>
            <a:r>
              <a:rPr lang="en-US" altLang="hu-HU" dirty="0"/>
              <a:t>Why does news of inflation hurt the stock market?</a:t>
            </a:r>
            <a:endParaRPr lang="hu-HU" altLang="hu-HU" dirty="0" smtClean="0"/>
          </a:p>
          <a:p>
            <a:pPr lvl="1"/>
            <a:r>
              <a:rPr lang="en-US" altLang="hu-HU" dirty="0" smtClean="0"/>
              <a:t>Should </a:t>
            </a:r>
            <a:r>
              <a:rPr lang="en-US" altLang="hu-HU" dirty="0"/>
              <a:t>the Federal Reserve respond to changes in stock prices?</a:t>
            </a:r>
          </a:p>
          <a:p>
            <a:pPr lvl="2"/>
            <a:r>
              <a:rPr lang="en-US" altLang="hu-HU" dirty="0"/>
              <a:t>S&amp;P rose by 233% from 1995 to 2000</a:t>
            </a:r>
          </a:p>
          <a:p>
            <a:pPr lvl="2"/>
            <a:r>
              <a:rPr lang="en-US" altLang="hu-HU" dirty="0"/>
              <a:t>Record economic expansion in the 1990s</a:t>
            </a:r>
          </a:p>
          <a:p>
            <a:pPr lvl="2"/>
            <a:r>
              <a:rPr lang="en-US" altLang="hu-HU" dirty="0"/>
              <a:t>Stock market contraction 2000 to 2002</a:t>
            </a:r>
          </a:p>
        </p:txBody>
      </p:sp>
      <p:pic>
        <p:nvPicPr>
          <p:cNvPr id="2324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568450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9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84F2B9FA-1BE0-4544-A198-EF7E8BF11A3D}" type="slidenum">
              <a:rPr lang="en-US" altLang="hu-HU"/>
              <a:pPr/>
              <a:t>45</a:t>
            </a:fld>
            <a:endParaRPr lang="en-US" altLang="hu-HU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59099"/>
            <a:ext cx="7772400" cy="5151549"/>
          </a:xfrm>
        </p:spPr>
        <p:txBody>
          <a:bodyPr/>
          <a:lstStyle/>
          <a:p>
            <a:r>
              <a:rPr lang="en-US" altLang="hu-HU" sz="3000" dirty="0"/>
              <a:t>Policy Reaction Function</a:t>
            </a:r>
          </a:p>
          <a:p>
            <a:pPr lvl="1"/>
            <a:r>
              <a:rPr lang="en-US" altLang="hu-HU" dirty="0"/>
              <a:t>Describes how the action a policymaker takes depends on the state of the economy</a:t>
            </a:r>
            <a:endParaRPr lang="hu-HU" altLang="hu-HU" sz="2800" dirty="0" smtClean="0"/>
          </a:p>
          <a:p>
            <a:r>
              <a:rPr lang="en-US" altLang="hu-HU" sz="2800" dirty="0" smtClean="0"/>
              <a:t>Economic </a:t>
            </a:r>
            <a:r>
              <a:rPr lang="en-US" altLang="hu-HU" sz="2800" dirty="0"/>
              <a:t>Naturalist</a:t>
            </a:r>
          </a:p>
          <a:p>
            <a:pPr lvl="1"/>
            <a:r>
              <a:rPr lang="en-US" altLang="hu-HU" sz="2400" dirty="0"/>
              <a:t>What is the Taylor rule?</a:t>
            </a:r>
          </a:p>
          <a:p>
            <a:pPr lvl="1"/>
            <a:endParaRPr lang="en-US" altLang="hu-HU" sz="2400" dirty="0"/>
          </a:p>
          <a:p>
            <a:pPr lvl="1"/>
            <a:endParaRPr lang="en-US" altLang="hu-HU" sz="2400" dirty="0"/>
          </a:p>
          <a:p>
            <a:pPr lvl="1"/>
            <a:r>
              <a:rPr lang="en-US" altLang="hu-HU" sz="2400" dirty="0"/>
              <a:t>The Fed responds to output gaps and inflation:</a:t>
            </a:r>
          </a:p>
          <a:p>
            <a:pPr lvl="2"/>
            <a:r>
              <a:rPr lang="en-US" altLang="hu-HU" sz="2000" dirty="0"/>
              <a:t>If the output gap = 0.1 of </a:t>
            </a:r>
            <a:r>
              <a:rPr lang="en-US" altLang="hu-HU" sz="2000" i="1" dirty="0"/>
              <a:t>Y*,</a:t>
            </a:r>
            <a:r>
              <a:rPr lang="en-US" altLang="hu-HU" sz="2000" dirty="0"/>
              <a:t> the Fed will lower </a:t>
            </a:r>
            <a:r>
              <a:rPr lang="en-US" altLang="hu-HU" sz="2000" i="1" dirty="0"/>
              <a:t>r </a:t>
            </a:r>
            <a:r>
              <a:rPr lang="en-US" altLang="hu-HU" sz="2000" dirty="0"/>
              <a:t>by 0.005 or 0.5 percentage points.</a:t>
            </a:r>
          </a:p>
          <a:p>
            <a:pPr lvl="2"/>
            <a:r>
              <a:rPr lang="en-US" altLang="hu-HU" sz="2000" dirty="0"/>
              <a:t>If inflation rises 0.01, the Fed will raise </a:t>
            </a:r>
            <a:r>
              <a:rPr lang="en-US" altLang="hu-HU" sz="2000" i="1" dirty="0"/>
              <a:t>r </a:t>
            </a:r>
            <a:r>
              <a:rPr lang="en-US" altLang="hu-HU" sz="2000" dirty="0"/>
              <a:t>by 0.005 or 0.5 percentage points.</a:t>
            </a:r>
          </a:p>
        </p:txBody>
      </p:sp>
      <p:grpSp>
        <p:nvGrpSpPr>
          <p:cNvPr id="234502" name="Group 6"/>
          <p:cNvGrpSpPr>
            <a:grpSpLocks/>
          </p:cNvGrpSpPr>
          <p:nvPr/>
        </p:nvGrpSpPr>
        <p:grpSpPr bwMode="auto">
          <a:xfrm>
            <a:off x="2260600" y="3742497"/>
            <a:ext cx="4394200" cy="876300"/>
            <a:chOff x="1272" y="1832"/>
            <a:chExt cx="3216" cy="784"/>
          </a:xfrm>
        </p:grpSpPr>
        <p:sp>
          <p:nvSpPr>
            <p:cNvPr id="234501" name="Rectangle 5"/>
            <p:cNvSpPr>
              <a:spLocks noChangeArrowheads="1"/>
            </p:cNvSpPr>
            <p:nvPr/>
          </p:nvSpPr>
          <p:spPr bwMode="auto">
            <a:xfrm>
              <a:off x="1272" y="1832"/>
              <a:ext cx="3216" cy="7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234500" name="Object 4"/>
            <p:cNvGraphicFramePr>
              <a:graphicFrameLocks noChangeAspect="1"/>
            </p:cNvGraphicFramePr>
            <p:nvPr/>
          </p:nvGraphicFramePr>
          <p:xfrm>
            <a:off x="1308" y="1872"/>
            <a:ext cx="3127" cy="7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4508" name="Equation" r:id="rId3" imgW="1917360" imgH="431640" progId="Equation.3">
                    <p:embed/>
                  </p:oleObj>
                </mc:Choice>
                <mc:Fallback>
                  <p:oleObj name="Equation" r:id="rId3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1872"/>
                          <a:ext cx="3127" cy="7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34503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740427"/>
            <a:ext cx="57467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8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D8842B43-971E-4FCF-BB68-350CFE707D11}" type="slidenum">
              <a:rPr lang="en-US" altLang="hu-HU"/>
              <a:pPr/>
              <a:t>46</a:t>
            </a:fld>
            <a:endParaRPr lang="en-US" altLang="hu-HU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67237"/>
            <a:ext cx="6959600" cy="685800"/>
          </a:xfrm>
        </p:spPr>
        <p:txBody>
          <a:bodyPr/>
          <a:lstStyle/>
          <a:p>
            <a:r>
              <a:rPr lang="en-US" altLang="hu-HU" sz="2800" dirty="0"/>
              <a:t>A Policy </a:t>
            </a:r>
            <a:r>
              <a:rPr lang="en-US" altLang="hu-HU" sz="2800" dirty="0" smtClean="0"/>
              <a:t>Reaction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Function </a:t>
            </a:r>
            <a:r>
              <a:rPr lang="en-US" altLang="hu-HU" sz="2800" dirty="0"/>
              <a:t>For The Fed</a:t>
            </a:r>
          </a:p>
        </p:txBody>
      </p:sp>
      <p:sp>
        <p:nvSpPr>
          <p:cNvPr id="144438" name="Line 54"/>
          <p:cNvSpPr>
            <a:spLocks noChangeShapeType="1"/>
          </p:cNvSpPr>
          <p:nvPr/>
        </p:nvSpPr>
        <p:spPr bwMode="auto">
          <a:xfrm rot="16200000" flipV="1">
            <a:off x="4646613" y="-2247900"/>
            <a:ext cx="0" cy="81946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39" name="Line 55"/>
          <p:cNvSpPr>
            <a:spLocks noChangeShapeType="1"/>
          </p:cNvSpPr>
          <p:nvPr/>
        </p:nvSpPr>
        <p:spPr bwMode="auto">
          <a:xfrm rot="16200000" flipV="1">
            <a:off x="4645819" y="-1588293"/>
            <a:ext cx="0" cy="819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44450" name="Text Box 66"/>
          <p:cNvSpPr txBox="1">
            <a:spLocks noChangeArrowheads="1"/>
          </p:cNvSpPr>
          <p:nvPr/>
        </p:nvSpPr>
        <p:spPr bwMode="auto">
          <a:xfrm>
            <a:off x="660400" y="2822575"/>
            <a:ext cx="8015288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28700" algn="dec"/>
                <a:tab pos="5775325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hu-HU" sz="200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</a:rPr>
              <a:t>0.00 (= 0%)	0.02 (= 2%)</a:t>
            </a:r>
          </a:p>
          <a:p>
            <a:pPr>
              <a:spcBef>
                <a:spcPct val="30000"/>
              </a:spcBef>
            </a:pP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</a:rPr>
              <a:t>	0.01	0.03</a:t>
            </a:r>
          </a:p>
          <a:p>
            <a:pPr>
              <a:spcBef>
                <a:spcPct val="30000"/>
              </a:spcBef>
            </a:pP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</a:rPr>
              <a:t>	0.02	0.04	</a:t>
            </a:r>
          </a:p>
          <a:p>
            <a:pPr>
              <a:spcBef>
                <a:spcPct val="30000"/>
              </a:spcBef>
            </a:pP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</a:rPr>
              <a:t>	0.03	0.05</a:t>
            </a:r>
          </a:p>
          <a:p>
            <a:pPr>
              <a:spcBef>
                <a:spcPct val="30000"/>
              </a:spcBef>
            </a:pP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</a:rPr>
              <a:t>	0.04	0.06	</a:t>
            </a:r>
          </a:p>
        </p:txBody>
      </p:sp>
      <p:sp>
        <p:nvSpPr>
          <p:cNvPr id="144457" name="Text Box 73"/>
          <p:cNvSpPr txBox="1">
            <a:spLocks noChangeArrowheads="1"/>
          </p:cNvSpPr>
          <p:nvPr/>
        </p:nvSpPr>
        <p:spPr bwMode="auto">
          <a:xfrm>
            <a:off x="479425" y="1979613"/>
            <a:ext cx="836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719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</a:rPr>
              <a:t>Rate of inflation, </a:t>
            </a:r>
            <a:r>
              <a:rPr lang="en-US" altLang="hu-HU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	Real interest rate set by Fed, </a:t>
            </a:r>
            <a:r>
              <a:rPr lang="en-US" altLang="hu-HU" i="1">
                <a:solidFill>
                  <a:schemeClr val="bg1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r</a:t>
            </a:r>
            <a:endParaRPr lang="en-US" altLang="hu-HU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28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DC4790D6-B773-4ACE-88F7-F143213C575F}" type="slidenum">
              <a:rPr lang="en-US" altLang="hu-HU"/>
              <a:pPr/>
              <a:t>47</a:t>
            </a:fld>
            <a:endParaRPr lang="en-US" altLang="hu-H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67237"/>
            <a:ext cx="6959600" cy="685800"/>
          </a:xfrm>
        </p:spPr>
        <p:txBody>
          <a:bodyPr/>
          <a:lstStyle/>
          <a:p>
            <a:r>
              <a:rPr lang="en-US" altLang="hu-HU" sz="2800" dirty="0"/>
              <a:t>An Example of A Fed 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Policy </a:t>
            </a:r>
            <a:r>
              <a:rPr lang="en-US" altLang="hu-HU" sz="2800" dirty="0"/>
              <a:t>Reaction Function</a:t>
            </a:r>
          </a:p>
        </p:txBody>
      </p:sp>
      <p:sp>
        <p:nvSpPr>
          <p:cNvPr id="187399" name="Line 7"/>
          <p:cNvSpPr>
            <a:spLocks noChangeShapeType="1"/>
          </p:cNvSpPr>
          <p:nvPr/>
        </p:nvSpPr>
        <p:spPr bwMode="auto">
          <a:xfrm>
            <a:off x="3060700" y="5715000"/>
            <a:ext cx="3698875" cy="158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87426" name="Text Box 34"/>
          <p:cNvSpPr txBox="1">
            <a:spLocks noChangeArrowheads="1"/>
          </p:cNvSpPr>
          <p:nvPr/>
        </p:nvSpPr>
        <p:spPr bwMode="auto">
          <a:xfrm rot="-5400000">
            <a:off x="417513" y="3546475"/>
            <a:ext cx="3670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hu-HU" sz="1600"/>
              <a:t>Real interest rate set by Fed, r</a:t>
            </a:r>
          </a:p>
        </p:txBody>
      </p:sp>
      <p:grpSp>
        <p:nvGrpSpPr>
          <p:cNvPr id="187430" name="Group 38"/>
          <p:cNvGrpSpPr>
            <a:grpSpLocks/>
          </p:cNvGrpSpPr>
          <p:nvPr/>
        </p:nvGrpSpPr>
        <p:grpSpPr bwMode="auto">
          <a:xfrm>
            <a:off x="2478088" y="1658938"/>
            <a:ext cx="6486525" cy="4441825"/>
            <a:chOff x="1561" y="1045"/>
            <a:chExt cx="4086" cy="2798"/>
          </a:xfrm>
        </p:grpSpPr>
        <p:sp>
          <p:nvSpPr>
            <p:cNvPr id="187398" name="Line 6"/>
            <p:cNvSpPr>
              <a:spLocks noChangeShapeType="1"/>
            </p:cNvSpPr>
            <p:nvPr/>
          </p:nvSpPr>
          <p:spPr bwMode="auto">
            <a:xfrm>
              <a:off x="1933" y="2464"/>
              <a:ext cx="46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01" name="Line 9"/>
            <p:cNvSpPr>
              <a:spLocks noChangeShapeType="1"/>
            </p:cNvSpPr>
            <p:nvPr/>
          </p:nvSpPr>
          <p:spPr bwMode="auto">
            <a:xfrm flipV="1">
              <a:off x="2384" y="2446"/>
              <a:ext cx="0" cy="1145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03" name="Line 11"/>
            <p:cNvSpPr>
              <a:spLocks noChangeShapeType="1"/>
            </p:cNvSpPr>
            <p:nvPr/>
          </p:nvSpPr>
          <p:spPr bwMode="auto">
            <a:xfrm>
              <a:off x="1933" y="2090"/>
              <a:ext cx="88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04" name="Line 12"/>
            <p:cNvSpPr>
              <a:spLocks noChangeShapeType="1"/>
            </p:cNvSpPr>
            <p:nvPr/>
          </p:nvSpPr>
          <p:spPr bwMode="auto">
            <a:xfrm flipV="1">
              <a:off x="2803" y="2079"/>
              <a:ext cx="0" cy="151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07" name="Line 15"/>
            <p:cNvSpPr>
              <a:spLocks noChangeShapeType="1"/>
            </p:cNvSpPr>
            <p:nvPr/>
          </p:nvSpPr>
          <p:spPr bwMode="auto">
            <a:xfrm>
              <a:off x="1933" y="1716"/>
              <a:ext cx="129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09" name="Line 17"/>
            <p:cNvSpPr>
              <a:spLocks noChangeShapeType="1"/>
            </p:cNvSpPr>
            <p:nvPr/>
          </p:nvSpPr>
          <p:spPr bwMode="auto">
            <a:xfrm flipV="1">
              <a:off x="3235" y="1742"/>
              <a:ext cx="0" cy="1849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11" name="Line 19"/>
            <p:cNvSpPr>
              <a:spLocks noChangeShapeType="1"/>
            </p:cNvSpPr>
            <p:nvPr/>
          </p:nvSpPr>
          <p:spPr bwMode="auto">
            <a:xfrm>
              <a:off x="1933" y="1341"/>
              <a:ext cx="178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14" name="Line 22"/>
            <p:cNvSpPr>
              <a:spLocks noChangeShapeType="1"/>
            </p:cNvSpPr>
            <p:nvPr/>
          </p:nvSpPr>
          <p:spPr bwMode="auto">
            <a:xfrm flipV="1">
              <a:off x="3683" y="1398"/>
              <a:ext cx="0" cy="219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16" name="Text Box 24"/>
            <p:cNvSpPr txBox="1">
              <a:spLocks noChangeArrowheads="1"/>
            </p:cNvSpPr>
            <p:nvPr/>
          </p:nvSpPr>
          <p:spPr bwMode="auto">
            <a:xfrm>
              <a:off x="2211" y="3631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0.01</a:t>
              </a:r>
            </a:p>
          </p:txBody>
        </p:sp>
        <p:sp>
          <p:nvSpPr>
            <p:cNvPr id="187417" name="Text Box 25"/>
            <p:cNvSpPr txBox="1">
              <a:spLocks noChangeArrowheads="1"/>
            </p:cNvSpPr>
            <p:nvPr/>
          </p:nvSpPr>
          <p:spPr bwMode="auto">
            <a:xfrm>
              <a:off x="1568" y="2719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0.02</a:t>
              </a:r>
            </a:p>
          </p:txBody>
        </p:sp>
        <p:sp>
          <p:nvSpPr>
            <p:cNvPr id="187418" name="Text Box 26"/>
            <p:cNvSpPr txBox="1">
              <a:spLocks noChangeArrowheads="1"/>
            </p:cNvSpPr>
            <p:nvPr/>
          </p:nvSpPr>
          <p:spPr bwMode="auto">
            <a:xfrm>
              <a:off x="1568" y="2352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0.03</a:t>
              </a:r>
            </a:p>
          </p:txBody>
        </p:sp>
        <p:sp>
          <p:nvSpPr>
            <p:cNvPr id="187419" name="Text Box 27"/>
            <p:cNvSpPr txBox="1">
              <a:spLocks noChangeArrowheads="1"/>
            </p:cNvSpPr>
            <p:nvPr/>
          </p:nvSpPr>
          <p:spPr bwMode="auto">
            <a:xfrm>
              <a:off x="1568" y="1979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0.04</a:t>
              </a:r>
            </a:p>
          </p:txBody>
        </p:sp>
        <p:sp>
          <p:nvSpPr>
            <p:cNvPr id="187420" name="Text Box 28"/>
            <p:cNvSpPr txBox="1">
              <a:spLocks noChangeArrowheads="1"/>
            </p:cNvSpPr>
            <p:nvPr/>
          </p:nvSpPr>
          <p:spPr bwMode="auto">
            <a:xfrm>
              <a:off x="1561" y="1596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0.05</a:t>
              </a:r>
            </a:p>
          </p:txBody>
        </p:sp>
        <p:sp>
          <p:nvSpPr>
            <p:cNvPr id="187421" name="Text Box 29"/>
            <p:cNvSpPr txBox="1">
              <a:spLocks noChangeArrowheads="1"/>
            </p:cNvSpPr>
            <p:nvPr/>
          </p:nvSpPr>
          <p:spPr bwMode="auto">
            <a:xfrm>
              <a:off x="1568" y="1232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0.06</a:t>
              </a:r>
            </a:p>
          </p:txBody>
        </p:sp>
        <p:sp>
          <p:nvSpPr>
            <p:cNvPr id="187423" name="Text Box 31"/>
            <p:cNvSpPr txBox="1">
              <a:spLocks noChangeArrowheads="1"/>
            </p:cNvSpPr>
            <p:nvPr/>
          </p:nvSpPr>
          <p:spPr bwMode="auto">
            <a:xfrm>
              <a:off x="2629" y="3631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0.02</a:t>
              </a:r>
            </a:p>
          </p:txBody>
        </p:sp>
        <p:sp>
          <p:nvSpPr>
            <p:cNvPr id="187424" name="Text Box 32"/>
            <p:cNvSpPr txBox="1">
              <a:spLocks noChangeArrowheads="1"/>
            </p:cNvSpPr>
            <p:nvPr/>
          </p:nvSpPr>
          <p:spPr bwMode="auto">
            <a:xfrm>
              <a:off x="3063" y="3631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0.03</a:t>
              </a:r>
            </a:p>
          </p:txBody>
        </p:sp>
        <p:sp>
          <p:nvSpPr>
            <p:cNvPr id="187425" name="Text Box 33"/>
            <p:cNvSpPr txBox="1">
              <a:spLocks noChangeArrowheads="1"/>
            </p:cNvSpPr>
            <p:nvPr/>
          </p:nvSpPr>
          <p:spPr bwMode="auto">
            <a:xfrm>
              <a:off x="3489" y="3631"/>
              <a:ext cx="3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hu-HU" sz="1600"/>
                <a:t>0.04</a:t>
              </a:r>
            </a:p>
          </p:txBody>
        </p:sp>
        <p:sp>
          <p:nvSpPr>
            <p:cNvPr id="187402" name="Line 10"/>
            <p:cNvSpPr>
              <a:spLocks noChangeShapeType="1"/>
            </p:cNvSpPr>
            <p:nvPr/>
          </p:nvSpPr>
          <p:spPr bwMode="auto">
            <a:xfrm flipV="1">
              <a:off x="1934" y="1293"/>
              <a:ext cx="1832" cy="155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87428" name="Text Box 36"/>
            <p:cNvSpPr txBox="1">
              <a:spLocks noChangeArrowheads="1"/>
            </p:cNvSpPr>
            <p:nvPr/>
          </p:nvSpPr>
          <p:spPr bwMode="auto">
            <a:xfrm>
              <a:off x="3455" y="1045"/>
              <a:ext cx="2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hu-HU"/>
                <a:t>Fed’s policy reaction function</a:t>
              </a:r>
            </a:p>
          </p:txBody>
        </p:sp>
      </p:grpSp>
      <p:sp>
        <p:nvSpPr>
          <p:cNvPr id="187431" name="Text Box 39"/>
          <p:cNvSpPr txBox="1">
            <a:spLocks noChangeArrowheads="1"/>
          </p:cNvSpPr>
          <p:nvPr/>
        </p:nvSpPr>
        <p:spPr bwMode="auto">
          <a:xfrm>
            <a:off x="4105275" y="6003925"/>
            <a:ext cx="1262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hu-HU"/>
              <a:t>Inflation </a:t>
            </a:r>
            <a:r>
              <a:rPr lang="en-US" altLang="hu-HU">
                <a:sym typeface="Symbol" panose="05050102010706020507" pitchFamily="18" charset="2"/>
              </a:rPr>
              <a:t></a:t>
            </a:r>
            <a:endParaRPr lang="en-US" altLang="hu-HU"/>
          </a:p>
        </p:txBody>
      </p:sp>
      <p:sp>
        <p:nvSpPr>
          <p:cNvPr id="187400" name="Line 8"/>
          <p:cNvSpPr>
            <a:spLocks noChangeShapeType="1"/>
          </p:cNvSpPr>
          <p:nvPr/>
        </p:nvSpPr>
        <p:spPr bwMode="auto">
          <a:xfrm>
            <a:off x="3070225" y="1793875"/>
            <a:ext cx="1588" cy="39211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79F603E8-2522-4718-A8DA-25600AC8510E}" type="slidenum">
              <a:rPr lang="en-US" altLang="hu-HU"/>
              <a:pPr/>
              <a:t>48</a:t>
            </a:fld>
            <a:endParaRPr lang="en-US" altLang="hu-HU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41837"/>
            <a:ext cx="6908800" cy="685800"/>
          </a:xfrm>
        </p:spPr>
        <p:txBody>
          <a:bodyPr/>
          <a:lstStyle/>
          <a:p>
            <a:r>
              <a:rPr lang="en-US" altLang="hu-HU" sz="2800" dirty="0"/>
              <a:t>The Effects of Federal Reserve Actions on the Economy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The Fed</a:t>
            </a:r>
          </a:p>
          <a:p>
            <a:pPr lvl="1"/>
            <a:r>
              <a:rPr lang="en-US" altLang="hu-HU"/>
              <a:t>A determinant of the Fed’s policy reaction function is its objective for inflation.</a:t>
            </a:r>
          </a:p>
          <a:p>
            <a:pPr lvl="1"/>
            <a:r>
              <a:rPr lang="en-US" altLang="hu-HU"/>
              <a:t>The slope of the reaction function indicates how aggressive the Fed will pursue its target.</a:t>
            </a:r>
          </a:p>
        </p:txBody>
      </p:sp>
    </p:spTree>
  </p:cSld>
  <p:clrMapOvr>
    <a:masterClrMapping/>
  </p:clrMapOvr>
  <p:transition spd="med"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1F047999-0480-4F25-80FD-0D2128D4A903}" type="slidenum">
              <a:rPr lang="en-US" altLang="hu-HU"/>
              <a:pPr/>
              <a:t>49</a:t>
            </a:fld>
            <a:endParaRPr lang="en-US" altLang="hu-HU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9707" y="279937"/>
            <a:ext cx="7083380" cy="685800"/>
          </a:xfrm>
        </p:spPr>
        <p:txBody>
          <a:bodyPr/>
          <a:lstStyle/>
          <a:p>
            <a:r>
              <a:rPr lang="en-US" altLang="hu-HU" sz="2800" dirty="0"/>
              <a:t>Monetary </a:t>
            </a:r>
            <a:r>
              <a:rPr lang="en-US" altLang="hu-HU" sz="2800" dirty="0" smtClean="0"/>
              <a:t>Policymaking:</a:t>
            </a:r>
            <a:r>
              <a:rPr lang="hu-HU" altLang="hu-HU" sz="2800" dirty="0" smtClean="0"/>
              <a:t> </a:t>
            </a:r>
            <a:r>
              <a:rPr lang="en-US" altLang="hu-HU" sz="2800" dirty="0" smtClean="0"/>
              <a:t>Art </a:t>
            </a:r>
            <a:r>
              <a:rPr lang="en-US" altLang="hu-HU" sz="2800" dirty="0"/>
              <a:t>or Science?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What Do You Think?</a:t>
            </a:r>
          </a:p>
          <a:p>
            <a:pPr lvl="1"/>
            <a:r>
              <a:rPr lang="en-US" altLang="hu-HU"/>
              <a:t>Is it art or science?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E4154544-7C35-4440-B255-E6B725DE6ADE}" type="slidenum">
              <a:rPr lang="en-US" altLang="hu-HU"/>
              <a:pPr/>
              <a:t>5</a:t>
            </a:fld>
            <a:endParaRPr lang="en-US" altLang="hu-HU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90500"/>
            <a:ext cx="6781800" cy="788294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The Demand for Money</a:t>
            </a:r>
          </a:p>
          <a:p>
            <a:pPr lvl="1"/>
            <a:r>
              <a:rPr lang="en-US" altLang="hu-HU"/>
              <a:t>There are many ways to hold wealth:</a:t>
            </a:r>
          </a:p>
          <a:p>
            <a:pPr lvl="2"/>
            <a:r>
              <a:rPr lang="en-US" altLang="hu-HU"/>
              <a:t>Cash</a:t>
            </a:r>
          </a:p>
          <a:p>
            <a:pPr lvl="2"/>
            <a:r>
              <a:rPr lang="en-US" altLang="hu-HU"/>
              <a:t>Checking accounts</a:t>
            </a:r>
          </a:p>
          <a:p>
            <a:pPr lvl="2"/>
            <a:r>
              <a:rPr lang="en-US" altLang="hu-HU"/>
              <a:t>Bonds</a:t>
            </a:r>
          </a:p>
          <a:p>
            <a:pPr lvl="2"/>
            <a:r>
              <a:rPr lang="en-US" altLang="hu-HU"/>
              <a:t>Stocks</a:t>
            </a:r>
          </a:p>
          <a:p>
            <a:pPr lvl="2"/>
            <a:r>
              <a:rPr lang="en-US" altLang="hu-HU"/>
              <a:t>Collectables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3B914DA4-34B2-40B3-8AEF-C8ECF7D75CA9}" type="slidenum">
              <a:rPr lang="en-US" altLang="hu-HU"/>
              <a:pPr/>
              <a:t>6</a:t>
            </a:fld>
            <a:endParaRPr lang="en-US" altLang="hu-HU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03378"/>
            <a:ext cx="6781800" cy="762537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The Demand for Money</a:t>
            </a:r>
          </a:p>
          <a:p>
            <a:pPr lvl="1"/>
            <a:r>
              <a:rPr lang="en-US" altLang="hu-HU"/>
              <a:t>The portfolio allocation decision is made by comparing return relative to risk.</a:t>
            </a:r>
          </a:p>
          <a:p>
            <a:pPr lvl="1"/>
            <a:r>
              <a:rPr lang="en-US" altLang="hu-HU"/>
              <a:t>Risk can be reduced by diversifying the portfolio.</a:t>
            </a:r>
          </a:p>
          <a:p>
            <a:pPr lvl="1"/>
            <a:r>
              <a:rPr lang="en-US" altLang="hu-HU"/>
              <a:t>Most people choose to hold some wealth as money.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B4CDAF3A-07EC-4509-AD1A-B339BCF093C9}" type="slidenum">
              <a:rPr lang="en-US" altLang="hu-HU"/>
              <a:pPr/>
              <a:t>7</a:t>
            </a:fld>
            <a:endParaRPr lang="en-US" altLang="hu-HU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90499"/>
            <a:ext cx="6781800" cy="775415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 dirty="0"/>
              <a:t>Demand for Money</a:t>
            </a:r>
          </a:p>
          <a:p>
            <a:pPr lvl="1"/>
            <a:r>
              <a:rPr lang="en-US" altLang="hu-HU" dirty="0"/>
              <a:t>The amount of wealth an individual chooses to hold in the form of money</a:t>
            </a:r>
            <a:r>
              <a:rPr lang="en-US" altLang="hu-HU" dirty="0" smtClean="0"/>
              <a:t>.</a:t>
            </a:r>
            <a:endParaRPr lang="hu-HU" altLang="hu-HU" dirty="0" smtClean="0"/>
          </a:p>
          <a:p>
            <a:r>
              <a:rPr lang="en-US" altLang="hu-HU" dirty="0"/>
              <a:t>Example</a:t>
            </a:r>
          </a:p>
          <a:p>
            <a:pPr lvl="1"/>
            <a:r>
              <a:rPr lang="en-US" altLang="hu-HU" dirty="0"/>
              <a:t>Louis’ wealth = $10,000</a:t>
            </a:r>
          </a:p>
          <a:p>
            <a:pPr lvl="2"/>
            <a:r>
              <a:rPr lang="en-US" altLang="hu-HU" dirty="0"/>
              <a:t>Holds $10,000 in cash</a:t>
            </a:r>
          </a:p>
          <a:p>
            <a:pPr lvl="2"/>
            <a:r>
              <a:rPr lang="en-US" altLang="hu-HU" dirty="0"/>
              <a:t>His demand for money = $</a:t>
            </a:r>
            <a:r>
              <a:rPr lang="en-US" altLang="hu-HU" dirty="0" smtClean="0"/>
              <a:t>10,000</a:t>
            </a:r>
            <a:endParaRPr lang="en-US" altLang="hu-HU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C982DDD6-FC6F-46FD-B6F1-ABABD4FF2FA1}" type="slidenum">
              <a:rPr lang="en-US" altLang="hu-HU"/>
              <a:pPr/>
              <a:t>8</a:t>
            </a:fld>
            <a:endParaRPr lang="en-US" altLang="hu-HU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90500"/>
            <a:ext cx="6781800" cy="788294"/>
          </a:xfrm>
        </p:spPr>
        <p:txBody>
          <a:bodyPr/>
          <a:lstStyle/>
          <a:p>
            <a:r>
              <a:rPr lang="en-US" altLang="hu-HU" sz="3200" dirty="0"/>
              <a:t>The Federal </a:t>
            </a:r>
            <a:r>
              <a:rPr lang="en-US" altLang="hu-HU" sz="3200" dirty="0" smtClean="0"/>
              <a:t>Reserve</a:t>
            </a:r>
            <a:r>
              <a:rPr lang="hu-HU" altLang="hu-HU" sz="3200" dirty="0" smtClean="0"/>
              <a:t> </a:t>
            </a:r>
            <a:r>
              <a:rPr lang="en-US" altLang="hu-HU" sz="3200" dirty="0" smtClean="0"/>
              <a:t>and </a:t>
            </a:r>
            <a:r>
              <a:rPr lang="en-US" altLang="hu-HU" sz="3200" dirty="0"/>
              <a:t>Interest Rates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hu-HU"/>
              <a:t>Example</a:t>
            </a:r>
          </a:p>
          <a:p>
            <a:pPr lvl="1"/>
            <a:r>
              <a:rPr lang="en-US" altLang="hu-HU"/>
              <a:t>Louis’ wealth = $10,000</a:t>
            </a:r>
          </a:p>
          <a:p>
            <a:pPr lvl="2"/>
            <a:r>
              <a:rPr lang="en-US" altLang="hu-HU"/>
              <a:t>If he allocates his wealth to:</a:t>
            </a:r>
          </a:p>
          <a:p>
            <a:pPr lvl="3"/>
            <a:r>
              <a:rPr lang="en-US" altLang="hu-HU"/>
              <a:t>$1,000 cash</a:t>
            </a:r>
          </a:p>
          <a:p>
            <a:pPr lvl="3"/>
            <a:r>
              <a:rPr lang="en-US" altLang="hu-HU"/>
              <a:t>$2,000 checking account</a:t>
            </a:r>
          </a:p>
          <a:p>
            <a:pPr lvl="3"/>
            <a:r>
              <a:rPr lang="en-US" altLang="hu-HU"/>
              <a:t>$2,000 government bonds</a:t>
            </a:r>
          </a:p>
          <a:p>
            <a:pPr lvl="3"/>
            <a:r>
              <a:rPr lang="en-US" altLang="hu-HU"/>
              <a:t>$5,000 rare stamps</a:t>
            </a:r>
          </a:p>
          <a:p>
            <a:pPr lvl="2"/>
            <a:r>
              <a:rPr lang="en-US" altLang="hu-HU"/>
              <a:t>His demand for money = $3,000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Élőláb hely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hu-HU"/>
              <a:t>Chapter 27: Stabilizing the Economy: The Role of the Fed</a:t>
            </a:r>
          </a:p>
        </p:txBody>
      </p:sp>
      <p:sp>
        <p:nvSpPr>
          <p:cNvPr id="12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hu-HU"/>
              <a:t>Slide </a:t>
            </a:r>
            <a:fld id="{E9639E2A-9224-4C30-98F4-1BCC8E927306}" type="slidenum">
              <a:rPr lang="en-US" altLang="hu-HU"/>
              <a:pPr/>
              <a:t>9</a:t>
            </a:fld>
            <a:endParaRPr lang="en-US" altLang="hu-HU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90500"/>
            <a:ext cx="6781800" cy="685800"/>
          </a:xfrm>
        </p:spPr>
        <p:txBody>
          <a:bodyPr/>
          <a:lstStyle/>
          <a:p>
            <a:r>
              <a:rPr lang="en-US" altLang="hu-HU" sz="4000" dirty="0"/>
              <a:t>Consuelo’s Balance Sheet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1685925" y="1243013"/>
            <a:ext cx="599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148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hu-HU" sz="2000">
                <a:solidFill>
                  <a:schemeClr val="bg1"/>
                </a:solidFill>
                <a:latin typeface="Arial" panose="020B0604020202020204" pitchFamily="34" charset="0"/>
              </a:rPr>
              <a:t>Assets	Liabilities</a:t>
            </a:r>
          </a:p>
        </p:txBody>
      </p:sp>
      <p:grpSp>
        <p:nvGrpSpPr>
          <p:cNvPr id="197642" name="Group 10"/>
          <p:cNvGrpSpPr>
            <a:grpSpLocks/>
          </p:cNvGrpSpPr>
          <p:nvPr/>
        </p:nvGrpSpPr>
        <p:grpSpPr bwMode="auto">
          <a:xfrm>
            <a:off x="301625" y="1954213"/>
            <a:ext cx="8842375" cy="2855912"/>
            <a:chOff x="190" y="1231"/>
            <a:chExt cx="5570" cy="1799"/>
          </a:xfrm>
        </p:grpSpPr>
        <p:sp>
          <p:nvSpPr>
            <p:cNvPr id="197638" name="Text Box 6"/>
            <p:cNvSpPr txBox="1">
              <a:spLocks noChangeArrowheads="1"/>
            </p:cNvSpPr>
            <p:nvPr/>
          </p:nvSpPr>
          <p:spPr bwMode="auto">
            <a:xfrm>
              <a:off x="190" y="1231"/>
              <a:ext cx="5570" cy="17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algn="l">
                <a:spcBef>
                  <a:spcPct val="0"/>
                </a:spcBef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algn="l">
                <a:spcBef>
                  <a:spcPct val="0"/>
                </a:spcBef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algn="l">
                <a:spcBef>
                  <a:spcPct val="0"/>
                </a:spcBef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algn="l">
                <a:spcBef>
                  <a:spcPct val="0"/>
                </a:spcBef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3429000" algn="r"/>
                  <a:tab pos="4114800" algn="l"/>
                  <a:tab pos="5549900" algn="r"/>
                  <a:tab pos="7835900" algn="r"/>
                </a:tabLs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Cash	$80	Student loan	$3,000</a:t>
              </a:r>
            </a:p>
            <a:p>
              <a:pPr>
                <a:spcBef>
                  <a:spcPct val="30000"/>
                </a:spcBef>
              </a:pPr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Checking account	1,200	Credit card balance	250</a:t>
              </a:r>
            </a:p>
            <a:p>
              <a:pPr>
                <a:spcBef>
                  <a:spcPct val="30000"/>
                </a:spcBef>
              </a:pPr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Shares of stock	1,000</a:t>
              </a:r>
            </a:p>
            <a:p>
              <a:pPr>
                <a:spcBef>
                  <a:spcPct val="30000"/>
                </a:spcBef>
              </a:pPr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Car (market value)	3,500</a:t>
              </a:r>
            </a:p>
            <a:p>
              <a:pPr>
                <a:spcBef>
                  <a:spcPct val="30000"/>
                </a:spcBef>
              </a:pPr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Furniture	500</a:t>
              </a:r>
            </a:p>
            <a:p>
              <a:pPr>
                <a:spcBef>
                  <a:spcPct val="30000"/>
                </a:spcBef>
              </a:pPr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Total	$6,280			$3,250</a:t>
              </a:r>
            </a:p>
            <a:p>
              <a:pPr>
                <a:spcBef>
                  <a:spcPct val="30000"/>
                </a:spcBef>
              </a:pPr>
              <a:r>
                <a:rPr lang="en-US" altLang="hu-HU" sz="2000">
                  <a:solidFill>
                    <a:schemeClr val="bg1"/>
                  </a:solidFill>
                  <a:latin typeface="Arial" panose="020B0604020202020204" pitchFamily="34" charset="0"/>
                </a:rPr>
                <a:t>		</a:t>
              </a:r>
              <a:r>
                <a:rPr lang="en-US" altLang="hu-HU">
                  <a:solidFill>
                    <a:schemeClr val="bg1"/>
                  </a:solidFill>
                  <a:latin typeface="Arial" panose="020B0604020202020204" pitchFamily="34" charset="0"/>
                </a:rPr>
                <a:t>Net Worth	$3,030</a:t>
              </a:r>
            </a:p>
          </p:txBody>
        </p:sp>
        <p:sp>
          <p:nvSpPr>
            <p:cNvPr id="197639" name="Line 7"/>
            <p:cNvSpPr>
              <a:spLocks noChangeShapeType="1"/>
            </p:cNvSpPr>
            <p:nvPr/>
          </p:nvSpPr>
          <p:spPr bwMode="auto">
            <a:xfrm>
              <a:off x="1968" y="2472"/>
              <a:ext cx="4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97640" name="Line 8"/>
            <p:cNvSpPr>
              <a:spLocks noChangeShapeType="1"/>
            </p:cNvSpPr>
            <p:nvPr/>
          </p:nvSpPr>
          <p:spPr bwMode="auto">
            <a:xfrm>
              <a:off x="4680" y="2472"/>
              <a:ext cx="49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381000" y="1739900"/>
            <a:ext cx="7886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720725" y="5014913"/>
            <a:ext cx="3489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Demand for money = $1,280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To hold more money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Sell stocks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Credit card cash advance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4479925" y="5014913"/>
            <a:ext cx="41116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To hold less money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Buy stocks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altLang="hu-HU">
                <a:solidFill>
                  <a:srgbClr val="FFFF00"/>
                </a:solidFill>
              </a:rPr>
              <a:t>Reduce her credit card balance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3" grpId="0" autoUpdateAnimBg="0"/>
      <p:bldP spid="197644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hu-H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2952</Words>
  <Application>Microsoft Office PowerPoint</Application>
  <PresentationFormat>Diavetítés a képernyőre (4:3 oldalarány)</PresentationFormat>
  <Paragraphs>463</Paragraphs>
  <Slides>49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49</vt:i4>
      </vt:variant>
    </vt:vector>
  </HeadingPairs>
  <TitlesOfParts>
    <vt:vector size="56" baseType="lpstr">
      <vt:lpstr>Arial</vt:lpstr>
      <vt:lpstr>Symbol</vt:lpstr>
      <vt:lpstr>Times New Roman</vt:lpstr>
      <vt:lpstr>Wingdings</vt:lpstr>
      <vt:lpstr>Default Design</vt:lpstr>
      <vt:lpstr>Photo Editor Photo</vt:lpstr>
      <vt:lpstr>Equation</vt:lpstr>
      <vt:lpstr>PowerPoint-bemutató</vt:lpstr>
      <vt:lpstr>Introduction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Consuelo’s Balance Sheet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Money Demand Curve</vt:lpstr>
      <vt:lpstr>A Shift In The Money Demand Curve</vt:lpstr>
      <vt:lpstr>The Federal Reserve and Interest Rates</vt:lpstr>
      <vt:lpstr>The Federal Reserve and Interest Rates</vt:lpstr>
      <vt:lpstr>Equilibrium in the Market For Money</vt:lpstr>
      <vt:lpstr>The Fed Lowers the  Nominal Interest Rate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Federal Funds Rate, 1970-2002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Federal Reserve and Interest Rates</vt:lpstr>
      <vt:lpstr>The Effects of Federal Reserve Actions on the Economy</vt:lpstr>
      <vt:lpstr>The Effects of Federal Reserve Actions on the Economy</vt:lpstr>
      <vt:lpstr>The Effects of Federal Reserve Actions on the Economy</vt:lpstr>
      <vt:lpstr>The Effects of Federal Reserve Actions on the Economy</vt:lpstr>
      <vt:lpstr>The Effects of Federal Reserve Actions on the Economy</vt:lpstr>
      <vt:lpstr>The Effects of Federal Reserve Actions on the Economy</vt:lpstr>
      <vt:lpstr>The Effects of Federal Reserve Actions on the Economy</vt:lpstr>
      <vt:lpstr>The Fed Fights A Recession</vt:lpstr>
      <vt:lpstr>The Effects of Federal Reserve Actions on the Economy</vt:lpstr>
      <vt:lpstr>The Effects of Federal Reserve Actions on the Economy</vt:lpstr>
      <vt:lpstr>The Effects of Federal Reserve Actions on the Economy</vt:lpstr>
      <vt:lpstr>The Fed Fights Inflation</vt:lpstr>
      <vt:lpstr>The Effects of Federal Reserve Actions on the Economy</vt:lpstr>
      <vt:lpstr>The Effects of Federal Reserve Actions on the Economy</vt:lpstr>
      <vt:lpstr>A Policy Reaction Function For The Fed</vt:lpstr>
      <vt:lpstr>An Example of A Fed  Policy Reaction Function</vt:lpstr>
      <vt:lpstr>The Effects of Federal Reserve Actions on the Economy</vt:lpstr>
      <vt:lpstr>Monetary Policymaking: Art or Science?</vt:lpstr>
    </vt:vector>
  </TitlesOfParts>
  <Company>Rose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Caldwell</dc:creator>
  <cp:lastModifiedBy>Ivan</cp:lastModifiedBy>
  <cp:revision>81</cp:revision>
  <dcterms:created xsi:type="dcterms:W3CDTF">2002-06-26T04:37:10Z</dcterms:created>
  <dcterms:modified xsi:type="dcterms:W3CDTF">2018-11-01T09:57:14Z</dcterms:modified>
</cp:coreProperties>
</file>