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sldIdLst>
    <p:sldId id="257" r:id="rId2"/>
    <p:sldId id="333" r:id="rId3"/>
    <p:sldId id="336" r:id="rId4"/>
    <p:sldId id="338" r:id="rId5"/>
    <p:sldId id="339" r:id="rId6"/>
    <p:sldId id="341" r:id="rId7"/>
    <p:sldId id="342" r:id="rId8"/>
    <p:sldId id="344" r:id="rId9"/>
    <p:sldId id="346" r:id="rId10"/>
    <p:sldId id="347" r:id="rId11"/>
    <p:sldId id="349" r:id="rId12"/>
    <p:sldId id="351" r:id="rId13"/>
    <p:sldId id="353" r:id="rId14"/>
    <p:sldId id="354" r:id="rId15"/>
    <p:sldId id="356" r:id="rId16"/>
    <p:sldId id="357" r:id="rId17"/>
    <p:sldId id="358" r:id="rId18"/>
    <p:sldId id="328" r:id="rId19"/>
    <p:sldId id="329" r:id="rId20"/>
    <p:sldId id="360" r:id="rId21"/>
    <p:sldId id="361" r:id="rId22"/>
    <p:sldId id="330" r:id="rId23"/>
    <p:sldId id="362" r:id="rId24"/>
    <p:sldId id="363" r:id="rId25"/>
    <p:sldId id="364" r:id="rId26"/>
    <p:sldId id="368" r:id="rId27"/>
    <p:sldId id="369" r:id="rId28"/>
    <p:sldId id="331" r:id="rId29"/>
    <p:sldId id="370" r:id="rId30"/>
    <p:sldId id="371" r:id="rId31"/>
    <p:sldId id="373" r:id="rId32"/>
    <p:sldId id="378" r:id="rId33"/>
    <p:sldId id="379" r:id="rId34"/>
    <p:sldId id="380" r:id="rId35"/>
    <p:sldId id="381" r:id="rId36"/>
    <p:sldId id="382" r:id="rId37"/>
    <p:sldId id="383" r:id="rId38"/>
    <p:sldId id="385" r:id="rId39"/>
    <p:sldId id="387" r:id="rId40"/>
    <p:sldId id="389" r:id="rId41"/>
    <p:sldId id="392" r:id="rId42"/>
    <p:sldId id="394" r:id="rId43"/>
    <p:sldId id="396" r:id="rId44"/>
    <p:sldId id="332" r:id="rId45"/>
    <p:sldId id="398" r:id="rId46"/>
  </p:sldIdLst>
  <p:sldSz cx="9144000" cy="6858000" type="screen4x3"/>
  <p:notesSz cx="6858000" cy="9144000"/>
  <p:defaultTextStyle>
    <a:defPPr>
      <a:defRPr lang="en-US"/>
    </a:defPPr>
    <a:lvl1pPr algn="l" rtl="0" fontAlgn="base">
      <a:spcBef>
        <a:spcPct val="0"/>
      </a:spcBef>
      <a:spcAft>
        <a:spcPct val="0"/>
      </a:spcAft>
      <a:defRPr sz="2000" b="1" kern="1200">
        <a:solidFill>
          <a:schemeClr val="bg1"/>
        </a:solidFill>
        <a:latin typeface="Arial" panose="020B0604020202020204" pitchFamily="34" charset="0"/>
        <a:ea typeface="+mn-ea"/>
        <a:cs typeface="+mn-cs"/>
      </a:defRPr>
    </a:lvl1pPr>
    <a:lvl2pPr marL="457200" algn="l" rtl="0" fontAlgn="base">
      <a:spcBef>
        <a:spcPct val="0"/>
      </a:spcBef>
      <a:spcAft>
        <a:spcPct val="0"/>
      </a:spcAft>
      <a:defRPr sz="2000" b="1" kern="1200">
        <a:solidFill>
          <a:schemeClr val="bg1"/>
        </a:solidFill>
        <a:latin typeface="Arial" panose="020B0604020202020204" pitchFamily="34" charset="0"/>
        <a:ea typeface="+mn-ea"/>
        <a:cs typeface="+mn-cs"/>
      </a:defRPr>
    </a:lvl2pPr>
    <a:lvl3pPr marL="914400" algn="l" rtl="0" fontAlgn="base">
      <a:spcBef>
        <a:spcPct val="0"/>
      </a:spcBef>
      <a:spcAft>
        <a:spcPct val="0"/>
      </a:spcAft>
      <a:defRPr sz="2000" b="1" kern="1200">
        <a:solidFill>
          <a:schemeClr val="bg1"/>
        </a:solidFill>
        <a:latin typeface="Arial" panose="020B0604020202020204" pitchFamily="34" charset="0"/>
        <a:ea typeface="+mn-ea"/>
        <a:cs typeface="+mn-cs"/>
      </a:defRPr>
    </a:lvl3pPr>
    <a:lvl4pPr marL="1371600" algn="l" rtl="0" fontAlgn="base">
      <a:spcBef>
        <a:spcPct val="0"/>
      </a:spcBef>
      <a:spcAft>
        <a:spcPct val="0"/>
      </a:spcAft>
      <a:defRPr sz="2000" b="1" kern="1200">
        <a:solidFill>
          <a:schemeClr val="bg1"/>
        </a:solidFill>
        <a:latin typeface="Arial" panose="020B0604020202020204" pitchFamily="34" charset="0"/>
        <a:ea typeface="+mn-ea"/>
        <a:cs typeface="+mn-cs"/>
      </a:defRPr>
    </a:lvl4pPr>
    <a:lvl5pPr marL="1828800" algn="l" rtl="0" fontAlgn="base">
      <a:spcBef>
        <a:spcPct val="0"/>
      </a:spcBef>
      <a:spcAft>
        <a:spcPct val="0"/>
      </a:spcAft>
      <a:defRPr sz="2000" b="1" kern="1200">
        <a:solidFill>
          <a:schemeClr val="bg1"/>
        </a:solidFill>
        <a:latin typeface="Arial" panose="020B0604020202020204" pitchFamily="34" charset="0"/>
        <a:ea typeface="+mn-ea"/>
        <a:cs typeface="+mn-cs"/>
      </a:defRPr>
    </a:lvl5pPr>
    <a:lvl6pPr marL="2286000" algn="l" defTabSz="914400" rtl="0" eaLnBrk="1" latinLnBrk="0" hangingPunct="1">
      <a:defRPr sz="2000" b="1" kern="1200">
        <a:solidFill>
          <a:schemeClr val="bg1"/>
        </a:solidFill>
        <a:latin typeface="Arial" panose="020B0604020202020204" pitchFamily="34" charset="0"/>
        <a:ea typeface="+mn-ea"/>
        <a:cs typeface="+mn-cs"/>
      </a:defRPr>
    </a:lvl6pPr>
    <a:lvl7pPr marL="2743200" algn="l" defTabSz="914400" rtl="0" eaLnBrk="1" latinLnBrk="0" hangingPunct="1">
      <a:defRPr sz="2000" b="1" kern="1200">
        <a:solidFill>
          <a:schemeClr val="bg1"/>
        </a:solidFill>
        <a:latin typeface="Arial" panose="020B0604020202020204" pitchFamily="34" charset="0"/>
        <a:ea typeface="+mn-ea"/>
        <a:cs typeface="+mn-cs"/>
      </a:defRPr>
    </a:lvl7pPr>
    <a:lvl8pPr marL="3200400" algn="l" defTabSz="914400" rtl="0" eaLnBrk="1" latinLnBrk="0" hangingPunct="1">
      <a:defRPr sz="2000" b="1" kern="1200">
        <a:solidFill>
          <a:schemeClr val="bg1"/>
        </a:solidFill>
        <a:latin typeface="Arial" panose="020B0604020202020204" pitchFamily="34" charset="0"/>
        <a:ea typeface="+mn-ea"/>
        <a:cs typeface="+mn-cs"/>
      </a:defRPr>
    </a:lvl8pPr>
    <a:lvl9pPr marL="3657600" algn="l" defTabSz="914400" rtl="0" eaLnBrk="1" latinLnBrk="0" hangingPunct="1">
      <a:defRPr sz="2000" b="1"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0000"/>
    <a:srgbClr val="CCECFF"/>
    <a:srgbClr val="CC3300"/>
    <a:srgbClr val="66FF33"/>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snapToGrid="0">
      <p:cViewPr varScale="1">
        <p:scale>
          <a:sx n="74" d="100"/>
          <a:sy n="74" d="100"/>
        </p:scale>
        <p:origin x="1668"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Lst>
  </p:outlineViewPr>
  <p:notesTextViewPr>
    <p:cViewPr>
      <p:scale>
        <a:sx n="100" d="100"/>
        <a:sy n="100" d="100"/>
      </p:scale>
      <p:origin x="0" y="0"/>
    </p:cViewPr>
  </p:notesTextViewPr>
  <p:sorterViewPr>
    <p:cViewPr>
      <p:scale>
        <a:sx n="66" d="100"/>
        <a:sy n="66" d="100"/>
      </p:scale>
      <p:origin x="0" y="18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8" Type="http://schemas.openxmlformats.org/officeDocument/2006/relationships/slide" Target="slides/slide28.xml"/><Relationship Id="rId13" Type="http://schemas.openxmlformats.org/officeDocument/2006/relationships/slide" Target="slides/slide36.xml"/><Relationship Id="rId18" Type="http://schemas.openxmlformats.org/officeDocument/2006/relationships/slide" Target="slides/slide41.xml"/><Relationship Id="rId3" Type="http://schemas.openxmlformats.org/officeDocument/2006/relationships/slide" Target="slides/slide18.xml"/><Relationship Id="rId7" Type="http://schemas.openxmlformats.org/officeDocument/2006/relationships/slide" Target="slides/slide22.xml"/><Relationship Id="rId12" Type="http://schemas.openxmlformats.org/officeDocument/2006/relationships/slide" Target="slides/slide35.xml"/><Relationship Id="rId17" Type="http://schemas.openxmlformats.org/officeDocument/2006/relationships/slide" Target="slides/slide40.xml"/><Relationship Id="rId2" Type="http://schemas.openxmlformats.org/officeDocument/2006/relationships/slide" Target="slides/slide6.xml"/><Relationship Id="rId16" Type="http://schemas.openxmlformats.org/officeDocument/2006/relationships/slide" Target="slides/slide39.xml"/><Relationship Id="rId20" Type="http://schemas.openxmlformats.org/officeDocument/2006/relationships/slide" Target="slides/slide44.xml"/><Relationship Id="rId1" Type="http://schemas.openxmlformats.org/officeDocument/2006/relationships/slide" Target="slides/slide1.xml"/><Relationship Id="rId6" Type="http://schemas.openxmlformats.org/officeDocument/2006/relationships/slide" Target="slides/slide21.xml"/><Relationship Id="rId11" Type="http://schemas.openxmlformats.org/officeDocument/2006/relationships/slide" Target="slides/slide34.xml"/><Relationship Id="rId5" Type="http://schemas.openxmlformats.org/officeDocument/2006/relationships/slide" Target="slides/slide20.xml"/><Relationship Id="rId15" Type="http://schemas.openxmlformats.org/officeDocument/2006/relationships/slide" Target="slides/slide38.xml"/><Relationship Id="rId10" Type="http://schemas.openxmlformats.org/officeDocument/2006/relationships/slide" Target="slides/slide33.xml"/><Relationship Id="rId19" Type="http://schemas.openxmlformats.org/officeDocument/2006/relationships/slide" Target="slides/slide42.xml"/><Relationship Id="rId4" Type="http://schemas.openxmlformats.org/officeDocument/2006/relationships/slide" Target="slides/slide19.xml"/><Relationship Id="rId9" Type="http://schemas.openxmlformats.org/officeDocument/2006/relationships/slide" Target="slides/slide32.xml"/><Relationship Id="rId14"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hu-HU"/>
          </a:p>
        </p:txBody>
      </p:sp>
      <p:sp>
        <p:nvSpPr>
          <p:cNvPr id="115715"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hu-HU"/>
          </a:p>
        </p:txBody>
      </p:sp>
      <p:sp>
        <p:nvSpPr>
          <p:cNvPr id="115716"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5717"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hu-HU" smtClean="0"/>
              <a:t>Click to edit Master text styles</a:t>
            </a:r>
          </a:p>
          <a:p>
            <a:pPr lvl="1"/>
            <a:r>
              <a:rPr lang="en-US" altLang="hu-HU" smtClean="0"/>
              <a:t>Second level</a:t>
            </a:r>
          </a:p>
          <a:p>
            <a:pPr lvl="2"/>
            <a:r>
              <a:rPr lang="en-US" altLang="hu-HU" smtClean="0"/>
              <a:t>Third level</a:t>
            </a:r>
          </a:p>
          <a:p>
            <a:pPr lvl="3"/>
            <a:r>
              <a:rPr lang="en-US" altLang="hu-HU" smtClean="0"/>
              <a:t>Fourth level</a:t>
            </a:r>
          </a:p>
          <a:p>
            <a:pPr lvl="4"/>
            <a:r>
              <a:rPr lang="en-US" altLang="hu-HU" smtClean="0"/>
              <a:t>Fifth level</a:t>
            </a:r>
          </a:p>
        </p:txBody>
      </p:sp>
      <p:sp>
        <p:nvSpPr>
          <p:cNvPr id="115718"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hu-HU"/>
          </a:p>
        </p:txBody>
      </p:sp>
      <p:sp>
        <p:nvSpPr>
          <p:cNvPr id="115719"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20DE716-CC9C-4FAA-A1D0-192953787702}" type="slidenum">
              <a:rPr lang="en-US" altLang="hu-HU"/>
              <a:pPr/>
              <a:t>‹#›</a:t>
            </a:fld>
            <a:endParaRPr lang="en-US" altLang="hu-HU"/>
          </a:p>
        </p:txBody>
      </p:sp>
    </p:spTree>
    <p:extLst>
      <p:ext uri="{BB962C8B-B14F-4D97-AF65-F5344CB8AC3E}">
        <p14:creationId xmlns:p14="http://schemas.microsoft.com/office/powerpoint/2010/main" val="37977087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3076" name="Rectangle 4"/>
          <p:cNvSpPr>
            <a:spLocks noGrp="1" noChangeArrowheads="1"/>
          </p:cNvSpPr>
          <p:nvPr>
            <p:ph type="dt" sz="half" idx="2"/>
          </p:nvPr>
        </p:nvSpPr>
        <p:spPr bwMode="auto">
          <a:xfrm>
            <a:off x="685800" y="62484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solidFill>
                  <a:schemeClr val="tx1"/>
                </a:solidFill>
                <a:latin typeface="Times New Roman" panose="02020603050405020304" pitchFamily="18" charset="0"/>
              </a:defRPr>
            </a:lvl1pPr>
          </a:lstStyle>
          <a:p>
            <a:endParaRPr lang="en-US" altLang="hu-HU"/>
          </a:p>
        </p:txBody>
      </p:sp>
      <p:sp>
        <p:nvSpPr>
          <p:cNvPr id="3077" name="Rectangle 5"/>
          <p:cNvSpPr>
            <a:spLocks noGrp="1" noChangeArrowheads="1"/>
          </p:cNvSpPr>
          <p:nvPr>
            <p:ph type="ftr" sz="quarter" idx="3"/>
          </p:nvPr>
        </p:nvSpPr>
        <p:spPr>
          <a:xfrm>
            <a:off x="3124200" y="6248400"/>
            <a:ext cx="2895600" cy="457200"/>
          </a:xfrm>
        </p:spPr>
        <p:txBody>
          <a:bodyPr/>
          <a:lstStyle>
            <a:lvl1pPr>
              <a:defRPr sz="1400" b="0">
                <a:solidFill>
                  <a:schemeClr val="tx1"/>
                </a:solidFill>
                <a:latin typeface="Times New Roman" panose="02020603050405020304" pitchFamily="18" charset="0"/>
              </a:defRPr>
            </a:lvl1pPr>
          </a:lstStyle>
          <a:p>
            <a:r>
              <a:rPr lang="en-US" altLang="hu-HU"/>
              <a:t>Chapter 15: Public Goods and Tax Policy</a:t>
            </a:r>
          </a:p>
        </p:txBody>
      </p:sp>
      <p:sp>
        <p:nvSpPr>
          <p:cNvPr id="3078" name="Rectangle 6"/>
          <p:cNvSpPr>
            <a:spLocks noGrp="1" noChangeArrowheads="1"/>
          </p:cNvSpPr>
          <p:nvPr>
            <p:ph type="sldNum" sz="quarter" idx="4"/>
          </p:nvPr>
        </p:nvSpPr>
        <p:spPr>
          <a:xfrm>
            <a:off x="6553200" y="6248400"/>
            <a:ext cx="1905000" cy="457200"/>
          </a:xfrm>
        </p:spPr>
        <p:txBody>
          <a:bodyPr/>
          <a:lstStyle>
            <a:lvl1pPr>
              <a:defRPr sz="1400" b="0">
                <a:solidFill>
                  <a:schemeClr val="tx1"/>
                </a:solidFill>
                <a:latin typeface="Times New Roman" panose="02020603050405020304" pitchFamily="18" charset="0"/>
              </a:defRPr>
            </a:lvl1pPr>
          </a:lstStyle>
          <a:p>
            <a:fld id="{C5A5FC77-CB43-4991-91EF-54D1191024BE}" type="slidenum">
              <a:rPr lang="en-US" altLang="hu-HU"/>
              <a:pPr/>
              <a:t>‹#›</a:t>
            </a:fld>
            <a:endParaRPr lang="en-US" altLang="hu-HU"/>
          </a:p>
        </p:txBody>
      </p:sp>
      <p:sp>
        <p:nvSpPr>
          <p:cNvPr id="3103" name="Line 31"/>
          <p:cNvSpPr>
            <a:spLocks noChangeShapeType="1"/>
          </p:cNvSpPr>
          <p:nvPr userDrawn="1"/>
        </p:nvSpPr>
        <p:spPr bwMode="auto">
          <a:xfrm flipH="1">
            <a:off x="606425" y="4451350"/>
            <a:ext cx="1447800"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104" name="Line 32"/>
          <p:cNvSpPr>
            <a:spLocks noChangeShapeType="1"/>
          </p:cNvSpPr>
          <p:nvPr userDrawn="1"/>
        </p:nvSpPr>
        <p:spPr bwMode="auto">
          <a:xfrm rot="16200000" flipH="1">
            <a:off x="1293812" y="5262563"/>
            <a:ext cx="1520825"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105" name="Line 33"/>
          <p:cNvSpPr>
            <a:spLocks noChangeShapeType="1"/>
          </p:cNvSpPr>
          <p:nvPr userDrawn="1"/>
        </p:nvSpPr>
        <p:spPr bwMode="auto">
          <a:xfrm>
            <a:off x="1035050" y="3417888"/>
            <a:ext cx="2139950" cy="2157412"/>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106" name="Line 34"/>
          <p:cNvSpPr>
            <a:spLocks noChangeShapeType="1"/>
          </p:cNvSpPr>
          <p:nvPr userDrawn="1"/>
        </p:nvSpPr>
        <p:spPr bwMode="auto">
          <a:xfrm flipV="1">
            <a:off x="968375" y="3387725"/>
            <a:ext cx="2143125" cy="2144713"/>
          </a:xfrm>
          <a:prstGeom prst="line">
            <a:avLst/>
          </a:prstGeom>
          <a:noFill/>
          <a:ln w="3810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107" name="Text Box 35"/>
          <p:cNvSpPr txBox="1">
            <a:spLocks noChangeArrowheads="1"/>
          </p:cNvSpPr>
          <p:nvPr userDrawn="1"/>
        </p:nvSpPr>
        <p:spPr bwMode="auto">
          <a:xfrm>
            <a:off x="1060450" y="3055938"/>
            <a:ext cx="579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u-HU"/>
              <a:t>MB</a:t>
            </a:r>
          </a:p>
        </p:txBody>
      </p:sp>
      <p:sp>
        <p:nvSpPr>
          <p:cNvPr id="3108" name="Text Box 36"/>
          <p:cNvSpPr txBox="1">
            <a:spLocks noChangeArrowheads="1"/>
          </p:cNvSpPr>
          <p:nvPr userDrawn="1"/>
        </p:nvSpPr>
        <p:spPr bwMode="auto">
          <a:xfrm>
            <a:off x="2449513" y="3055938"/>
            <a:ext cx="579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u-HU"/>
              <a:t>MC</a:t>
            </a:r>
          </a:p>
        </p:txBody>
      </p:sp>
      <p:sp>
        <p:nvSpPr>
          <p:cNvPr id="3110" name="Line 38"/>
          <p:cNvSpPr>
            <a:spLocks noChangeShapeType="1"/>
          </p:cNvSpPr>
          <p:nvPr userDrawn="1"/>
        </p:nvSpPr>
        <p:spPr bwMode="auto">
          <a:xfrm>
            <a:off x="519113" y="3409950"/>
            <a:ext cx="0" cy="2570163"/>
          </a:xfrm>
          <a:prstGeom prst="line">
            <a:avLst/>
          </a:prstGeom>
          <a:noFill/>
          <a:ln w="762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111" name="Line 39"/>
          <p:cNvSpPr>
            <a:spLocks noChangeShapeType="1"/>
          </p:cNvSpPr>
          <p:nvPr userDrawn="1"/>
        </p:nvSpPr>
        <p:spPr bwMode="auto">
          <a:xfrm>
            <a:off x="579438" y="3298825"/>
            <a:ext cx="0" cy="273050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112" name="Line 40"/>
          <p:cNvSpPr>
            <a:spLocks noChangeShapeType="1"/>
          </p:cNvSpPr>
          <p:nvPr userDrawn="1"/>
        </p:nvSpPr>
        <p:spPr bwMode="auto">
          <a:xfrm>
            <a:off x="457200" y="3311525"/>
            <a:ext cx="0" cy="273050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113" name="Oval 41"/>
          <p:cNvSpPr>
            <a:spLocks noChangeArrowheads="1"/>
          </p:cNvSpPr>
          <p:nvPr userDrawn="1"/>
        </p:nvSpPr>
        <p:spPr bwMode="auto">
          <a:xfrm>
            <a:off x="347663" y="3101975"/>
            <a:ext cx="333375" cy="333375"/>
          </a:xfrm>
          <a:prstGeom prst="ellipse">
            <a:avLst/>
          </a:prstGeom>
          <a:solidFill>
            <a:srgbClr val="FFFF00"/>
          </a:solidFill>
          <a:ln w="57150">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115" name="Line 43"/>
          <p:cNvSpPr>
            <a:spLocks noChangeShapeType="1"/>
          </p:cNvSpPr>
          <p:nvPr userDrawn="1"/>
        </p:nvSpPr>
        <p:spPr bwMode="auto">
          <a:xfrm>
            <a:off x="434975" y="6005513"/>
            <a:ext cx="7712075" cy="0"/>
          </a:xfrm>
          <a:prstGeom prst="line">
            <a:avLst/>
          </a:prstGeom>
          <a:noFill/>
          <a:ln w="76200">
            <a:solidFill>
              <a:srgbClr val="FFFF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Élőláb helye 3"/>
          <p:cNvSpPr>
            <a:spLocks noGrp="1"/>
          </p:cNvSpPr>
          <p:nvPr>
            <p:ph type="ftr" sz="quarter" idx="10"/>
          </p:nvPr>
        </p:nvSpPr>
        <p:spPr/>
        <p:txBody>
          <a:bodyPr/>
          <a:lstStyle>
            <a:lvl1pPr>
              <a:defRPr/>
            </a:lvl1pPr>
          </a:lstStyle>
          <a:p>
            <a:r>
              <a:rPr lang="en-US" altLang="hu-HU"/>
              <a:t>Chapter 15: Public Goods and Tax Policy</a:t>
            </a:r>
          </a:p>
        </p:txBody>
      </p:sp>
      <p:sp>
        <p:nvSpPr>
          <p:cNvPr id="5" name="Dia számának helye 4"/>
          <p:cNvSpPr>
            <a:spLocks noGrp="1"/>
          </p:cNvSpPr>
          <p:nvPr>
            <p:ph type="sldNum" sz="quarter" idx="11"/>
          </p:nvPr>
        </p:nvSpPr>
        <p:spPr/>
        <p:txBody>
          <a:bodyPr/>
          <a:lstStyle>
            <a:lvl1pPr>
              <a:defRPr/>
            </a:lvl1pPr>
          </a:lstStyle>
          <a:p>
            <a:r>
              <a:rPr lang="en-US" altLang="hu-HU"/>
              <a:t>Slide </a:t>
            </a:r>
            <a:fld id="{97168802-E581-4F62-853F-28CF48F6EB36}" type="slidenum">
              <a:rPr lang="en-US" altLang="hu-HU"/>
              <a:pPr/>
              <a:t>‹#›</a:t>
            </a:fld>
            <a:endParaRPr lang="en-US" altLang="hu-HU"/>
          </a:p>
        </p:txBody>
      </p:sp>
    </p:spTree>
    <p:extLst>
      <p:ext uri="{BB962C8B-B14F-4D97-AF65-F5344CB8AC3E}">
        <p14:creationId xmlns:p14="http://schemas.microsoft.com/office/powerpoint/2010/main" val="1275733481"/>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515100" y="381000"/>
            <a:ext cx="1943100" cy="5321300"/>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685800" y="381000"/>
            <a:ext cx="5676900" cy="53213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Élőláb helye 3"/>
          <p:cNvSpPr>
            <a:spLocks noGrp="1"/>
          </p:cNvSpPr>
          <p:nvPr>
            <p:ph type="ftr" sz="quarter" idx="10"/>
          </p:nvPr>
        </p:nvSpPr>
        <p:spPr/>
        <p:txBody>
          <a:bodyPr/>
          <a:lstStyle>
            <a:lvl1pPr>
              <a:defRPr/>
            </a:lvl1pPr>
          </a:lstStyle>
          <a:p>
            <a:r>
              <a:rPr lang="en-US" altLang="hu-HU"/>
              <a:t>Chapter 15: Public Goods and Tax Policy</a:t>
            </a:r>
          </a:p>
        </p:txBody>
      </p:sp>
      <p:sp>
        <p:nvSpPr>
          <p:cNvPr id="5" name="Dia számának helye 4"/>
          <p:cNvSpPr>
            <a:spLocks noGrp="1"/>
          </p:cNvSpPr>
          <p:nvPr>
            <p:ph type="sldNum" sz="quarter" idx="11"/>
          </p:nvPr>
        </p:nvSpPr>
        <p:spPr/>
        <p:txBody>
          <a:bodyPr/>
          <a:lstStyle>
            <a:lvl1pPr>
              <a:defRPr/>
            </a:lvl1pPr>
          </a:lstStyle>
          <a:p>
            <a:r>
              <a:rPr lang="en-US" altLang="hu-HU"/>
              <a:t>Slide </a:t>
            </a:r>
            <a:fld id="{BB20EDDC-EED9-40B2-B738-C7E9545D67F0}" type="slidenum">
              <a:rPr lang="en-US" altLang="hu-HU"/>
              <a:pPr/>
              <a:t>‹#›</a:t>
            </a:fld>
            <a:endParaRPr lang="en-US" altLang="hu-HU"/>
          </a:p>
        </p:txBody>
      </p:sp>
    </p:spTree>
    <p:extLst>
      <p:ext uri="{BB962C8B-B14F-4D97-AF65-F5344CB8AC3E}">
        <p14:creationId xmlns:p14="http://schemas.microsoft.com/office/powerpoint/2010/main" val="1265351165"/>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Élőláb helye 3"/>
          <p:cNvSpPr>
            <a:spLocks noGrp="1"/>
          </p:cNvSpPr>
          <p:nvPr>
            <p:ph type="ftr" sz="quarter" idx="10"/>
          </p:nvPr>
        </p:nvSpPr>
        <p:spPr/>
        <p:txBody>
          <a:bodyPr/>
          <a:lstStyle>
            <a:lvl1pPr>
              <a:defRPr/>
            </a:lvl1pPr>
          </a:lstStyle>
          <a:p>
            <a:r>
              <a:rPr lang="en-US" altLang="hu-HU"/>
              <a:t>Chapter 15: Public Goods and Tax Policy</a:t>
            </a:r>
          </a:p>
        </p:txBody>
      </p:sp>
      <p:sp>
        <p:nvSpPr>
          <p:cNvPr id="5" name="Dia számának helye 4"/>
          <p:cNvSpPr>
            <a:spLocks noGrp="1"/>
          </p:cNvSpPr>
          <p:nvPr>
            <p:ph type="sldNum" sz="quarter" idx="11"/>
          </p:nvPr>
        </p:nvSpPr>
        <p:spPr/>
        <p:txBody>
          <a:bodyPr/>
          <a:lstStyle>
            <a:lvl1pPr>
              <a:defRPr/>
            </a:lvl1pPr>
          </a:lstStyle>
          <a:p>
            <a:r>
              <a:rPr lang="en-US" altLang="hu-HU"/>
              <a:t>Slide </a:t>
            </a:r>
            <a:fld id="{6F488925-02B1-4382-94EA-8D7E93A69035}" type="slidenum">
              <a:rPr lang="en-US" altLang="hu-HU"/>
              <a:pPr/>
              <a:t>‹#›</a:t>
            </a:fld>
            <a:endParaRPr lang="en-US" altLang="hu-HU"/>
          </a:p>
        </p:txBody>
      </p:sp>
    </p:spTree>
    <p:extLst>
      <p:ext uri="{BB962C8B-B14F-4D97-AF65-F5344CB8AC3E}">
        <p14:creationId xmlns:p14="http://schemas.microsoft.com/office/powerpoint/2010/main" val="1383845516"/>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623888" y="1709738"/>
            <a:ext cx="78867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u-HU" smtClean="0"/>
              <a:t>Mintaszöveg szerkesztése</a:t>
            </a:r>
          </a:p>
        </p:txBody>
      </p:sp>
      <p:sp>
        <p:nvSpPr>
          <p:cNvPr id="4" name="Élőláb helye 3"/>
          <p:cNvSpPr>
            <a:spLocks noGrp="1"/>
          </p:cNvSpPr>
          <p:nvPr>
            <p:ph type="ftr" sz="quarter" idx="10"/>
          </p:nvPr>
        </p:nvSpPr>
        <p:spPr/>
        <p:txBody>
          <a:bodyPr/>
          <a:lstStyle>
            <a:lvl1pPr>
              <a:defRPr/>
            </a:lvl1pPr>
          </a:lstStyle>
          <a:p>
            <a:r>
              <a:rPr lang="en-US" altLang="hu-HU"/>
              <a:t>Chapter 15: Public Goods and Tax Policy</a:t>
            </a:r>
          </a:p>
        </p:txBody>
      </p:sp>
      <p:sp>
        <p:nvSpPr>
          <p:cNvPr id="5" name="Dia számának helye 4"/>
          <p:cNvSpPr>
            <a:spLocks noGrp="1"/>
          </p:cNvSpPr>
          <p:nvPr>
            <p:ph type="sldNum" sz="quarter" idx="11"/>
          </p:nvPr>
        </p:nvSpPr>
        <p:spPr/>
        <p:txBody>
          <a:bodyPr/>
          <a:lstStyle>
            <a:lvl1pPr>
              <a:defRPr/>
            </a:lvl1pPr>
          </a:lstStyle>
          <a:p>
            <a:r>
              <a:rPr lang="en-US" altLang="hu-HU"/>
              <a:t>Slide </a:t>
            </a:r>
            <a:fld id="{10D23BE0-3178-4EB3-8F8E-87877D81BDA1}" type="slidenum">
              <a:rPr lang="en-US" altLang="hu-HU"/>
              <a:pPr/>
              <a:t>‹#›</a:t>
            </a:fld>
            <a:endParaRPr lang="en-US" altLang="hu-HU"/>
          </a:p>
        </p:txBody>
      </p:sp>
    </p:spTree>
    <p:extLst>
      <p:ext uri="{BB962C8B-B14F-4D97-AF65-F5344CB8AC3E}">
        <p14:creationId xmlns:p14="http://schemas.microsoft.com/office/powerpoint/2010/main" val="995520352"/>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685800" y="1587500"/>
            <a:ext cx="3810000" cy="41148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587500"/>
            <a:ext cx="3810000" cy="41148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Élőláb helye 4"/>
          <p:cNvSpPr>
            <a:spLocks noGrp="1"/>
          </p:cNvSpPr>
          <p:nvPr>
            <p:ph type="ftr" sz="quarter" idx="10"/>
          </p:nvPr>
        </p:nvSpPr>
        <p:spPr/>
        <p:txBody>
          <a:bodyPr/>
          <a:lstStyle>
            <a:lvl1pPr>
              <a:defRPr/>
            </a:lvl1pPr>
          </a:lstStyle>
          <a:p>
            <a:r>
              <a:rPr lang="en-US" altLang="hu-HU"/>
              <a:t>Chapter 15: Public Goods and Tax Policy</a:t>
            </a:r>
          </a:p>
        </p:txBody>
      </p:sp>
      <p:sp>
        <p:nvSpPr>
          <p:cNvPr id="6" name="Dia számának helye 5"/>
          <p:cNvSpPr>
            <a:spLocks noGrp="1"/>
          </p:cNvSpPr>
          <p:nvPr>
            <p:ph type="sldNum" sz="quarter" idx="11"/>
          </p:nvPr>
        </p:nvSpPr>
        <p:spPr/>
        <p:txBody>
          <a:bodyPr/>
          <a:lstStyle>
            <a:lvl1pPr>
              <a:defRPr/>
            </a:lvl1pPr>
          </a:lstStyle>
          <a:p>
            <a:r>
              <a:rPr lang="en-US" altLang="hu-HU"/>
              <a:t>Slide </a:t>
            </a:r>
            <a:fld id="{85620B3C-8695-4BE8-A261-C59976FAE6E7}" type="slidenum">
              <a:rPr lang="en-US" altLang="hu-HU"/>
              <a:pPr/>
              <a:t>‹#›</a:t>
            </a:fld>
            <a:endParaRPr lang="en-US" altLang="hu-HU"/>
          </a:p>
        </p:txBody>
      </p:sp>
    </p:spTree>
    <p:extLst>
      <p:ext uri="{BB962C8B-B14F-4D97-AF65-F5344CB8AC3E}">
        <p14:creationId xmlns:p14="http://schemas.microsoft.com/office/powerpoint/2010/main" val="1716420647"/>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630238" y="365125"/>
            <a:ext cx="78867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630238" y="2505075"/>
            <a:ext cx="386873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29150" y="2505075"/>
            <a:ext cx="38877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Élőláb helye 6"/>
          <p:cNvSpPr>
            <a:spLocks noGrp="1"/>
          </p:cNvSpPr>
          <p:nvPr>
            <p:ph type="ftr" sz="quarter" idx="10"/>
          </p:nvPr>
        </p:nvSpPr>
        <p:spPr/>
        <p:txBody>
          <a:bodyPr/>
          <a:lstStyle>
            <a:lvl1pPr>
              <a:defRPr/>
            </a:lvl1pPr>
          </a:lstStyle>
          <a:p>
            <a:r>
              <a:rPr lang="en-US" altLang="hu-HU"/>
              <a:t>Chapter 15: Public Goods and Tax Policy</a:t>
            </a:r>
          </a:p>
        </p:txBody>
      </p:sp>
      <p:sp>
        <p:nvSpPr>
          <p:cNvPr id="8" name="Dia számának helye 7"/>
          <p:cNvSpPr>
            <a:spLocks noGrp="1"/>
          </p:cNvSpPr>
          <p:nvPr>
            <p:ph type="sldNum" sz="quarter" idx="11"/>
          </p:nvPr>
        </p:nvSpPr>
        <p:spPr/>
        <p:txBody>
          <a:bodyPr/>
          <a:lstStyle>
            <a:lvl1pPr>
              <a:defRPr/>
            </a:lvl1pPr>
          </a:lstStyle>
          <a:p>
            <a:r>
              <a:rPr lang="en-US" altLang="hu-HU"/>
              <a:t>Slide </a:t>
            </a:r>
            <a:fld id="{5C6AD2DA-2C73-41DA-AD81-7D6B0271AE43}" type="slidenum">
              <a:rPr lang="en-US" altLang="hu-HU"/>
              <a:pPr/>
              <a:t>‹#›</a:t>
            </a:fld>
            <a:endParaRPr lang="en-US" altLang="hu-HU"/>
          </a:p>
        </p:txBody>
      </p:sp>
    </p:spTree>
    <p:extLst>
      <p:ext uri="{BB962C8B-B14F-4D97-AF65-F5344CB8AC3E}">
        <p14:creationId xmlns:p14="http://schemas.microsoft.com/office/powerpoint/2010/main" val="3287937076"/>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Élőláb helye 2"/>
          <p:cNvSpPr>
            <a:spLocks noGrp="1"/>
          </p:cNvSpPr>
          <p:nvPr>
            <p:ph type="ftr" sz="quarter" idx="10"/>
          </p:nvPr>
        </p:nvSpPr>
        <p:spPr/>
        <p:txBody>
          <a:bodyPr/>
          <a:lstStyle>
            <a:lvl1pPr>
              <a:defRPr/>
            </a:lvl1pPr>
          </a:lstStyle>
          <a:p>
            <a:r>
              <a:rPr lang="en-US" altLang="hu-HU"/>
              <a:t>Chapter 15: Public Goods and Tax Policy</a:t>
            </a:r>
          </a:p>
        </p:txBody>
      </p:sp>
      <p:sp>
        <p:nvSpPr>
          <p:cNvPr id="4" name="Dia számának helye 3"/>
          <p:cNvSpPr>
            <a:spLocks noGrp="1"/>
          </p:cNvSpPr>
          <p:nvPr>
            <p:ph type="sldNum" sz="quarter" idx="11"/>
          </p:nvPr>
        </p:nvSpPr>
        <p:spPr/>
        <p:txBody>
          <a:bodyPr/>
          <a:lstStyle>
            <a:lvl1pPr>
              <a:defRPr/>
            </a:lvl1pPr>
          </a:lstStyle>
          <a:p>
            <a:r>
              <a:rPr lang="en-US" altLang="hu-HU"/>
              <a:t>Slide </a:t>
            </a:r>
            <a:fld id="{ED7DB411-90DF-483C-8A4E-A29B7AD416C2}" type="slidenum">
              <a:rPr lang="en-US" altLang="hu-HU"/>
              <a:pPr/>
              <a:t>‹#›</a:t>
            </a:fld>
            <a:endParaRPr lang="en-US" altLang="hu-HU"/>
          </a:p>
        </p:txBody>
      </p:sp>
    </p:spTree>
    <p:extLst>
      <p:ext uri="{BB962C8B-B14F-4D97-AF65-F5344CB8AC3E}">
        <p14:creationId xmlns:p14="http://schemas.microsoft.com/office/powerpoint/2010/main" val="3430652848"/>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Élőláb helye 1"/>
          <p:cNvSpPr>
            <a:spLocks noGrp="1"/>
          </p:cNvSpPr>
          <p:nvPr>
            <p:ph type="ftr" sz="quarter" idx="10"/>
          </p:nvPr>
        </p:nvSpPr>
        <p:spPr/>
        <p:txBody>
          <a:bodyPr/>
          <a:lstStyle>
            <a:lvl1pPr>
              <a:defRPr/>
            </a:lvl1pPr>
          </a:lstStyle>
          <a:p>
            <a:r>
              <a:rPr lang="en-US" altLang="hu-HU"/>
              <a:t>Chapter 15: Public Goods and Tax Policy</a:t>
            </a:r>
          </a:p>
        </p:txBody>
      </p:sp>
      <p:sp>
        <p:nvSpPr>
          <p:cNvPr id="3" name="Dia számának helye 2"/>
          <p:cNvSpPr>
            <a:spLocks noGrp="1"/>
          </p:cNvSpPr>
          <p:nvPr>
            <p:ph type="sldNum" sz="quarter" idx="11"/>
          </p:nvPr>
        </p:nvSpPr>
        <p:spPr/>
        <p:txBody>
          <a:bodyPr/>
          <a:lstStyle>
            <a:lvl1pPr>
              <a:defRPr/>
            </a:lvl1pPr>
          </a:lstStyle>
          <a:p>
            <a:r>
              <a:rPr lang="en-US" altLang="hu-HU"/>
              <a:t>Slide </a:t>
            </a:r>
            <a:fld id="{F4A0A4A5-B29C-476B-B513-FE2E0AEAA420}" type="slidenum">
              <a:rPr lang="en-US" altLang="hu-HU"/>
              <a:pPr/>
              <a:t>‹#›</a:t>
            </a:fld>
            <a:endParaRPr lang="en-US" altLang="hu-HU"/>
          </a:p>
        </p:txBody>
      </p:sp>
    </p:spTree>
    <p:extLst>
      <p:ext uri="{BB962C8B-B14F-4D97-AF65-F5344CB8AC3E}">
        <p14:creationId xmlns:p14="http://schemas.microsoft.com/office/powerpoint/2010/main" val="3906711207"/>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30238" y="457200"/>
            <a:ext cx="2949575"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Élőláb helye 4"/>
          <p:cNvSpPr>
            <a:spLocks noGrp="1"/>
          </p:cNvSpPr>
          <p:nvPr>
            <p:ph type="ftr" sz="quarter" idx="10"/>
          </p:nvPr>
        </p:nvSpPr>
        <p:spPr/>
        <p:txBody>
          <a:bodyPr/>
          <a:lstStyle>
            <a:lvl1pPr>
              <a:defRPr/>
            </a:lvl1pPr>
          </a:lstStyle>
          <a:p>
            <a:r>
              <a:rPr lang="en-US" altLang="hu-HU"/>
              <a:t>Chapter 15: Public Goods and Tax Policy</a:t>
            </a:r>
          </a:p>
        </p:txBody>
      </p:sp>
      <p:sp>
        <p:nvSpPr>
          <p:cNvPr id="6" name="Dia számának helye 5"/>
          <p:cNvSpPr>
            <a:spLocks noGrp="1"/>
          </p:cNvSpPr>
          <p:nvPr>
            <p:ph type="sldNum" sz="quarter" idx="11"/>
          </p:nvPr>
        </p:nvSpPr>
        <p:spPr/>
        <p:txBody>
          <a:bodyPr/>
          <a:lstStyle>
            <a:lvl1pPr>
              <a:defRPr/>
            </a:lvl1pPr>
          </a:lstStyle>
          <a:p>
            <a:r>
              <a:rPr lang="en-US" altLang="hu-HU"/>
              <a:t>Slide </a:t>
            </a:r>
            <a:fld id="{941716D3-FAC3-4412-8279-04FC9E7577BC}" type="slidenum">
              <a:rPr lang="en-US" altLang="hu-HU"/>
              <a:pPr/>
              <a:t>‹#›</a:t>
            </a:fld>
            <a:endParaRPr lang="en-US" altLang="hu-HU"/>
          </a:p>
        </p:txBody>
      </p:sp>
    </p:spTree>
    <p:extLst>
      <p:ext uri="{BB962C8B-B14F-4D97-AF65-F5344CB8AC3E}">
        <p14:creationId xmlns:p14="http://schemas.microsoft.com/office/powerpoint/2010/main" val="666569046"/>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30238" y="457200"/>
            <a:ext cx="2949575"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Élőláb helye 4"/>
          <p:cNvSpPr>
            <a:spLocks noGrp="1"/>
          </p:cNvSpPr>
          <p:nvPr>
            <p:ph type="ftr" sz="quarter" idx="10"/>
          </p:nvPr>
        </p:nvSpPr>
        <p:spPr/>
        <p:txBody>
          <a:bodyPr/>
          <a:lstStyle>
            <a:lvl1pPr>
              <a:defRPr/>
            </a:lvl1pPr>
          </a:lstStyle>
          <a:p>
            <a:r>
              <a:rPr lang="en-US" altLang="hu-HU"/>
              <a:t>Chapter 15: Public Goods and Tax Policy</a:t>
            </a:r>
          </a:p>
        </p:txBody>
      </p:sp>
      <p:sp>
        <p:nvSpPr>
          <p:cNvPr id="6" name="Dia számának helye 5"/>
          <p:cNvSpPr>
            <a:spLocks noGrp="1"/>
          </p:cNvSpPr>
          <p:nvPr>
            <p:ph type="sldNum" sz="quarter" idx="11"/>
          </p:nvPr>
        </p:nvSpPr>
        <p:spPr/>
        <p:txBody>
          <a:bodyPr/>
          <a:lstStyle>
            <a:lvl1pPr>
              <a:defRPr/>
            </a:lvl1pPr>
          </a:lstStyle>
          <a:p>
            <a:r>
              <a:rPr lang="en-US" altLang="hu-HU"/>
              <a:t>Slide </a:t>
            </a:r>
            <a:fld id="{9B424ED8-CD26-47F6-9FFC-B32E964B8EF1}" type="slidenum">
              <a:rPr lang="en-US" altLang="hu-HU"/>
              <a:pPr/>
              <a:t>‹#›</a:t>
            </a:fld>
            <a:endParaRPr lang="en-US" altLang="hu-HU"/>
          </a:p>
        </p:txBody>
      </p:sp>
    </p:spTree>
    <p:extLst>
      <p:ext uri="{BB962C8B-B14F-4D97-AF65-F5344CB8AC3E}">
        <p14:creationId xmlns:p14="http://schemas.microsoft.com/office/powerpoint/2010/main" val="2265578204"/>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FF">
                <a:gamma/>
                <a:shade val="26275"/>
                <a:invGamma/>
              </a:srgbClr>
            </a:gs>
            <a:gs pos="100000">
              <a:srgbClr val="0000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381000"/>
            <a:ext cx="6781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hu-HU" smtClean="0"/>
              <a:t>Click to edit Master title style</a:t>
            </a:r>
          </a:p>
        </p:txBody>
      </p:sp>
      <p:sp>
        <p:nvSpPr>
          <p:cNvPr id="1027" name="Rectangle 3"/>
          <p:cNvSpPr>
            <a:spLocks noGrp="1" noChangeArrowheads="1"/>
          </p:cNvSpPr>
          <p:nvPr>
            <p:ph type="body" idx="1"/>
          </p:nvPr>
        </p:nvSpPr>
        <p:spPr bwMode="auto">
          <a:xfrm>
            <a:off x="685800" y="15875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hu-HU" smtClean="0"/>
              <a:t>Click to edit Master text styles</a:t>
            </a:r>
          </a:p>
          <a:p>
            <a:pPr lvl="1"/>
            <a:r>
              <a:rPr lang="en-US" altLang="hu-HU" smtClean="0"/>
              <a:t>Second level</a:t>
            </a:r>
          </a:p>
          <a:p>
            <a:pPr lvl="2"/>
            <a:r>
              <a:rPr lang="en-US" altLang="hu-HU" smtClean="0"/>
              <a:t>Third level</a:t>
            </a:r>
          </a:p>
          <a:p>
            <a:pPr lvl="3"/>
            <a:r>
              <a:rPr lang="en-US" altLang="hu-HU" smtClean="0"/>
              <a:t>Fourth level</a:t>
            </a:r>
          </a:p>
          <a:p>
            <a:pPr lvl="4"/>
            <a:r>
              <a:rPr lang="en-US" altLang="hu-HU" smtClean="0"/>
              <a:t>Fifth level</a:t>
            </a:r>
          </a:p>
        </p:txBody>
      </p:sp>
      <p:sp>
        <p:nvSpPr>
          <p:cNvPr id="1029" name="Rectangle 5"/>
          <p:cNvSpPr>
            <a:spLocks noGrp="1" noChangeArrowheads="1"/>
          </p:cNvSpPr>
          <p:nvPr>
            <p:ph type="ftr" sz="quarter" idx="3"/>
          </p:nvPr>
        </p:nvSpPr>
        <p:spPr bwMode="auto">
          <a:xfrm>
            <a:off x="2819400" y="6453188"/>
            <a:ext cx="3657600"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r>
              <a:rPr lang="en-US" altLang="hu-HU"/>
              <a:t>Chapter 15: Public Goods and Tax Policy</a:t>
            </a:r>
          </a:p>
        </p:txBody>
      </p:sp>
      <p:sp>
        <p:nvSpPr>
          <p:cNvPr id="1030" name="Rectangle 6"/>
          <p:cNvSpPr>
            <a:spLocks noGrp="1" noChangeArrowheads="1"/>
          </p:cNvSpPr>
          <p:nvPr>
            <p:ph type="sldNum" sz="quarter" idx="4"/>
          </p:nvPr>
        </p:nvSpPr>
        <p:spPr bwMode="auto">
          <a:xfrm>
            <a:off x="7010400" y="6477000"/>
            <a:ext cx="1219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r>
              <a:rPr lang="en-US" altLang="hu-HU"/>
              <a:t>Slide </a:t>
            </a:r>
            <a:fld id="{25131628-832A-4CCF-907A-B8C8EBA9DA8D}" type="slidenum">
              <a:rPr lang="en-US" altLang="hu-HU"/>
              <a:pPr/>
              <a:t>‹#›</a:t>
            </a:fld>
            <a:endParaRPr lang="en-US" altLang="hu-HU"/>
          </a:p>
        </p:txBody>
      </p:sp>
      <p:sp>
        <p:nvSpPr>
          <p:cNvPr id="1034" name="Line 10"/>
          <p:cNvSpPr>
            <a:spLocks noChangeShapeType="1"/>
          </p:cNvSpPr>
          <p:nvPr userDrawn="1"/>
        </p:nvSpPr>
        <p:spPr bwMode="auto">
          <a:xfrm>
            <a:off x="609600" y="6443663"/>
            <a:ext cx="7924800" cy="0"/>
          </a:xfrm>
          <a:prstGeom prst="line">
            <a:avLst/>
          </a:prstGeom>
          <a:noFill/>
          <a:ln w="38100">
            <a:solidFill>
              <a:srgbClr val="FFFF00"/>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035" name="Line 11"/>
          <p:cNvSpPr>
            <a:spLocks noChangeShapeType="1"/>
          </p:cNvSpPr>
          <p:nvPr userDrawn="1"/>
        </p:nvSpPr>
        <p:spPr bwMode="auto">
          <a:xfrm flipH="1">
            <a:off x="706438" y="622300"/>
            <a:ext cx="414337"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037" name="Line 13"/>
          <p:cNvSpPr>
            <a:spLocks noChangeShapeType="1"/>
          </p:cNvSpPr>
          <p:nvPr userDrawn="1"/>
        </p:nvSpPr>
        <p:spPr bwMode="auto">
          <a:xfrm>
            <a:off x="835025" y="327025"/>
            <a:ext cx="571500" cy="557213"/>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038" name="Line 14"/>
          <p:cNvSpPr>
            <a:spLocks noChangeShapeType="1"/>
          </p:cNvSpPr>
          <p:nvPr userDrawn="1"/>
        </p:nvSpPr>
        <p:spPr bwMode="auto">
          <a:xfrm flipV="1">
            <a:off x="860425" y="304800"/>
            <a:ext cx="596900" cy="603250"/>
          </a:xfrm>
          <a:prstGeom prst="line">
            <a:avLst/>
          </a:prstGeom>
          <a:noFill/>
          <a:ln w="3810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039" name="Text Box 15"/>
          <p:cNvSpPr txBox="1">
            <a:spLocks noChangeArrowheads="1"/>
          </p:cNvSpPr>
          <p:nvPr userDrawn="1"/>
        </p:nvSpPr>
        <p:spPr bwMode="auto">
          <a:xfrm>
            <a:off x="827088" y="180975"/>
            <a:ext cx="341312"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u-HU" sz="800"/>
              <a:t>MB</a:t>
            </a:r>
          </a:p>
        </p:txBody>
      </p:sp>
      <p:sp>
        <p:nvSpPr>
          <p:cNvPr id="1040" name="Text Box 16"/>
          <p:cNvSpPr txBox="1">
            <a:spLocks noChangeArrowheads="1"/>
          </p:cNvSpPr>
          <p:nvPr userDrawn="1"/>
        </p:nvSpPr>
        <p:spPr bwMode="auto">
          <a:xfrm>
            <a:off x="1065213" y="180975"/>
            <a:ext cx="341312"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u-HU" sz="800"/>
              <a:t>MC</a:t>
            </a:r>
          </a:p>
        </p:txBody>
      </p:sp>
      <p:sp>
        <p:nvSpPr>
          <p:cNvPr id="1045" name="Line 21"/>
          <p:cNvSpPr>
            <a:spLocks noChangeShapeType="1"/>
          </p:cNvSpPr>
          <p:nvPr userDrawn="1"/>
        </p:nvSpPr>
        <p:spPr bwMode="auto">
          <a:xfrm>
            <a:off x="677863" y="334963"/>
            <a:ext cx="0" cy="776287"/>
          </a:xfrm>
          <a:prstGeom prst="line">
            <a:avLst/>
          </a:prstGeom>
          <a:noFill/>
          <a:ln w="762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046" name="Line 22"/>
          <p:cNvSpPr>
            <a:spLocks noChangeShapeType="1"/>
          </p:cNvSpPr>
          <p:nvPr userDrawn="1"/>
        </p:nvSpPr>
        <p:spPr bwMode="auto">
          <a:xfrm>
            <a:off x="714375" y="319088"/>
            <a:ext cx="0" cy="760412"/>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047" name="Line 23"/>
          <p:cNvSpPr>
            <a:spLocks noChangeShapeType="1"/>
          </p:cNvSpPr>
          <p:nvPr userDrawn="1"/>
        </p:nvSpPr>
        <p:spPr bwMode="auto">
          <a:xfrm>
            <a:off x="620713" y="311150"/>
            <a:ext cx="0" cy="773113"/>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048" name="Oval 24"/>
          <p:cNvSpPr>
            <a:spLocks noChangeArrowheads="1"/>
          </p:cNvSpPr>
          <p:nvPr userDrawn="1"/>
        </p:nvSpPr>
        <p:spPr bwMode="auto">
          <a:xfrm>
            <a:off x="581025" y="157163"/>
            <a:ext cx="173038" cy="173037"/>
          </a:xfrm>
          <a:prstGeom prst="ellipse">
            <a:avLst/>
          </a:prstGeom>
          <a:solidFill>
            <a:srgbClr val="FFFF00"/>
          </a:solidFill>
          <a:ln w="44450">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1036" name="Line 12"/>
          <p:cNvSpPr>
            <a:spLocks noChangeShapeType="1"/>
          </p:cNvSpPr>
          <p:nvPr userDrawn="1"/>
        </p:nvSpPr>
        <p:spPr bwMode="auto">
          <a:xfrm rot="16200000" flipH="1">
            <a:off x="924719" y="831057"/>
            <a:ext cx="439737"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032" name="Line 8"/>
          <p:cNvSpPr>
            <a:spLocks noChangeShapeType="1"/>
          </p:cNvSpPr>
          <p:nvPr userDrawn="1"/>
        </p:nvSpPr>
        <p:spPr bwMode="auto">
          <a:xfrm>
            <a:off x="609600" y="1071563"/>
            <a:ext cx="7899400" cy="0"/>
          </a:xfrm>
          <a:prstGeom prst="line">
            <a:avLst/>
          </a:prstGeom>
          <a:noFill/>
          <a:ln w="76200">
            <a:solidFill>
              <a:srgbClr val="FFFF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049" name="Rectangle 25"/>
          <p:cNvSpPr>
            <a:spLocks noChangeArrowheads="1"/>
          </p:cNvSpPr>
          <p:nvPr userDrawn="1"/>
        </p:nvSpPr>
        <p:spPr bwMode="auto">
          <a:xfrm>
            <a:off x="0" y="6453188"/>
            <a:ext cx="3694113"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hu-HU" sz="1000"/>
              <a:t>Copyright c 2004 by The McGraw-Hill</a:t>
            </a:r>
          </a:p>
          <a:p>
            <a:r>
              <a:rPr lang="en-US" altLang="hu-HU" sz="1000"/>
              <a:t>Companies, Inc.  All rights reserved. </a:t>
            </a:r>
          </a:p>
          <a:p>
            <a:endParaRPr lang="en-US" altLang="hu-HU" sz="1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hf hdr="0" dt="0"/>
  <p:txStyles>
    <p:titleStyle>
      <a:lvl1pPr algn="l" rtl="0" fontAlgn="base">
        <a:spcBef>
          <a:spcPct val="0"/>
        </a:spcBef>
        <a:spcAft>
          <a:spcPct val="0"/>
        </a:spcAft>
        <a:defRPr sz="3600" b="1" kern="1200">
          <a:solidFill>
            <a:schemeClr val="bg1"/>
          </a:solidFill>
          <a:latin typeface="+mj-lt"/>
          <a:ea typeface="+mj-ea"/>
          <a:cs typeface="+mj-cs"/>
        </a:defRPr>
      </a:lvl1pPr>
      <a:lvl2pPr algn="l" rtl="0" fontAlgn="base">
        <a:spcBef>
          <a:spcPct val="0"/>
        </a:spcBef>
        <a:spcAft>
          <a:spcPct val="0"/>
        </a:spcAft>
        <a:defRPr sz="3600" b="1">
          <a:solidFill>
            <a:schemeClr val="bg1"/>
          </a:solidFill>
          <a:latin typeface="Arial" panose="020B0604020202020204" pitchFamily="34" charset="0"/>
        </a:defRPr>
      </a:lvl2pPr>
      <a:lvl3pPr algn="l" rtl="0" fontAlgn="base">
        <a:spcBef>
          <a:spcPct val="0"/>
        </a:spcBef>
        <a:spcAft>
          <a:spcPct val="0"/>
        </a:spcAft>
        <a:defRPr sz="3600" b="1">
          <a:solidFill>
            <a:schemeClr val="bg1"/>
          </a:solidFill>
          <a:latin typeface="Arial" panose="020B0604020202020204" pitchFamily="34" charset="0"/>
        </a:defRPr>
      </a:lvl3pPr>
      <a:lvl4pPr algn="l" rtl="0" fontAlgn="base">
        <a:spcBef>
          <a:spcPct val="0"/>
        </a:spcBef>
        <a:spcAft>
          <a:spcPct val="0"/>
        </a:spcAft>
        <a:defRPr sz="3600" b="1">
          <a:solidFill>
            <a:schemeClr val="bg1"/>
          </a:solidFill>
          <a:latin typeface="Arial" panose="020B0604020202020204" pitchFamily="34" charset="0"/>
        </a:defRPr>
      </a:lvl4pPr>
      <a:lvl5pPr algn="l" rtl="0" fontAlgn="base">
        <a:spcBef>
          <a:spcPct val="0"/>
        </a:spcBef>
        <a:spcAft>
          <a:spcPct val="0"/>
        </a:spcAft>
        <a:defRPr sz="3600" b="1">
          <a:solidFill>
            <a:schemeClr val="bg1"/>
          </a:solidFill>
          <a:latin typeface="Arial" panose="020B0604020202020204" pitchFamily="34" charset="0"/>
        </a:defRPr>
      </a:lvl5pPr>
      <a:lvl6pPr marL="457200" algn="l" rtl="0" fontAlgn="base">
        <a:spcBef>
          <a:spcPct val="0"/>
        </a:spcBef>
        <a:spcAft>
          <a:spcPct val="0"/>
        </a:spcAft>
        <a:defRPr sz="3600" b="1">
          <a:solidFill>
            <a:schemeClr val="bg1"/>
          </a:solidFill>
          <a:latin typeface="Arial" panose="020B0604020202020204" pitchFamily="34" charset="0"/>
        </a:defRPr>
      </a:lvl6pPr>
      <a:lvl7pPr marL="914400" algn="l" rtl="0" fontAlgn="base">
        <a:spcBef>
          <a:spcPct val="0"/>
        </a:spcBef>
        <a:spcAft>
          <a:spcPct val="0"/>
        </a:spcAft>
        <a:defRPr sz="3600" b="1">
          <a:solidFill>
            <a:schemeClr val="bg1"/>
          </a:solidFill>
          <a:latin typeface="Arial" panose="020B0604020202020204" pitchFamily="34" charset="0"/>
        </a:defRPr>
      </a:lvl7pPr>
      <a:lvl8pPr marL="1371600" algn="l" rtl="0" fontAlgn="base">
        <a:spcBef>
          <a:spcPct val="0"/>
        </a:spcBef>
        <a:spcAft>
          <a:spcPct val="0"/>
        </a:spcAft>
        <a:defRPr sz="3600" b="1">
          <a:solidFill>
            <a:schemeClr val="bg1"/>
          </a:solidFill>
          <a:latin typeface="Arial" panose="020B0604020202020204" pitchFamily="34" charset="0"/>
        </a:defRPr>
      </a:lvl8pPr>
      <a:lvl9pPr marL="1828800" algn="l" rtl="0" fontAlgn="base">
        <a:spcBef>
          <a:spcPct val="0"/>
        </a:spcBef>
        <a:spcAft>
          <a:spcPct val="0"/>
        </a:spcAft>
        <a:defRPr sz="3600" b="1">
          <a:solidFill>
            <a:schemeClr val="bg1"/>
          </a:solidFill>
          <a:latin typeface="Arial" panose="020B0604020202020204" pitchFamily="34" charset="0"/>
        </a:defRPr>
      </a:lvl9pPr>
    </p:titleStyle>
    <p:bodyStyle>
      <a:lvl1pPr marL="342900" indent="-342900" algn="l" rtl="0" fontAlgn="base">
        <a:spcBef>
          <a:spcPct val="50000"/>
        </a:spcBef>
        <a:spcAft>
          <a:spcPct val="0"/>
        </a:spcAft>
        <a:buClr>
          <a:srgbClr val="FFFF00"/>
        </a:buClr>
        <a:buSzPct val="70000"/>
        <a:buFont typeface="Wingdings" panose="05000000000000000000" pitchFamily="2" charset="2"/>
        <a:buChar char="n"/>
        <a:defRPr sz="3200" kern="1200">
          <a:solidFill>
            <a:schemeClr val="bg1"/>
          </a:solidFill>
          <a:latin typeface="+mn-lt"/>
          <a:ea typeface="+mn-ea"/>
          <a:cs typeface="+mn-cs"/>
        </a:defRPr>
      </a:lvl1pPr>
      <a:lvl2pPr marL="742950" indent="-285750" algn="l" rtl="0" fontAlgn="base">
        <a:spcBef>
          <a:spcPct val="20000"/>
        </a:spcBef>
        <a:spcAft>
          <a:spcPct val="0"/>
        </a:spcAft>
        <a:buClr>
          <a:srgbClr val="FFFF00"/>
        </a:buClr>
        <a:buSzPct val="75000"/>
        <a:buFont typeface="Wingdings" panose="05000000000000000000" pitchFamily="2" charset="2"/>
        <a:buChar char="l"/>
        <a:defRPr sz="2800" kern="1200">
          <a:solidFill>
            <a:schemeClr val="bg1"/>
          </a:solidFill>
          <a:latin typeface="+mn-lt"/>
          <a:ea typeface="+mn-ea"/>
          <a:cs typeface="+mn-cs"/>
        </a:defRPr>
      </a:lvl2pPr>
      <a:lvl3pPr marL="1143000" indent="-228600" algn="l" rtl="0" fontAlgn="base">
        <a:spcBef>
          <a:spcPct val="20000"/>
        </a:spcBef>
        <a:spcAft>
          <a:spcPct val="0"/>
        </a:spcAft>
        <a:buClr>
          <a:srgbClr val="FFFF00"/>
        </a:buClr>
        <a:buSzPct val="70000"/>
        <a:buFont typeface="Wingdings" panose="05000000000000000000" pitchFamily="2" charset="2"/>
        <a:buChar char="u"/>
        <a:defRPr sz="2400" kern="1200">
          <a:solidFill>
            <a:schemeClr val="bg1"/>
          </a:solidFill>
          <a:latin typeface="+mn-lt"/>
          <a:ea typeface="+mn-ea"/>
          <a:cs typeface="+mn-cs"/>
        </a:defRPr>
      </a:lvl3pPr>
      <a:lvl4pPr marL="1600200" indent="-228600" algn="l" rtl="0" fontAlgn="base">
        <a:spcBef>
          <a:spcPct val="20000"/>
        </a:spcBef>
        <a:spcAft>
          <a:spcPct val="0"/>
        </a:spcAft>
        <a:buClr>
          <a:srgbClr val="FFFF00"/>
        </a:buClr>
        <a:buChar char="o"/>
        <a:defRPr sz="2000" kern="1200">
          <a:solidFill>
            <a:schemeClr val="bg1"/>
          </a:solidFill>
          <a:latin typeface="+mn-lt"/>
          <a:ea typeface="+mn-ea"/>
          <a:cs typeface="+mn-cs"/>
        </a:defRPr>
      </a:lvl4pPr>
      <a:lvl5pPr marL="2057400" indent="-228600" algn="l" rtl="0" fontAlgn="base">
        <a:spcBef>
          <a:spcPct val="20000"/>
        </a:spcBef>
        <a:spcAft>
          <a:spcPct val="0"/>
        </a:spcAft>
        <a:buClr>
          <a:srgbClr val="FFFF00"/>
        </a:buClr>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7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0038" y="2887663"/>
            <a:ext cx="1716087" cy="1979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468" name="Rectangle 4"/>
          <p:cNvSpPr>
            <a:spLocks noChangeArrowheads="1"/>
          </p:cNvSpPr>
          <p:nvPr/>
        </p:nvSpPr>
        <p:spPr bwMode="auto">
          <a:xfrm>
            <a:off x="3600450" y="750888"/>
            <a:ext cx="4997450" cy="1354137"/>
          </a:xfrm>
          <a:prstGeom prst="rect">
            <a:avLst/>
          </a:prstGeom>
          <a:solidFill>
            <a:srgbClr val="CCECFF"/>
          </a:solidFill>
          <a:ln w="9525">
            <a:solidFill>
              <a:schemeClr val="tx1"/>
            </a:solidFill>
            <a:miter lim="800000"/>
            <a:headEnd/>
            <a:tailEnd/>
          </a:ln>
          <a:effectLst>
            <a:outerShdw dist="107763" dir="2700000" algn="ctr" rotWithShape="0">
              <a:schemeClr val="bg2"/>
            </a:outerShdw>
          </a:effectLst>
        </p:spPr>
        <p:txBody>
          <a:bodyPr wrap="none" anchor="ctr"/>
          <a:lstStyle/>
          <a:p>
            <a:endParaRPr lang="hu-HU"/>
          </a:p>
        </p:txBody>
      </p:sp>
      <p:pic>
        <p:nvPicPr>
          <p:cNvPr id="62469" name="Picture 5" descr="C:\WINDOWS\Desktop\graphics\lines background 3.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19500" y="757238"/>
            <a:ext cx="723900" cy="1328737"/>
          </a:xfrm>
          <a:prstGeom prst="rect">
            <a:avLst/>
          </a:prstGeom>
          <a:noFill/>
          <a:extLst>
            <a:ext uri="{909E8E84-426E-40DD-AFC4-6F175D3DCCD1}">
              <a14:hiddenFill xmlns:a14="http://schemas.microsoft.com/office/drawing/2010/main">
                <a:solidFill>
                  <a:srgbClr val="FFFFFF"/>
                </a:solidFill>
              </a14:hiddenFill>
            </a:ext>
          </a:extLst>
        </p:spPr>
      </p:pic>
      <p:sp>
        <p:nvSpPr>
          <p:cNvPr id="62466" name="Rectangle 2"/>
          <p:cNvSpPr>
            <a:spLocks noChangeArrowheads="1"/>
          </p:cNvSpPr>
          <p:nvPr/>
        </p:nvSpPr>
        <p:spPr bwMode="auto">
          <a:xfrm>
            <a:off x="4351338" y="754063"/>
            <a:ext cx="4135437" cy="1419225"/>
          </a:xfrm>
          <a:prstGeom prst="rect">
            <a:avLst/>
          </a:prstGeom>
          <a:noFill/>
          <a:ln>
            <a:noFill/>
          </a:ln>
          <a:effectLst>
            <a:outerShdw dist="45791" dir="2021404"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r>
              <a:rPr lang="en-US" altLang="hu-HU" sz="4000">
                <a:latin typeface="Arial" panose="020B0604020202020204" pitchFamily="34" charset="0"/>
              </a:rPr>
              <a:t>Public Goods and Tax Policy</a:t>
            </a:r>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950635ED-13AB-42B8-AAD6-7EFF9A633930}" type="slidenum">
              <a:rPr lang="en-US" altLang="hu-HU"/>
              <a:pPr/>
              <a:t>10</a:t>
            </a:fld>
            <a:endParaRPr lang="en-US" altLang="hu-HU"/>
          </a:p>
        </p:txBody>
      </p:sp>
      <p:sp>
        <p:nvSpPr>
          <p:cNvPr id="192514" name="Rectangle 2"/>
          <p:cNvSpPr>
            <a:spLocks noGrp="1" noChangeArrowheads="1"/>
          </p:cNvSpPr>
          <p:nvPr>
            <p:ph type="title"/>
          </p:nvPr>
        </p:nvSpPr>
        <p:spPr>
          <a:xfrm>
            <a:off x="1676400" y="177800"/>
            <a:ext cx="6939566" cy="685800"/>
          </a:xfrm>
        </p:spPr>
        <p:txBody>
          <a:bodyPr/>
          <a:lstStyle/>
          <a:p>
            <a:r>
              <a:rPr lang="en-US" altLang="hu-HU" sz="2800" dirty="0"/>
              <a:t>Government </a:t>
            </a:r>
            <a:r>
              <a:rPr lang="en-US" altLang="hu-HU" sz="2800" dirty="0" smtClean="0"/>
              <a:t>Provision</a:t>
            </a:r>
            <a:r>
              <a:rPr lang="hu-HU" altLang="hu-HU" sz="2800" dirty="0" smtClean="0"/>
              <a:t> </a:t>
            </a:r>
            <a:r>
              <a:rPr lang="en-US" altLang="hu-HU" sz="2800" dirty="0" smtClean="0"/>
              <a:t>of </a:t>
            </a:r>
            <a:r>
              <a:rPr lang="en-US" altLang="hu-HU" sz="2800" dirty="0"/>
              <a:t>Public Goods</a:t>
            </a:r>
          </a:p>
        </p:txBody>
      </p:sp>
      <p:sp>
        <p:nvSpPr>
          <p:cNvPr id="192515" name="Rectangle 3"/>
          <p:cNvSpPr>
            <a:spLocks noGrp="1" noChangeArrowheads="1"/>
          </p:cNvSpPr>
          <p:nvPr>
            <p:ph type="body" idx="1"/>
          </p:nvPr>
        </p:nvSpPr>
        <p:spPr/>
        <p:txBody>
          <a:bodyPr/>
          <a:lstStyle/>
          <a:p>
            <a:r>
              <a:rPr lang="en-US" altLang="hu-HU"/>
              <a:t>Example</a:t>
            </a:r>
          </a:p>
          <a:p>
            <a:pPr lvl="1"/>
            <a:r>
              <a:rPr lang="en-US" altLang="hu-HU"/>
              <a:t>The Outcome</a:t>
            </a:r>
          </a:p>
          <a:p>
            <a:pPr lvl="2"/>
            <a:r>
              <a:rPr lang="en-US" altLang="hu-HU"/>
              <a:t>Sharing is efficient</a:t>
            </a:r>
          </a:p>
          <a:p>
            <a:pPr lvl="2"/>
            <a:r>
              <a:rPr lang="en-US" altLang="hu-HU"/>
              <a:t>Barriers to sharing the cost</a:t>
            </a:r>
          </a:p>
          <a:p>
            <a:pPr lvl="3"/>
            <a:r>
              <a:rPr lang="en-US" altLang="hu-HU"/>
              <a:t>Cost of negotiation</a:t>
            </a:r>
          </a:p>
          <a:p>
            <a:pPr lvl="3"/>
            <a:r>
              <a:rPr lang="en-US" altLang="hu-HU"/>
              <a:t>Free rider problem</a:t>
            </a:r>
          </a:p>
          <a:p>
            <a:pPr lvl="3"/>
            <a:r>
              <a:rPr lang="en-US" altLang="hu-HU"/>
              <a:t>Reluctance to share information</a:t>
            </a:r>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F1A62819-0648-4598-B987-CB6734FE4287}" type="slidenum">
              <a:rPr lang="en-US" altLang="hu-HU"/>
              <a:pPr/>
              <a:t>11</a:t>
            </a:fld>
            <a:endParaRPr lang="en-US" altLang="hu-HU"/>
          </a:p>
        </p:txBody>
      </p:sp>
      <p:sp>
        <p:nvSpPr>
          <p:cNvPr id="194562" name="Rectangle 2"/>
          <p:cNvSpPr>
            <a:spLocks noGrp="1" noChangeArrowheads="1"/>
          </p:cNvSpPr>
          <p:nvPr>
            <p:ph type="title"/>
          </p:nvPr>
        </p:nvSpPr>
        <p:spPr>
          <a:xfrm>
            <a:off x="1676400" y="177800"/>
            <a:ext cx="6781800" cy="685800"/>
          </a:xfrm>
        </p:spPr>
        <p:txBody>
          <a:bodyPr/>
          <a:lstStyle/>
          <a:p>
            <a:r>
              <a:rPr lang="en-US" altLang="hu-HU"/>
              <a:t>Government Provision</a:t>
            </a:r>
            <a:br>
              <a:rPr lang="en-US" altLang="hu-HU"/>
            </a:br>
            <a:r>
              <a:rPr lang="en-US" altLang="hu-HU"/>
              <a:t>of Public Goods</a:t>
            </a:r>
          </a:p>
        </p:txBody>
      </p:sp>
      <p:sp>
        <p:nvSpPr>
          <p:cNvPr id="194563" name="Rectangle 3"/>
          <p:cNvSpPr>
            <a:spLocks noGrp="1" noChangeArrowheads="1"/>
          </p:cNvSpPr>
          <p:nvPr>
            <p:ph type="body" idx="1"/>
          </p:nvPr>
        </p:nvSpPr>
        <p:spPr>
          <a:xfrm>
            <a:off x="685800" y="1236372"/>
            <a:ext cx="7772400" cy="4984124"/>
          </a:xfrm>
        </p:spPr>
        <p:txBody>
          <a:bodyPr/>
          <a:lstStyle/>
          <a:p>
            <a:r>
              <a:rPr lang="en-US" altLang="hu-HU" sz="2800" dirty="0"/>
              <a:t>Example</a:t>
            </a:r>
          </a:p>
          <a:p>
            <a:pPr lvl="1"/>
            <a:r>
              <a:rPr lang="en-US" altLang="hu-HU" sz="2600" dirty="0"/>
              <a:t>Will government buy the water filter if there is an “equal tax” rule”?</a:t>
            </a:r>
            <a:endParaRPr lang="hu-HU" altLang="hu-HU" sz="2600" dirty="0" smtClean="0"/>
          </a:p>
          <a:p>
            <a:pPr lvl="1"/>
            <a:r>
              <a:rPr lang="en-US" altLang="hu-HU" sz="2600" dirty="0" smtClean="0"/>
              <a:t>Assume</a:t>
            </a:r>
            <a:endParaRPr lang="en-US" altLang="hu-HU" sz="2600" dirty="0"/>
          </a:p>
          <a:p>
            <a:pPr lvl="2"/>
            <a:r>
              <a:rPr lang="en-US" altLang="hu-HU" sz="2200" dirty="0"/>
              <a:t>There is a “</a:t>
            </a:r>
            <a:r>
              <a:rPr lang="en-US" altLang="hu-HU" sz="2200" dirty="0" smtClean="0"/>
              <a:t>non</a:t>
            </a:r>
            <a:r>
              <a:rPr lang="hu-HU" altLang="hu-HU" sz="2200" dirty="0" smtClean="0"/>
              <a:t>-</a:t>
            </a:r>
            <a:r>
              <a:rPr lang="en-US" altLang="hu-HU" sz="2200" dirty="0" smtClean="0"/>
              <a:t>discrimination</a:t>
            </a:r>
            <a:r>
              <a:rPr lang="en-US" altLang="hu-HU" sz="2200" dirty="0"/>
              <a:t>” tax rule.</a:t>
            </a:r>
          </a:p>
          <a:p>
            <a:pPr lvl="2"/>
            <a:r>
              <a:rPr lang="en-US" altLang="hu-HU" sz="2200" dirty="0"/>
              <a:t>A majority of the citizens must approve the provision of a public good</a:t>
            </a:r>
            <a:r>
              <a:rPr lang="en-US" altLang="hu-HU" sz="2200" dirty="0" smtClean="0"/>
              <a:t>.</a:t>
            </a:r>
            <a:endParaRPr lang="hu-HU" altLang="hu-HU" sz="2200" dirty="0" smtClean="0"/>
          </a:p>
          <a:p>
            <a:pPr lvl="1"/>
            <a:r>
              <a:rPr lang="en-US" altLang="hu-HU" sz="2600" dirty="0"/>
              <a:t>The Outcome</a:t>
            </a:r>
          </a:p>
          <a:p>
            <a:pPr lvl="2"/>
            <a:r>
              <a:rPr lang="en-US" altLang="hu-HU" sz="2200" dirty="0"/>
              <a:t>A </a:t>
            </a:r>
            <a:r>
              <a:rPr lang="en-US" altLang="hu-HU" sz="2200" i="1" dirty="0"/>
              <a:t>head tax</a:t>
            </a:r>
            <a:r>
              <a:rPr lang="en-US" altLang="hu-HU" sz="2200" dirty="0"/>
              <a:t> will collect $500 each from Prentice and Wilson.</a:t>
            </a:r>
          </a:p>
          <a:p>
            <a:pPr lvl="2"/>
            <a:r>
              <a:rPr lang="en-US" altLang="hu-HU" sz="2200" dirty="0"/>
              <a:t>Prentice has a $400 reservation price, and will vote against it.</a:t>
            </a:r>
            <a:endParaRPr lang="en-US" altLang="hu-HU" sz="2200" dirty="0"/>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733DB6B5-B185-4787-B9CA-AAAC3FA0CA31}" type="slidenum">
              <a:rPr lang="en-US" altLang="hu-HU"/>
              <a:pPr/>
              <a:t>12</a:t>
            </a:fld>
            <a:endParaRPr lang="en-US" altLang="hu-HU"/>
          </a:p>
        </p:txBody>
      </p:sp>
      <p:sp>
        <p:nvSpPr>
          <p:cNvPr id="196610" name="Rectangle 2"/>
          <p:cNvSpPr>
            <a:spLocks noGrp="1" noChangeArrowheads="1"/>
          </p:cNvSpPr>
          <p:nvPr>
            <p:ph type="title"/>
          </p:nvPr>
        </p:nvSpPr>
        <p:spPr>
          <a:xfrm>
            <a:off x="1676400" y="177800"/>
            <a:ext cx="6875172" cy="685800"/>
          </a:xfrm>
        </p:spPr>
        <p:txBody>
          <a:bodyPr/>
          <a:lstStyle/>
          <a:p>
            <a:r>
              <a:rPr lang="en-US" altLang="hu-HU" sz="2800" dirty="0"/>
              <a:t>Government </a:t>
            </a:r>
            <a:r>
              <a:rPr lang="en-US" altLang="hu-HU" sz="2800" dirty="0" smtClean="0"/>
              <a:t>Provision</a:t>
            </a:r>
            <a:r>
              <a:rPr lang="hu-HU" altLang="hu-HU" sz="2800" dirty="0" smtClean="0"/>
              <a:t> </a:t>
            </a:r>
            <a:r>
              <a:rPr lang="en-US" altLang="hu-HU" sz="2800" dirty="0" smtClean="0"/>
              <a:t>of </a:t>
            </a:r>
            <a:r>
              <a:rPr lang="en-US" altLang="hu-HU" sz="2800" dirty="0"/>
              <a:t>Public Goods</a:t>
            </a:r>
          </a:p>
        </p:txBody>
      </p:sp>
      <p:sp>
        <p:nvSpPr>
          <p:cNvPr id="196611" name="Rectangle 3"/>
          <p:cNvSpPr>
            <a:spLocks noGrp="1" noChangeArrowheads="1"/>
          </p:cNvSpPr>
          <p:nvPr>
            <p:ph type="body" idx="1"/>
          </p:nvPr>
        </p:nvSpPr>
        <p:spPr>
          <a:xfrm>
            <a:off x="685800" y="1883717"/>
            <a:ext cx="7772400" cy="4246630"/>
          </a:xfrm>
        </p:spPr>
        <p:txBody>
          <a:bodyPr/>
          <a:lstStyle/>
          <a:p>
            <a:r>
              <a:rPr lang="en-US" altLang="hu-HU" sz="2800" dirty="0"/>
              <a:t>A </a:t>
            </a:r>
            <a:r>
              <a:rPr lang="en-US" altLang="hu-HU" sz="2800" i="1" dirty="0"/>
              <a:t>head tax</a:t>
            </a:r>
            <a:r>
              <a:rPr lang="en-US" altLang="hu-HU" sz="2800" dirty="0"/>
              <a:t> is a </a:t>
            </a:r>
            <a:r>
              <a:rPr lang="en-US" altLang="hu-HU" sz="2800" i="1" dirty="0"/>
              <a:t>regressive tax</a:t>
            </a:r>
            <a:r>
              <a:rPr lang="en-US" altLang="hu-HU" sz="2800" dirty="0"/>
              <a:t>.</a:t>
            </a:r>
          </a:p>
          <a:p>
            <a:pPr lvl="1"/>
            <a:r>
              <a:rPr lang="en-US" altLang="hu-HU" sz="2600" dirty="0"/>
              <a:t>Head Tax</a:t>
            </a:r>
          </a:p>
          <a:p>
            <a:pPr lvl="2"/>
            <a:r>
              <a:rPr lang="en-US" altLang="hu-HU" dirty="0"/>
              <a:t>A tax that collects the same amount from every taxpayer</a:t>
            </a:r>
          </a:p>
          <a:p>
            <a:pPr lvl="1"/>
            <a:r>
              <a:rPr lang="en-US" altLang="hu-HU" sz="2600" dirty="0"/>
              <a:t>Regressive Tax</a:t>
            </a:r>
          </a:p>
          <a:p>
            <a:pPr lvl="2"/>
            <a:r>
              <a:rPr lang="en-US" altLang="hu-HU" dirty="0"/>
              <a:t>A tax under which the proportion of income paid in taxes declines as income rises</a:t>
            </a:r>
            <a:r>
              <a:rPr lang="en-US" altLang="hu-HU" dirty="0" smtClean="0"/>
              <a:t>.</a:t>
            </a:r>
            <a:endParaRPr lang="hu-HU" altLang="hu-HU" dirty="0" smtClean="0"/>
          </a:p>
          <a:p>
            <a:r>
              <a:rPr lang="en-US" altLang="hu-HU" sz="2800" dirty="0"/>
              <a:t>A head tax rule will rule out the provision of many worthwhile public goods.</a:t>
            </a:r>
            <a:endParaRPr lang="en-US" altLang="hu-HU" sz="2800" dirty="0"/>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0F309CDA-5124-47BB-8118-DA0E033B1F34}" type="slidenum">
              <a:rPr lang="en-US" altLang="hu-HU"/>
              <a:pPr/>
              <a:t>13</a:t>
            </a:fld>
            <a:endParaRPr lang="en-US" altLang="hu-HU"/>
          </a:p>
        </p:txBody>
      </p:sp>
      <p:sp>
        <p:nvSpPr>
          <p:cNvPr id="198658" name="Rectangle 2"/>
          <p:cNvSpPr>
            <a:spLocks noGrp="1" noChangeArrowheads="1"/>
          </p:cNvSpPr>
          <p:nvPr>
            <p:ph type="title"/>
          </p:nvPr>
        </p:nvSpPr>
        <p:spPr>
          <a:xfrm>
            <a:off x="1676399" y="203558"/>
            <a:ext cx="6926687" cy="685800"/>
          </a:xfrm>
        </p:spPr>
        <p:txBody>
          <a:bodyPr/>
          <a:lstStyle/>
          <a:p>
            <a:r>
              <a:rPr lang="en-US" altLang="hu-HU" sz="2800" dirty="0"/>
              <a:t>Government </a:t>
            </a:r>
            <a:r>
              <a:rPr lang="en-US" altLang="hu-HU" sz="2800" dirty="0" smtClean="0"/>
              <a:t>Provision</a:t>
            </a:r>
            <a:r>
              <a:rPr lang="hu-HU" altLang="hu-HU" sz="2800" dirty="0" smtClean="0"/>
              <a:t> </a:t>
            </a:r>
            <a:r>
              <a:rPr lang="en-US" altLang="hu-HU" sz="2800" dirty="0" smtClean="0"/>
              <a:t>of </a:t>
            </a:r>
            <a:r>
              <a:rPr lang="en-US" altLang="hu-HU" sz="2800" dirty="0"/>
              <a:t>Public Goods</a:t>
            </a:r>
          </a:p>
        </p:txBody>
      </p:sp>
      <p:sp>
        <p:nvSpPr>
          <p:cNvPr id="198659" name="Rectangle 3"/>
          <p:cNvSpPr>
            <a:spLocks noGrp="1" noChangeArrowheads="1"/>
          </p:cNvSpPr>
          <p:nvPr>
            <p:ph type="body" idx="1"/>
          </p:nvPr>
        </p:nvSpPr>
        <p:spPr/>
        <p:txBody>
          <a:bodyPr/>
          <a:lstStyle/>
          <a:p>
            <a:r>
              <a:rPr lang="en-US" altLang="hu-HU"/>
              <a:t>Example</a:t>
            </a:r>
          </a:p>
          <a:p>
            <a:pPr lvl="1"/>
            <a:r>
              <a:rPr lang="en-US" altLang="hu-HU"/>
              <a:t>Will the government buy the filter if there is a proportional tax on income?</a:t>
            </a:r>
          </a:p>
          <a:p>
            <a:r>
              <a:rPr lang="en-US" altLang="hu-HU"/>
              <a:t>Proportional Income Tax</a:t>
            </a:r>
          </a:p>
          <a:p>
            <a:pPr lvl="1"/>
            <a:r>
              <a:rPr lang="en-US" altLang="hu-HU"/>
              <a:t>One under which all taxpayers pay the same proportion of their incomes in taxes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animEffect transition="in" filter="wipe(left)">
                                      <p:cBhvr>
                                        <p:cTn id="7" dur="500"/>
                                        <p:tgtEl>
                                          <p:spTgt spid="19865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8659">
                                            <p:txEl>
                                              <p:pRg st="1" end="1"/>
                                            </p:txEl>
                                          </p:spTgt>
                                        </p:tgtEl>
                                        <p:attrNameLst>
                                          <p:attrName>style.visibility</p:attrName>
                                        </p:attrNameLst>
                                      </p:cBhvr>
                                      <p:to>
                                        <p:strVal val="visible"/>
                                      </p:to>
                                    </p:set>
                                    <p:animEffect transition="in" filter="wipe(left)">
                                      <p:cBhvr>
                                        <p:cTn id="10" dur="500"/>
                                        <p:tgtEl>
                                          <p:spTgt spid="19865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98659">
                                            <p:txEl>
                                              <p:pRg st="2" end="2"/>
                                            </p:txEl>
                                          </p:spTgt>
                                        </p:tgtEl>
                                        <p:attrNameLst>
                                          <p:attrName>style.visibility</p:attrName>
                                        </p:attrNameLst>
                                      </p:cBhvr>
                                      <p:to>
                                        <p:strVal val="visible"/>
                                      </p:to>
                                    </p:set>
                                    <p:animEffect transition="in" filter="wipe(left)">
                                      <p:cBhvr>
                                        <p:cTn id="15" dur="500"/>
                                        <p:tgtEl>
                                          <p:spTgt spid="198659">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98659">
                                            <p:txEl>
                                              <p:pRg st="3" end="3"/>
                                            </p:txEl>
                                          </p:spTgt>
                                        </p:tgtEl>
                                        <p:attrNameLst>
                                          <p:attrName>style.visibility</p:attrName>
                                        </p:attrNameLst>
                                      </p:cBhvr>
                                      <p:to>
                                        <p:strVal val="visible"/>
                                      </p:to>
                                    </p:set>
                                    <p:animEffect transition="in" filter="wipe(left)">
                                      <p:cBhvr>
                                        <p:cTn id="18" dur="500"/>
                                        <p:tgtEl>
                                          <p:spTgt spid="1986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84CA79B8-4BDE-484D-AA1D-92D356DAD607}" type="slidenum">
              <a:rPr lang="en-US" altLang="hu-HU"/>
              <a:pPr/>
              <a:t>14</a:t>
            </a:fld>
            <a:endParaRPr lang="en-US" altLang="hu-HU"/>
          </a:p>
        </p:txBody>
      </p:sp>
      <p:sp>
        <p:nvSpPr>
          <p:cNvPr id="200706" name="Rectangle 2"/>
          <p:cNvSpPr>
            <a:spLocks noGrp="1" noChangeArrowheads="1"/>
          </p:cNvSpPr>
          <p:nvPr>
            <p:ph type="title"/>
          </p:nvPr>
        </p:nvSpPr>
        <p:spPr>
          <a:xfrm>
            <a:off x="1676400" y="177800"/>
            <a:ext cx="6875172" cy="685800"/>
          </a:xfrm>
        </p:spPr>
        <p:txBody>
          <a:bodyPr/>
          <a:lstStyle/>
          <a:p>
            <a:r>
              <a:rPr lang="en-US" altLang="hu-HU" sz="2800" dirty="0"/>
              <a:t>Government </a:t>
            </a:r>
            <a:r>
              <a:rPr lang="en-US" altLang="hu-HU" sz="2800" dirty="0" smtClean="0"/>
              <a:t>Provision</a:t>
            </a:r>
            <a:r>
              <a:rPr lang="hu-HU" altLang="hu-HU" sz="2800" dirty="0" smtClean="0"/>
              <a:t> </a:t>
            </a:r>
            <a:r>
              <a:rPr lang="en-US" altLang="hu-HU" sz="2800" dirty="0" smtClean="0"/>
              <a:t>of </a:t>
            </a:r>
            <a:r>
              <a:rPr lang="en-US" altLang="hu-HU" sz="2800" dirty="0"/>
              <a:t>Public Goods</a:t>
            </a:r>
          </a:p>
        </p:txBody>
      </p:sp>
      <p:sp>
        <p:nvSpPr>
          <p:cNvPr id="200707" name="Rectangle 3"/>
          <p:cNvSpPr>
            <a:spLocks noGrp="1" noChangeArrowheads="1"/>
          </p:cNvSpPr>
          <p:nvPr>
            <p:ph type="body" idx="1"/>
          </p:nvPr>
        </p:nvSpPr>
        <p:spPr>
          <a:xfrm>
            <a:off x="685800" y="1587500"/>
            <a:ext cx="7772400" cy="4389438"/>
          </a:xfrm>
        </p:spPr>
        <p:txBody>
          <a:bodyPr/>
          <a:lstStyle/>
          <a:p>
            <a:r>
              <a:rPr lang="en-US" altLang="hu-HU"/>
              <a:t>Example</a:t>
            </a:r>
          </a:p>
          <a:p>
            <a:pPr lvl="1"/>
            <a:r>
              <a:rPr lang="en-US" altLang="hu-HU"/>
              <a:t>With a proportional tax:</a:t>
            </a:r>
          </a:p>
          <a:p>
            <a:pPr lvl="2"/>
            <a:r>
              <a:rPr lang="en-US" altLang="hu-HU"/>
              <a:t>Wilson pays $667 and Prentice pays $333.</a:t>
            </a:r>
          </a:p>
          <a:p>
            <a:pPr lvl="2"/>
            <a:r>
              <a:rPr lang="en-US" altLang="hu-HU"/>
              <a:t>Both amounts are below their reservation prices.</a:t>
            </a:r>
          </a:p>
          <a:p>
            <a:pPr lvl="2"/>
            <a:r>
              <a:rPr lang="en-US" altLang="hu-HU"/>
              <a:t>They would approve the filtration system.</a:t>
            </a:r>
          </a:p>
          <a:p>
            <a:pPr lvl="2"/>
            <a:r>
              <a:rPr lang="en-US" altLang="hu-HU"/>
              <a:t>Economic surplus would increase:</a:t>
            </a:r>
          </a:p>
          <a:p>
            <a:pPr lvl="3"/>
            <a:r>
              <a:rPr lang="en-US" altLang="hu-HU"/>
              <a:t>Wilson:   $800 - $667 = $133</a:t>
            </a:r>
          </a:p>
          <a:p>
            <a:pPr lvl="3"/>
            <a:r>
              <a:rPr lang="en-US" altLang="hu-HU"/>
              <a:t>Prentice: $400 - $333 =  $67</a:t>
            </a:r>
          </a:p>
          <a:p>
            <a:pPr lvl="3"/>
            <a:r>
              <a:rPr lang="en-US" altLang="hu-HU"/>
              <a:t>Total increase = $200</a:t>
            </a:r>
          </a:p>
        </p:txBody>
      </p:sp>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Élőláb helye 3"/>
          <p:cNvSpPr>
            <a:spLocks noGrp="1"/>
          </p:cNvSpPr>
          <p:nvPr>
            <p:ph type="ftr" sz="quarter" idx="10"/>
          </p:nvPr>
        </p:nvSpPr>
        <p:spPr/>
        <p:txBody>
          <a:bodyPr/>
          <a:lstStyle/>
          <a:p>
            <a:r>
              <a:rPr lang="en-US" altLang="hu-HU"/>
              <a:t>Chapter 15: Public Goods and Tax Policy</a:t>
            </a:r>
          </a:p>
        </p:txBody>
      </p:sp>
      <p:sp>
        <p:nvSpPr>
          <p:cNvPr id="6" name="Dia számának helye 4"/>
          <p:cNvSpPr>
            <a:spLocks noGrp="1"/>
          </p:cNvSpPr>
          <p:nvPr>
            <p:ph type="sldNum" sz="quarter" idx="11"/>
          </p:nvPr>
        </p:nvSpPr>
        <p:spPr/>
        <p:txBody>
          <a:bodyPr/>
          <a:lstStyle/>
          <a:p>
            <a:r>
              <a:rPr lang="en-US" altLang="hu-HU"/>
              <a:t>Slide </a:t>
            </a:r>
            <a:fld id="{232D6F8C-7AAA-4214-8B1D-82C056AA29E7}" type="slidenum">
              <a:rPr lang="en-US" altLang="hu-HU"/>
              <a:pPr/>
              <a:t>15</a:t>
            </a:fld>
            <a:endParaRPr lang="en-US" altLang="hu-HU"/>
          </a:p>
        </p:txBody>
      </p:sp>
      <p:sp>
        <p:nvSpPr>
          <p:cNvPr id="202754" name="Rectangle 2"/>
          <p:cNvSpPr>
            <a:spLocks noGrp="1" noChangeArrowheads="1"/>
          </p:cNvSpPr>
          <p:nvPr>
            <p:ph type="title"/>
          </p:nvPr>
        </p:nvSpPr>
        <p:spPr>
          <a:xfrm>
            <a:off x="1676400" y="177800"/>
            <a:ext cx="6900930" cy="685800"/>
          </a:xfrm>
        </p:spPr>
        <p:txBody>
          <a:bodyPr/>
          <a:lstStyle/>
          <a:p>
            <a:r>
              <a:rPr lang="en-US" altLang="hu-HU" sz="2800" dirty="0"/>
              <a:t>Government </a:t>
            </a:r>
            <a:r>
              <a:rPr lang="en-US" altLang="hu-HU" sz="2800" dirty="0" smtClean="0"/>
              <a:t>Provision</a:t>
            </a:r>
            <a:r>
              <a:rPr lang="hu-HU" altLang="hu-HU" sz="2800" dirty="0" smtClean="0"/>
              <a:t> </a:t>
            </a:r>
            <a:r>
              <a:rPr lang="en-US" altLang="hu-HU" sz="2800" dirty="0" smtClean="0"/>
              <a:t>of </a:t>
            </a:r>
            <a:r>
              <a:rPr lang="en-US" altLang="hu-HU" sz="2800" dirty="0"/>
              <a:t>Public Goods</a:t>
            </a:r>
          </a:p>
        </p:txBody>
      </p:sp>
      <p:sp>
        <p:nvSpPr>
          <p:cNvPr id="202755" name="Rectangle 3"/>
          <p:cNvSpPr>
            <a:spLocks noGrp="1" noChangeArrowheads="1"/>
          </p:cNvSpPr>
          <p:nvPr>
            <p:ph type="body" idx="1"/>
          </p:nvPr>
        </p:nvSpPr>
        <p:spPr>
          <a:xfrm>
            <a:off x="685800" y="1587500"/>
            <a:ext cx="7772400" cy="4389438"/>
          </a:xfrm>
        </p:spPr>
        <p:txBody>
          <a:bodyPr/>
          <a:lstStyle/>
          <a:p>
            <a:r>
              <a:rPr lang="en-US" altLang="hu-HU" dirty="0"/>
              <a:t>Economic Naturalist</a:t>
            </a:r>
          </a:p>
          <a:p>
            <a:pPr lvl="1"/>
            <a:r>
              <a:rPr lang="en-US" altLang="hu-HU" dirty="0"/>
              <a:t>Why don’t most married couples contribute equally to joint purchases?</a:t>
            </a:r>
            <a:endParaRPr lang="hu-HU" altLang="hu-HU" dirty="0" smtClean="0"/>
          </a:p>
          <a:p>
            <a:pPr lvl="1"/>
            <a:r>
              <a:rPr lang="en-US" altLang="hu-HU" dirty="0" smtClean="0"/>
              <a:t>Scenario</a:t>
            </a:r>
            <a:endParaRPr lang="en-US" altLang="hu-HU" dirty="0"/>
          </a:p>
          <a:p>
            <a:pPr lvl="2"/>
            <a:r>
              <a:rPr lang="en-US" altLang="hu-HU" dirty="0"/>
              <a:t>Hillary earns $2,000,000/</a:t>
            </a:r>
            <a:r>
              <a:rPr lang="en-US" altLang="hu-HU" dirty="0" err="1"/>
              <a:t>yr</a:t>
            </a:r>
            <a:endParaRPr lang="en-US" altLang="hu-HU" dirty="0"/>
          </a:p>
          <a:p>
            <a:pPr lvl="2"/>
            <a:r>
              <a:rPr lang="en-US" altLang="hu-HU" dirty="0"/>
              <a:t>Bill earns $20,000/</a:t>
            </a:r>
            <a:r>
              <a:rPr lang="en-US" altLang="hu-HU" dirty="0" err="1"/>
              <a:t>yr</a:t>
            </a:r>
            <a:endParaRPr lang="en-US" altLang="hu-HU" dirty="0"/>
          </a:p>
          <a:p>
            <a:pPr lvl="1"/>
            <a:r>
              <a:rPr lang="en-US" altLang="hu-HU" dirty="0"/>
              <a:t>Observation</a:t>
            </a:r>
          </a:p>
          <a:p>
            <a:pPr lvl="2"/>
            <a:r>
              <a:rPr lang="en-US" altLang="hu-HU" dirty="0"/>
              <a:t>What would happen if they choose to contribute equally on all purchases?</a:t>
            </a:r>
          </a:p>
        </p:txBody>
      </p:sp>
      <p:pic>
        <p:nvPicPr>
          <p:cNvPr id="20275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400" y="1568450"/>
            <a:ext cx="57467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Élőláb helye 3"/>
          <p:cNvSpPr>
            <a:spLocks noGrp="1"/>
          </p:cNvSpPr>
          <p:nvPr>
            <p:ph type="ftr" sz="quarter" idx="10"/>
          </p:nvPr>
        </p:nvSpPr>
        <p:spPr/>
        <p:txBody>
          <a:bodyPr/>
          <a:lstStyle/>
          <a:p>
            <a:r>
              <a:rPr lang="en-US" altLang="hu-HU"/>
              <a:t>Chapter 15: Public Goods and Tax Policy</a:t>
            </a:r>
          </a:p>
        </p:txBody>
      </p:sp>
      <p:sp>
        <p:nvSpPr>
          <p:cNvPr id="6" name="Dia számának helye 4"/>
          <p:cNvSpPr>
            <a:spLocks noGrp="1"/>
          </p:cNvSpPr>
          <p:nvPr>
            <p:ph type="sldNum" sz="quarter" idx="11"/>
          </p:nvPr>
        </p:nvSpPr>
        <p:spPr/>
        <p:txBody>
          <a:bodyPr/>
          <a:lstStyle/>
          <a:p>
            <a:r>
              <a:rPr lang="en-US" altLang="hu-HU"/>
              <a:t>Slide </a:t>
            </a:r>
            <a:fld id="{64B1568B-E78A-4652-866A-0BB6770D50E5}" type="slidenum">
              <a:rPr lang="en-US" altLang="hu-HU"/>
              <a:pPr/>
              <a:t>16</a:t>
            </a:fld>
            <a:endParaRPr lang="en-US" altLang="hu-HU"/>
          </a:p>
        </p:txBody>
      </p:sp>
      <p:sp>
        <p:nvSpPr>
          <p:cNvPr id="203778" name="Rectangle 2"/>
          <p:cNvSpPr>
            <a:spLocks noGrp="1" noChangeArrowheads="1"/>
          </p:cNvSpPr>
          <p:nvPr>
            <p:ph type="title"/>
          </p:nvPr>
        </p:nvSpPr>
        <p:spPr>
          <a:xfrm>
            <a:off x="1676400" y="177800"/>
            <a:ext cx="6875172" cy="685800"/>
          </a:xfrm>
        </p:spPr>
        <p:txBody>
          <a:bodyPr/>
          <a:lstStyle/>
          <a:p>
            <a:r>
              <a:rPr lang="en-US" altLang="hu-HU" sz="2800" dirty="0"/>
              <a:t>Government </a:t>
            </a:r>
            <a:r>
              <a:rPr lang="en-US" altLang="hu-HU" sz="2800" dirty="0" smtClean="0"/>
              <a:t>Provision</a:t>
            </a:r>
            <a:r>
              <a:rPr lang="hu-HU" altLang="hu-HU" sz="2800" dirty="0" smtClean="0"/>
              <a:t> </a:t>
            </a:r>
            <a:r>
              <a:rPr lang="en-US" altLang="hu-HU" sz="2800" dirty="0" smtClean="0"/>
              <a:t>of </a:t>
            </a:r>
            <a:r>
              <a:rPr lang="en-US" altLang="hu-HU" sz="2800" dirty="0"/>
              <a:t>Public Goods</a:t>
            </a:r>
          </a:p>
        </p:txBody>
      </p:sp>
      <p:sp>
        <p:nvSpPr>
          <p:cNvPr id="203779" name="Rectangle 3"/>
          <p:cNvSpPr>
            <a:spLocks noGrp="1" noChangeArrowheads="1"/>
          </p:cNvSpPr>
          <p:nvPr>
            <p:ph type="body" idx="1"/>
          </p:nvPr>
        </p:nvSpPr>
        <p:spPr>
          <a:xfrm>
            <a:off x="685800" y="1587500"/>
            <a:ext cx="7772400" cy="4389438"/>
          </a:xfrm>
        </p:spPr>
        <p:txBody>
          <a:bodyPr/>
          <a:lstStyle/>
          <a:p>
            <a:r>
              <a:rPr lang="en-US" altLang="hu-HU"/>
              <a:t>Economic Naturalist</a:t>
            </a:r>
          </a:p>
          <a:p>
            <a:pPr lvl="1"/>
            <a:r>
              <a:rPr lang="en-US" altLang="hu-HU"/>
              <a:t>Observation</a:t>
            </a:r>
          </a:p>
          <a:p>
            <a:pPr lvl="2"/>
            <a:r>
              <a:rPr lang="en-US" altLang="hu-HU" i="1"/>
              <a:t>Different individuals are free to consume whatever quantity and quality of most private goods they choose to buy, but jointly consumed goods must be provided in the same quantity and quality for all persons.</a:t>
            </a:r>
          </a:p>
        </p:txBody>
      </p:sp>
      <p:pic>
        <p:nvPicPr>
          <p:cNvPr id="20378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400" y="1568450"/>
            <a:ext cx="57467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Élőláb helye 3"/>
          <p:cNvSpPr>
            <a:spLocks noGrp="1"/>
          </p:cNvSpPr>
          <p:nvPr>
            <p:ph type="ftr" sz="quarter" idx="10"/>
          </p:nvPr>
        </p:nvSpPr>
        <p:spPr/>
        <p:txBody>
          <a:bodyPr/>
          <a:lstStyle/>
          <a:p>
            <a:r>
              <a:rPr lang="en-US" altLang="hu-HU"/>
              <a:t>Chapter 15: Public Goods and Tax Policy</a:t>
            </a:r>
          </a:p>
        </p:txBody>
      </p:sp>
      <p:sp>
        <p:nvSpPr>
          <p:cNvPr id="6" name="Dia számának helye 4"/>
          <p:cNvSpPr>
            <a:spLocks noGrp="1"/>
          </p:cNvSpPr>
          <p:nvPr>
            <p:ph type="sldNum" sz="quarter" idx="11"/>
          </p:nvPr>
        </p:nvSpPr>
        <p:spPr/>
        <p:txBody>
          <a:bodyPr/>
          <a:lstStyle/>
          <a:p>
            <a:r>
              <a:rPr lang="en-US" altLang="hu-HU"/>
              <a:t>Slide </a:t>
            </a:r>
            <a:fld id="{D5203CE0-0177-43ED-9DC2-92BBB0FE8B55}" type="slidenum">
              <a:rPr lang="en-US" altLang="hu-HU"/>
              <a:pPr/>
              <a:t>17</a:t>
            </a:fld>
            <a:endParaRPr lang="en-US" altLang="hu-HU"/>
          </a:p>
        </p:txBody>
      </p:sp>
      <p:sp>
        <p:nvSpPr>
          <p:cNvPr id="204802" name="Rectangle 2"/>
          <p:cNvSpPr>
            <a:spLocks noGrp="1" noChangeArrowheads="1"/>
          </p:cNvSpPr>
          <p:nvPr>
            <p:ph type="title"/>
          </p:nvPr>
        </p:nvSpPr>
        <p:spPr>
          <a:xfrm>
            <a:off x="1676400" y="203558"/>
            <a:ext cx="6913808" cy="685800"/>
          </a:xfrm>
        </p:spPr>
        <p:txBody>
          <a:bodyPr/>
          <a:lstStyle/>
          <a:p>
            <a:r>
              <a:rPr lang="en-US" altLang="hu-HU" sz="2800" dirty="0"/>
              <a:t>Government </a:t>
            </a:r>
            <a:r>
              <a:rPr lang="en-US" altLang="hu-HU" sz="2800" dirty="0" smtClean="0"/>
              <a:t>Provision</a:t>
            </a:r>
            <a:r>
              <a:rPr lang="hu-HU" altLang="hu-HU" sz="2800" dirty="0" smtClean="0"/>
              <a:t> </a:t>
            </a:r>
            <a:r>
              <a:rPr lang="en-US" altLang="hu-HU" sz="2800" dirty="0" smtClean="0"/>
              <a:t>of </a:t>
            </a:r>
            <a:r>
              <a:rPr lang="en-US" altLang="hu-HU" sz="2800" dirty="0"/>
              <a:t>Public Goods</a:t>
            </a:r>
          </a:p>
        </p:txBody>
      </p:sp>
      <p:sp>
        <p:nvSpPr>
          <p:cNvPr id="204803" name="Rectangle 3"/>
          <p:cNvSpPr>
            <a:spLocks noGrp="1" noChangeArrowheads="1"/>
          </p:cNvSpPr>
          <p:nvPr>
            <p:ph type="body" idx="1"/>
          </p:nvPr>
        </p:nvSpPr>
        <p:spPr>
          <a:xfrm>
            <a:off x="685800" y="1806443"/>
            <a:ext cx="7772400" cy="4246630"/>
          </a:xfrm>
        </p:spPr>
        <p:txBody>
          <a:bodyPr/>
          <a:lstStyle/>
          <a:p>
            <a:r>
              <a:rPr lang="en-US" altLang="hu-HU" sz="2800" dirty="0"/>
              <a:t>Economic Naturalist</a:t>
            </a:r>
          </a:p>
          <a:p>
            <a:pPr lvl="1"/>
            <a:r>
              <a:rPr lang="en-US" altLang="hu-HU" sz="2600" dirty="0"/>
              <a:t>Income elasticity of demand for public goods and services is greater than 1.</a:t>
            </a:r>
          </a:p>
          <a:p>
            <a:pPr lvl="1"/>
            <a:r>
              <a:rPr lang="en-US" altLang="hu-HU" sz="2600" dirty="0"/>
              <a:t>A head tax would reduce the economic surplus.</a:t>
            </a:r>
          </a:p>
          <a:p>
            <a:pPr lvl="1"/>
            <a:r>
              <a:rPr lang="en-US" altLang="hu-HU" sz="2600" dirty="0"/>
              <a:t>A progressive tax increases economic surplus</a:t>
            </a:r>
            <a:r>
              <a:rPr lang="en-US" altLang="hu-HU" sz="2600" dirty="0" smtClean="0"/>
              <a:t>.</a:t>
            </a:r>
            <a:endParaRPr lang="hu-HU" altLang="hu-HU" sz="2600" dirty="0" smtClean="0"/>
          </a:p>
          <a:p>
            <a:r>
              <a:rPr lang="en-US" altLang="hu-HU" sz="2800" dirty="0"/>
              <a:t>Progressive Tax</a:t>
            </a:r>
          </a:p>
          <a:p>
            <a:pPr lvl="1"/>
            <a:r>
              <a:rPr lang="en-US" altLang="hu-HU" sz="2600" dirty="0"/>
              <a:t>One in which the proportion of income paid in taxes rises as income rises.</a:t>
            </a:r>
            <a:endParaRPr lang="hu-HU" altLang="hu-HU" sz="2600" dirty="0" smtClean="0"/>
          </a:p>
          <a:p>
            <a:endParaRPr lang="en-US" altLang="hu-HU" dirty="0"/>
          </a:p>
        </p:txBody>
      </p:sp>
      <p:pic>
        <p:nvPicPr>
          <p:cNvPr id="20480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158" y="1774514"/>
            <a:ext cx="57467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Élőláb helye 3"/>
          <p:cNvSpPr>
            <a:spLocks noGrp="1"/>
          </p:cNvSpPr>
          <p:nvPr>
            <p:ph type="ftr" sz="quarter" idx="10"/>
          </p:nvPr>
        </p:nvSpPr>
        <p:spPr/>
        <p:txBody>
          <a:bodyPr/>
          <a:lstStyle/>
          <a:p>
            <a:r>
              <a:rPr lang="en-US" altLang="hu-HU"/>
              <a:t>Chapter 15: Public Goods and Tax Policy</a:t>
            </a:r>
          </a:p>
        </p:txBody>
      </p:sp>
      <p:sp>
        <p:nvSpPr>
          <p:cNvPr id="27" name="Dia számának helye 4"/>
          <p:cNvSpPr>
            <a:spLocks noGrp="1"/>
          </p:cNvSpPr>
          <p:nvPr>
            <p:ph type="sldNum" sz="quarter" idx="11"/>
          </p:nvPr>
        </p:nvSpPr>
        <p:spPr/>
        <p:txBody>
          <a:bodyPr/>
          <a:lstStyle/>
          <a:p>
            <a:r>
              <a:rPr lang="en-US" altLang="hu-HU"/>
              <a:t>Slide </a:t>
            </a:r>
            <a:fld id="{63A0EE06-F3A6-4B1D-9C99-41606893DB40}" type="slidenum">
              <a:rPr lang="en-US" altLang="hu-HU"/>
              <a:pPr/>
              <a:t>18</a:t>
            </a:fld>
            <a:endParaRPr lang="en-US" altLang="hu-HU"/>
          </a:p>
        </p:txBody>
      </p:sp>
      <p:sp>
        <p:nvSpPr>
          <p:cNvPr id="165893" name="Rectangle 5"/>
          <p:cNvSpPr>
            <a:spLocks noGrp="1" noChangeArrowheads="1"/>
          </p:cNvSpPr>
          <p:nvPr>
            <p:ph type="title"/>
          </p:nvPr>
        </p:nvSpPr>
        <p:spPr>
          <a:xfrm>
            <a:off x="1676400" y="228600"/>
            <a:ext cx="6781800" cy="685800"/>
          </a:xfrm>
        </p:spPr>
        <p:txBody>
          <a:bodyPr/>
          <a:lstStyle/>
          <a:p>
            <a:r>
              <a:rPr lang="en-US" altLang="hu-HU" sz="2800" dirty="0"/>
              <a:t>Generating the Market </a:t>
            </a:r>
            <a:r>
              <a:rPr lang="en-US" altLang="hu-HU" sz="2800" dirty="0" smtClean="0"/>
              <a:t>Demand </a:t>
            </a:r>
            <a:r>
              <a:rPr lang="en-US" altLang="hu-HU" sz="2800" dirty="0"/>
              <a:t>Curve for a Private Good</a:t>
            </a:r>
          </a:p>
        </p:txBody>
      </p:sp>
      <p:grpSp>
        <p:nvGrpSpPr>
          <p:cNvPr id="2" name="Csoportba foglalás 1"/>
          <p:cNvGrpSpPr/>
          <p:nvPr/>
        </p:nvGrpSpPr>
        <p:grpSpPr>
          <a:xfrm>
            <a:off x="51851" y="1851694"/>
            <a:ext cx="9053512" cy="4303713"/>
            <a:chOff x="90488" y="2032000"/>
            <a:chExt cx="9053512" cy="4303713"/>
          </a:xfrm>
        </p:grpSpPr>
        <p:sp>
          <p:nvSpPr>
            <p:cNvPr id="165895" name="Line 7"/>
            <p:cNvSpPr>
              <a:spLocks noChangeShapeType="1"/>
            </p:cNvSpPr>
            <p:nvPr/>
          </p:nvSpPr>
          <p:spPr bwMode="auto">
            <a:xfrm>
              <a:off x="868363" y="5170488"/>
              <a:ext cx="3362325"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65896" name="Text Box 8"/>
            <p:cNvSpPr txBox="1">
              <a:spLocks noChangeArrowheads="1"/>
            </p:cNvSpPr>
            <p:nvPr/>
          </p:nvSpPr>
          <p:spPr bwMode="auto">
            <a:xfrm>
              <a:off x="90488" y="5486400"/>
              <a:ext cx="49863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800"/>
                <a:t>Q</a:t>
              </a:r>
              <a:r>
                <a:rPr lang="en-US" altLang="hu-HU" sz="1800" baseline="-25000"/>
                <a:t>1</a:t>
              </a:r>
              <a:endParaRPr lang="en-US" altLang="hu-HU" sz="1800"/>
            </a:p>
          </p:txBody>
        </p:sp>
        <p:sp>
          <p:nvSpPr>
            <p:cNvPr id="165897" name="Text Box 9"/>
            <p:cNvSpPr txBox="1">
              <a:spLocks noChangeArrowheads="1"/>
            </p:cNvSpPr>
            <p:nvPr/>
          </p:nvSpPr>
          <p:spPr bwMode="auto">
            <a:xfrm rot="-5400000">
              <a:off x="-1015207" y="3437732"/>
              <a:ext cx="2671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600"/>
                <a:t>Price ($/unit)</a:t>
              </a:r>
            </a:p>
          </p:txBody>
        </p:sp>
        <p:sp>
          <p:nvSpPr>
            <p:cNvPr id="165898" name="Line 10"/>
            <p:cNvSpPr>
              <a:spLocks noChangeShapeType="1"/>
            </p:cNvSpPr>
            <p:nvPr/>
          </p:nvSpPr>
          <p:spPr bwMode="auto">
            <a:xfrm>
              <a:off x="877888" y="2044700"/>
              <a:ext cx="0" cy="3125788"/>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65907" name="Line 19"/>
            <p:cNvSpPr>
              <a:spLocks noChangeShapeType="1"/>
            </p:cNvSpPr>
            <p:nvPr/>
          </p:nvSpPr>
          <p:spPr bwMode="auto">
            <a:xfrm>
              <a:off x="4935538" y="5170488"/>
              <a:ext cx="4208462" cy="1587"/>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65908" name="Text Box 20"/>
            <p:cNvSpPr txBox="1">
              <a:spLocks noChangeArrowheads="1"/>
            </p:cNvSpPr>
            <p:nvPr/>
          </p:nvSpPr>
          <p:spPr bwMode="auto">
            <a:xfrm>
              <a:off x="5889625" y="5486400"/>
              <a:ext cx="1673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800"/>
                <a:t>Q</a:t>
              </a:r>
              <a:r>
                <a:rPr lang="en-US" altLang="hu-HU" sz="1800" baseline="-25000"/>
                <a:t>2</a:t>
              </a:r>
              <a:endParaRPr lang="en-US" altLang="hu-HU" sz="1800"/>
            </a:p>
          </p:txBody>
        </p:sp>
        <p:sp>
          <p:nvSpPr>
            <p:cNvPr id="165909" name="Text Box 21"/>
            <p:cNvSpPr txBox="1">
              <a:spLocks noChangeArrowheads="1"/>
            </p:cNvSpPr>
            <p:nvPr/>
          </p:nvSpPr>
          <p:spPr bwMode="auto">
            <a:xfrm rot="-5400000">
              <a:off x="3051968" y="3437732"/>
              <a:ext cx="2671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600"/>
                <a:t>Price ($/unit)</a:t>
              </a:r>
            </a:p>
          </p:txBody>
        </p:sp>
        <p:sp>
          <p:nvSpPr>
            <p:cNvPr id="165910" name="Line 22"/>
            <p:cNvSpPr>
              <a:spLocks noChangeShapeType="1"/>
            </p:cNvSpPr>
            <p:nvPr/>
          </p:nvSpPr>
          <p:spPr bwMode="auto">
            <a:xfrm>
              <a:off x="4945063" y="2044700"/>
              <a:ext cx="1587" cy="3125788"/>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grpSp>
          <p:nvGrpSpPr>
            <p:cNvPr id="165921" name="Group 33"/>
            <p:cNvGrpSpPr>
              <a:grpSpLocks/>
            </p:cNvGrpSpPr>
            <p:nvPr/>
          </p:nvGrpSpPr>
          <p:grpSpPr bwMode="auto">
            <a:xfrm>
              <a:off x="220663" y="2032000"/>
              <a:ext cx="8923337" cy="4016375"/>
              <a:chOff x="139" y="1280"/>
              <a:chExt cx="5621" cy="2530"/>
            </a:xfrm>
          </p:grpSpPr>
          <p:sp>
            <p:nvSpPr>
              <p:cNvPr id="165912" name="Text Box 24"/>
              <p:cNvSpPr txBox="1">
                <a:spLocks noChangeArrowheads="1"/>
              </p:cNvSpPr>
              <p:nvPr/>
            </p:nvSpPr>
            <p:spPr bwMode="auto">
              <a:xfrm>
                <a:off x="2701" y="1280"/>
                <a:ext cx="41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24</a:t>
                </a:r>
              </a:p>
            </p:txBody>
          </p:sp>
          <p:sp>
            <p:nvSpPr>
              <p:cNvPr id="165892" name="Line 4"/>
              <p:cNvSpPr>
                <a:spLocks noChangeShapeType="1"/>
              </p:cNvSpPr>
              <p:nvPr/>
            </p:nvSpPr>
            <p:spPr bwMode="auto">
              <a:xfrm>
                <a:off x="551" y="1778"/>
                <a:ext cx="5209" cy="1"/>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65894" name="Line 6"/>
              <p:cNvSpPr>
                <a:spLocks noChangeShapeType="1"/>
              </p:cNvSpPr>
              <p:nvPr/>
            </p:nvSpPr>
            <p:spPr bwMode="auto">
              <a:xfrm>
                <a:off x="552" y="1783"/>
                <a:ext cx="2020" cy="1472"/>
              </a:xfrm>
              <a:prstGeom prst="line">
                <a:avLst/>
              </a:prstGeom>
              <a:noFill/>
              <a:ln w="5715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65899" name="Text Box 11"/>
              <p:cNvSpPr txBox="1">
                <a:spLocks noChangeArrowheads="1"/>
              </p:cNvSpPr>
              <p:nvPr/>
            </p:nvSpPr>
            <p:spPr bwMode="auto">
              <a:xfrm>
                <a:off x="2303" y="2864"/>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800" i="1"/>
                  <a:t>D</a:t>
                </a:r>
                <a:r>
                  <a:rPr lang="en-US" altLang="hu-HU" sz="1800" i="1" baseline="-25000"/>
                  <a:t>1</a:t>
                </a:r>
                <a:endParaRPr lang="en-US" altLang="hu-HU" sz="1800" i="1"/>
              </a:p>
            </p:txBody>
          </p:sp>
          <p:sp>
            <p:nvSpPr>
              <p:cNvPr id="165901" name="Text Box 13"/>
              <p:cNvSpPr txBox="1">
                <a:spLocks noChangeArrowheads="1"/>
              </p:cNvSpPr>
              <p:nvPr/>
            </p:nvSpPr>
            <p:spPr bwMode="auto">
              <a:xfrm>
                <a:off x="139" y="1684"/>
                <a:ext cx="41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18</a:t>
                </a:r>
              </a:p>
            </p:txBody>
          </p:sp>
          <p:sp>
            <p:nvSpPr>
              <p:cNvPr id="165902" name="Text Box 14"/>
              <p:cNvSpPr txBox="1">
                <a:spLocks noChangeArrowheads="1"/>
              </p:cNvSpPr>
              <p:nvPr/>
            </p:nvSpPr>
            <p:spPr bwMode="auto">
              <a:xfrm>
                <a:off x="2257" y="3272"/>
                <a:ext cx="419"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24</a:t>
                </a:r>
              </a:p>
            </p:txBody>
          </p:sp>
          <p:sp>
            <p:nvSpPr>
              <p:cNvPr id="165906" name="Line 18"/>
              <p:cNvSpPr>
                <a:spLocks noChangeShapeType="1"/>
              </p:cNvSpPr>
              <p:nvPr/>
            </p:nvSpPr>
            <p:spPr bwMode="auto">
              <a:xfrm>
                <a:off x="3114" y="1379"/>
                <a:ext cx="2431" cy="1885"/>
              </a:xfrm>
              <a:prstGeom prst="line">
                <a:avLst/>
              </a:prstGeom>
              <a:noFill/>
              <a:ln w="5715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65913" name="Text Box 25"/>
              <p:cNvSpPr txBox="1">
                <a:spLocks noChangeArrowheads="1"/>
              </p:cNvSpPr>
              <p:nvPr/>
            </p:nvSpPr>
            <p:spPr bwMode="auto">
              <a:xfrm>
                <a:off x="3315" y="3272"/>
                <a:ext cx="419"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9</a:t>
                </a:r>
              </a:p>
            </p:txBody>
          </p:sp>
          <p:sp>
            <p:nvSpPr>
              <p:cNvPr id="165914" name="Text Box 26"/>
              <p:cNvSpPr txBox="1">
                <a:spLocks noChangeArrowheads="1"/>
              </p:cNvSpPr>
              <p:nvPr/>
            </p:nvSpPr>
            <p:spPr bwMode="auto">
              <a:xfrm>
                <a:off x="5266" y="2864"/>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800" i="1"/>
                  <a:t>D</a:t>
                </a:r>
                <a:r>
                  <a:rPr lang="en-US" altLang="hu-HU" sz="1800" i="1" baseline="-25000"/>
                  <a:t>2</a:t>
                </a:r>
                <a:endParaRPr lang="en-US" altLang="hu-HU" sz="1800" i="1"/>
              </a:p>
            </p:txBody>
          </p:sp>
          <p:sp>
            <p:nvSpPr>
              <p:cNvPr id="165915" name="Line 27"/>
              <p:cNvSpPr>
                <a:spLocks noChangeShapeType="1"/>
              </p:cNvSpPr>
              <p:nvPr/>
            </p:nvSpPr>
            <p:spPr bwMode="auto">
              <a:xfrm rot="-5400000">
                <a:off x="2904" y="2516"/>
                <a:ext cx="1461"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65916" name="Text Box 28"/>
              <p:cNvSpPr txBox="1">
                <a:spLocks noChangeArrowheads="1"/>
              </p:cNvSpPr>
              <p:nvPr/>
            </p:nvSpPr>
            <p:spPr bwMode="auto">
              <a:xfrm>
                <a:off x="2281" y="2131"/>
                <a:ext cx="28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4000" i="1">
                    <a:solidFill>
                      <a:srgbClr val="FFFF00"/>
                    </a:solidFill>
                  </a:rPr>
                  <a:t>+</a:t>
                </a:r>
              </a:p>
            </p:txBody>
          </p:sp>
          <p:sp>
            <p:nvSpPr>
              <p:cNvPr id="165917" name="Text Box 29"/>
              <p:cNvSpPr txBox="1">
                <a:spLocks noChangeArrowheads="1"/>
              </p:cNvSpPr>
              <p:nvPr/>
            </p:nvSpPr>
            <p:spPr bwMode="auto">
              <a:xfrm>
                <a:off x="2281" y="3368"/>
                <a:ext cx="28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4000" i="1">
                    <a:solidFill>
                      <a:srgbClr val="FFFF00"/>
                    </a:solidFill>
                  </a:rPr>
                  <a:t>+</a:t>
                </a:r>
              </a:p>
            </p:txBody>
          </p:sp>
          <p:sp>
            <p:nvSpPr>
              <p:cNvPr id="165918" name="Text Box 30"/>
              <p:cNvSpPr txBox="1">
                <a:spLocks noChangeArrowheads="1"/>
              </p:cNvSpPr>
              <p:nvPr/>
            </p:nvSpPr>
            <p:spPr bwMode="auto">
              <a:xfrm>
                <a:off x="5237" y="3272"/>
                <a:ext cx="419"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36</a:t>
                </a:r>
              </a:p>
            </p:txBody>
          </p:sp>
        </p:grpSp>
        <p:sp>
          <p:nvSpPr>
            <p:cNvPr id="165919" name="Text Box 31"/>
            <p:cNvSpPr txBox="1">
              <a:spLocks noChangeArrowheads="1"/>
            </p:cNvSpPr>
            <p:nvPr/>
          </p:nvSpPr>
          <p:spPr bwMode="auto">
            <a:xfrm>
              <a:off x="407988" y="5969000"/>
              <a:ext cx="8578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hu-HU" sz="1800">
                  <a:solidFill>
                    <a:srgbClr val="FFFF00"/>
                  </a:solidFill>
                </a:rPr>
                <a:t>Market demand is the horizontal summation of the individual demand curves.</a:t>
              </a:r>
            </a:p>
          </p:txBody>
        </p:sp>
      </p:gr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Élőláb helye 3"/>
          <p:cNvSpPr>
            <a:spLocks noGrp="1"/>
          </p:cNvSpPr>
          <p:nvPr>
            <p:ph type="ftr" sz="quarter" idx="10"/>
          </p:nvPr>
        </p:nvSpPr>
        <p:spPr/>
        <p:txBody>
          <a:bodyPr/>
          <a:lstStyle/>
          <a:p>
            <a:r>
              <a:rPr lang="en-US" altLang="hu-HU"/>
              <a:t>Chapter 15: Public Goods and Tax Policy</a:t>
            </a:r>
          </a:p>
        </p:txBody>
      </p:sp>
      <p:sp>
        <p:nvSpPr>
          <p:cNvPr id="19" name="Dia számának helye 4"/>
          <p:cNvSpPr>
            <a:spLocks noGrp="1"/>
          </p:cNvSpPr>
          <p:nvPr>
            <p:ph type="sldNum" sz="quarter" idx="11"/>
          </p:nvPr>
        </p:nvSpPr>
        <p:spPr/>
        <p:txBody>
          <a:bodyPr/>
          <a:lstStyle/>
          <a:p>
            <a:r>
              <a:rPr lang="en-US" altLang="hu-HU"/>
              <a:t>Slide </a:t>
            </a:r>
            <a:fld id="{130C72BA-1A6E-41F0-8274-AEB86A18BEC5}" type="slidenum">
              <a:rPr lang="en-US" altLang="hu-HU"/>
              <a:pPr/>
              <a:t>19</a:t>
            </a:fld>
            <a:endParaRPr lang="en-US" altLang="hu-HU"/>
          </a:p>
        </p:txBody>
      </p:sp>
      <p:sp>
        <p:nvSpPr>
          <p:cNvPr id="172034" name="Rectangle 2"/>
          <p:cNvSpPr>
            <a:spLocks noGrp="1" noChangeArrowheads="1"/>
          </p:cNvSpPr>
          <p:nvPr>
            <p:ph type="title"/>
          </p:nvPr>
        </p:nvSpPr>
        <p:spPr>
          <a:xfrm>
            <a:off x="1676400" y="228600"/>
            <a:ext cx="6781800" cy="685800"/>
          </a:xfrm>
        </p:spPr>
        <p:txBody>
          <a:bodyPr/>
          <a:lstStyle/>
          <a:p>
            <a:r>
              <a:rPr lang="en-US" altLang="hu-HU" sz="2800" dirty="0"/>
              <a:t>Generating the Market </a:t>
            </a:r>
            <a:r>
              <a:rPr lang="en-US" altLang="hu-HU" sz="2800" dirty="0" smtClean="0"/>
              <a:t>Demand </a:t>
            </a:r>
            <a:r>
              <a:rPr lang="en-US" altLang="hu-HU" sz="2800" dirty="0"/>
              <a:t>Curve for a Private Good</a:t>
            </a:r>
          </a:p>
        </p:txBody>
      </p:sp>
      <p:grpSp>
        <p:nvGrpSpPr>
          <p:cNvPr id="2" name="Csoportba foglalás 1"/>
          <p:cNvGrpSpPr/>
          <p:nvPr/>
        </p:nvGrpSpPr>
        <p:grpSpPr>
          <a:xfrm>
            <a:off x="214803" y="2032000"/>
            <a:ext cx="8589604" cy="4303713"/>
            <a:chOff x="382230" y="2032000"/>
            <a:chExt cx="8589604" cy="4303713"/>
          </a:xfrm>
        </p:grpSpPr>
        <p:grpSp>
          <p:nvGrpSpPr>
            <p:cNvPr id="172058" name="Group 26"/>
            <p:cNvGrpSpPr>
              <a:grpSpLocks/>
            </p:cNvGrpSpPr>
            <p:nvPr/>
          </p:nvGrpSpPr>
          <p:grpSpPr bwMode="auto">
            <a:xfrm>
              <a:off x="1282876" y="2032000"/>
              <a:ext cx="7688958" cy="3789363"/>
              <a:chOff x="667" y="1280"/>
              <a:chExt cx="5017" cy="2387"/>
            </a:xfrm>
          </p:grpSpPr>
          <p:sp>
            <p:nvSpPr>
              <p:cNvPr id="172035" name="Line 3"/>
              <p:cNvSpPr>
                <a:spLocks noChangeShapeType="1"/>
              </p:cNvSpPr>
              <p:nvPr/>
            </p:nvSpPr>
            <p:spPr bwMode="auto">
              <a:xfrm>
                <a:off x="1383" y="1769"/>
                <a:ext cx="989" cy="9"/>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2046" name="Text Box 14"/>
              <p:cNvSpPr txBox="1">
                <a:spLocks noChangeArrowheads="1"/>
              </p:cNvSpPr>
              <p:nvPr/>
            </p:nvSpPr>
            <p:spPr bwMode="auto">
              <a:xfrm>
                <a:off x="3164" y="3456"/>
                <a:ext cx="1054"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600" i="1"/>
                  <a:t>Q = Q</a:t>
                </a:r>
                <a:r>
                  <a:rPr lang="en-US" altLang="hu-HU" sz="1600" i="1" baseline="-25000"/>
                  <a:t>1</a:t>
                </a:r>
                <a:r>
                  <a:rPr lang="en-US" altLang="hu-HU" sz="1600" i="1"/>
                  <a:t> + Q</a:t>
                </a:r>
                <a:r>
                  <a:rPr lang="en-US" altLang="hu-HU" sz="1600" i="1" baseline="-25000"/>
                  <a:t>2</a:t>
                </a:r>
                <a:endParaRPr lang="en-US" altLang="hu-HU" sz="1600" i="1"/>
              </a:p>
            </p:txBody>
          </p:sp>
          <p:sp>
            <p:nvSpPr>
              <p:cNvPr id="172047" name="Text Box 15"/>
              <p:cNvSpPr txBox="1">
                <a:spLocks noChangeArrowheads="1"/>
              </p:cNvSpPr>
              <p:nvPr/>
            </p:nvSpPr>
            <p:spPr bwMode="auto">
              <a:xfrm rot="-5400000">
                <a:off x="648" y="2166"/>
                <a:ext cx="168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600" dirty="0"/>
                  <a:t>Price ($/unit)</a:t>
                </a:r>
              </a:p>
            </p:txBody>
          </p:sp>
          <p:sp>
            <p:nvSpPr>
              <p:cNvPr id="172049" name="Text Box 17"/>
              <p:cNvSpPr txBox="1">
                <a:spLocks noChangeArrowheads="1"/>
              </p:cNvSpPr>
              <p:nvPr/>
            </p:nvSpPr>
            <p:spPr bwMode="auto">
              <a:xfrm>
                <a:off x="1427" y="1280"/>
                <a:ext cx="41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24</a:t>
                </a:r>
              </a:p>
            </p:txBody>
          </p:sp>
          <p:sp>
            <p:nvSpPr>
              <p:cNvPr id="172050" name="Text Box 18"/>
              <p:cNvSpPr txBox="1">
                <a:spLocks noChangeArrowheads="1"/>
              </p:cNvSpPr>
              <p:nvPr/>
            </p:nvSpPr>
            <p:spPr bwMode="auto">
              <a:xfrm>
                <a:off x="2041" y="3272"/>
                <a:ext cx="419"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9</a:t>
                </a:r>
              </a:p>
            </p:txBody>
          </p:sp>
          <p:sp>
            <p:nvSpPr>
              <p:cNvPr id="172051" name="Text Box 19"/>
              <p:cNvSpPr txBox="1">
                <a:spLocks noChangeArrowheads="1"/>
              </p:cNvSpPr>
              <p:nvPr/>
            </p:nvSpPr>
            <p:spPr bwMode="auto">
              <a:xfrm>
                <a:off x="3922" y="2291"/>
                <a:ext cx="9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800" i="1"/>
                  <a:t>D</a:t>
                </a:r>
                <a:r>
                  <a:rPr lang="en-US" altLang="hu-HU" sz="1800" i="1" baseline="-25000"/>
                  <a:t> </a:t>
                </a:r>
                <a:r>
                  <a:rPr lang="en-US" altLang="hu-HU" sz="1800" i="1"/>
                  <a:t> = D</a:t>
                </a:r>
                <a:r>
                  <a:rPr lang="en-US" altLang="hu-HU" sz="1800" i="1" baseline="-25000"/>
                  <a:t>1</a:t>
                </a:r>
                <a:r>
                  <a:rPr lang="en-US" altLang="hu-HU" sz="1800" i="1"/>
                  <a:t> + D</a:t>
                </a:r>
                <a:r>
                  <a:rPr lang="en-US" altLang="hu-HU" sz="1800" i="1" baseline="-25000"/>
                  <a:t>2</a:t>
                </a:r>
                <a:endParaRPr lang="en-US" altLang="hu-HU" sz="1800" i="1"/>
              </a:p>
            </p:txBody>
          </p:sp>
          <p:sp>
            <p:nvSpPr>
              <p:cNvPr id="172052" name="Line 20"/>
              <p:cNvSpPr>
                <a:spLocks noChangeShapeType="1"/>
              </p:cNvSpPr>
              <p:nvPr/>
            </p:nvSpPr>
            <p:spPr bwMode="auto">
              <a:xfrm rot="-5400000">
                <a:off x="1630" y="2516"/>
                <a:ext cx="1461"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2055" name="Text Box 23"/>
              <p:cNvSpPr txBox="1">
                <a:spLocks noChangeArrowheads="1"/>
              </p:cNvSpPr>
              <p:nvPr/>
            </p:nvSpPr>
            <p:spPr bwMode="auto">
              <a:xfrm>
                <a:off x="667" y="1638"/>
                <a:ext cx="71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hu-HU" altLang="hu-HU" sz="2400" i="1" dirty="0" smtClean="0">
                    <a:solidFill>
                      <a:srgbClr val="FFFF00"/>
                    </a:solidFill>
                  </a:rPr>
                  <a:t>Q</a:t>
                </a:r>
                <a:r>
                  <a:rPr lang="hu-HU" altLang="hu-HU" sz="2400" i="1" baseline="-25000" dirty="0" smtClean="0">
                    <a:solidFill>
                      <a:srgbClr val="FFFF00"/>
                    </a:solidFill>
                  </a:rPr>
                  <a:t>1</a:t>
                </a:r>
                <a:r>
                  <a:rPr lang="en-US" altLang="hu-HU" sz="2400" i="1" dirty="0" smtClean="0">
                    <a:solidFill>
                      <a:srgbClr val="FFFF00"/>
                    </a:solidFill>
                  </a:rPr>
                  <a:t>=</a:t>
                </a:r>
                <a:r>
                  <a:rPr lang="hu-HU" altLang="hu-HU" sz="2400" i="1" dirty="0" smtClean="0">
                    <a:solidFill>
                      <a:srgbClr val="FFFF00"/>
                    </a:solidFill>
                  </a:rPr>
                  <a:t> 9</a:t>
                </a:r>
                <a:endParaRPr lang="en-US" altLang="hu-HU" sz="2400" i="1" dirty="0">
                  <a:solidFill>
                    <a:srgbClr val="FFFF00"/>
                  </a:solidFill>
                </a:endParaRPr>
              </a:p>
            </p:txBody>
          </p:sp>
          <p:sp>
            <p:nvSpPr>
              <p:cNvPr id="172056" name="Freeform 24"/>
              <p:cNvSpPr>
                <a:spLocks/>
              </p:cNvSpPr>
              <p:nvPr/>
            </p:nvSpPr>
            <p:spPr bwMode="auto">
              <a:xfrm>
                <a:off x="1848" y="1399"/>
                <a:ext cx="3703" cy="1855"/>
              </a:xfrm>
              <a:custGeom>
                <a:avLst/>
                <a:gdLst>
                  <a:gd name="T0" fmla="*/ 3703 w 3703"/>
                  <a:gd name="T1" fmla="*/ 1855 h 1855"/>
                  <a:gd name="T2" fmla="*/ 516 w 3703"/>
                  <a:gd name="T3" fmla="*/ 381 h 1855"/>
                  <a:gd name="T4" fmla="*/ 0 w 3703"/>
                  <a:gd name="T5" fmla="*/ 0 h 1855"/>
                </a:gdLst>
                <a:ahLst/>
                <a:cxnLst>
                  <a:cxn ang="0">
                    <a:pos x="T0" y="T1"/>
                  </a:cxn>
                  <a:cxn ang="0">
                    <a:pos x="T2" y="T3"/>
                  </a:cxn>
                  <a:cxn ang="0">
                    <a:pos x="T4" y="T5"/>
                  </a:cxn>
                </a:cxnLst>
                <a:rect l="0" t="0" r="r" b="b"/>
                <a:pathLst>
                  <a:path w="3703" h="1855">
                    <a:moveTo>
                      <a:pt x="3703" y="1855"/>
                    </a:moveTo>
                    <a:lnTo>
                      <a:pt x="516" y="381"/>
                    </a:lnTo>
                    <a:lnTo>
                      <a:pt x="0" y="0"/>
                    </a:lnTo>
                  </a:path>
                </a:pathLst>
              </a:custGeom>
              <a:noFill/>
              <a:ln w="57150">
                <a:solidFill>
                  <a:srgbClr val="66FF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2057" name="Text Box 25"/>
              <p:cNvSpPr txBox="1">
                <a:spLocks noChangeArrowheads="1"/>
              </p:cNvSpPr>
              <p:nvPr/>
            </p:nvSpPr>
            <p:spPr bwMode="auto">
              <a:xfrm>
                <a:off x="5265" y="3272"/>
                <a:ext cx="419"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60</a:t>
                </a:r>
              </a:p>
            </p:txBody>
          </p:sp>
          <p:sp>
            <p:nvSpPr>
              <p:cNvPr id="172045" name="Line 13"/>
              <p:cNvSpPr>
                <a:spLocks noChangeShapeType="1"/>
              </p:cNvSpPr>
              <p:nvPr/>
            </p:nvSpPr>
            <p:spPr bwMode="auto">
              <a:xfrm>
                <a:off x="1835" y="3257"/>
                <a:ext cx="3773" cy="1"/>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2048" name="Line 16"/>
              <p:cNvSpPr>
                <a:spLocks noChangeShapeType="1"/>
              </p:cNvSpPr>
              <p:nvPr/>
            </p:nvSpPr>
            <p:spPr bwMode="auto">
              <a:xfrm>
                <a:off x="1841" y="1288"/>
                <a:ext cx="1" cy="1969"/>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grpSp>
        <p:sp>
          <p:nvSpPr>
            <p:cNvPr id="172059" name="Text Box 27"/>
            <p:cNvSpPr txBox="1">
              <a:spLocks noChangeArrowheads="1"/>
            </p:cNvSpPr>
            <p:nvPr/>
          </p:nvSpPr>
          <p:spPr bwMode="auto">
            <a:xfrm>
              <a:off x="382230" y="5969000"/>
              <a:ext cx="8578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hu-HU" sz="1800" dirty="0">
                  <a:solidFill>
                    <a:srgbClr val="FFFF00"/>
                  </a:solidFill>
                </a:rPr>
                <a:t>Market demand is the horizontal summation of the individual demand curves.</a:t>
              </a:r>
            </a:p>
          </p:txBody>
        </p:sp>
        <p:sp>
          <p:nvSpPr>
            <p:cNvPr id="20" name="Text Box 23"/>
            <p:cNvSpPr txBox="1">
              <a:spLocks noChangeArrowheads="1"/>
            </p:cNvSpPr>
            <p:nvPr/>
          </p:nvSpPr>
          <p:spPr bwMode="auto">
            <a:xfrm>
              <a:off x="1120463" y="4942135"/>
              <a:ext cx="18148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hu-HU" altLang="hu-HU" sz="2400" i="1" dirty="0" smtClean="0">
                  <a:solidFill>
                    <a:srgbClr val="FFFF00"/>
                  </a:solidFill>
                </a:rPr>
                <a:t>Q</a:t>
              </a:r>
              <a:r>
                <a:rPr lang="hu-HU" altLang="hu-HU" sz="2400" i="1" baseline="-25000" dirty="0" smtClean="0">
                  <a:solidFill>
                    <a:srgbClr val="FFFF00"/>
                  </a:solidFill>
                </a:rPr>
                <a:t>1</a:t>
              </a:r>
              <a:r>
                <a:rPr lang="hu-HU" altLang="hu-HU" sz="2400" i="1" dirty="0">
                  <a:solidFill>
                    <a:srgbClr val="FFFF00"/>
                  </a:solidFill>
                </a:rPr>
                <a:t>+ </a:t>
              </a:r>
              <a:r>
                <a:rPr lang="hu-HU" altLang="hu-HU" sz="2400" i="1" dirty="0" smtClean="0">
                  <a:solidFill>
                    <a:srgbClr val="FFFF00"/>
                  </a:solidFill>
                </a:rPr>
                <a:t>Q</a:t>
              </a:r>
              <a:r>
                <a:rPr lang="hu-HU" altLang="hu-HU" sz="2400" i="1" baseline="-25000" dirty="0" smtClean="0">
                  <a:solidFill>
                    <a:srgbClr val="FFFF00"/>
                  </a:solidFill>
                </a:rPr>
                <a:t>2</a:t>
              </a:r>
              <a:r>
                <a:rPr lang="en-US" altLang="hu-HU" sz="2400" i="1" dirty="0" smtClean="0">
                  <a:solidFill>
                    <a:srgbClr val="FFFF00"/>
                  </a:solidFill>
                </a:rPr>
                <a:t>=</a:t>
              </a:r>
              <a:r>
                <a:rPr lang="hu-HU" altLang="hu-HU" sz="2400" i="1" dirty="0" smtClean="0">
                  <a:solidFill>
                    <a:srgbClr val="FFFF00"/>
                  </a:solidFill>
                </a:rPr>
                <a:t> 60</a:t>
              </a:r>
              <a:endParaRPr lang="en-US" altLang="hu-HU" sz="2400" i="1" dirty="0">
                <a:solidFill>
                  <a:srgbClr val="FFFF00"/>
                </a:solidFill>
              </a:endParaRPr>
            </a:p>
          </p:txBody>
        </p:sp>
      </p:gr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974154CF-256F-4DB2-BDC9-391D6746E8DB}" type="slidenum">
              <a:rPr lang="en-US" altLang="hu-HU"/>
              <a:pPr/>
              <a:t>2</a:t>
            </a:fld>
            <a:endParaRPr lang="en-US" altLang="hu-HU"/>
          </a:p>
        </p:txBody>
      </p:sp>
      <p:sp>
        <p:nvSpPr>
          <p:cNvPr id="176130" name="Rectangle 2"/>
          <p:cNvSpPr>
            <a:spLocks noGrp="1" noChangeArrowheads="1"/>
          </p:cNvSpPr>
          <p:nvPr>
            <p:ph type="title"/>
          </p:nvPr>
        </p:nvSpPr>
        <p:spPr/>
        <p:txBody>
          <a:bodyPr/>
          <a:lstStyle/>
          <a:p>
            <a:r>
              <a:rPr lang="en-US" altLang="hu-HU"/>
              <a:t>Introduction</a:t>
            </a:r>
          </a:p>
        </p:txBody>
      </p:sp>
      <p:sp>
        <p:nvSpPr>
          <p:cNvPr id="176131" name="Rectangle 3"/>
          <p:cNvSpPr>
            <a:spLocks noGrp="1" noChangeArrowheads="1"/>
          </p:cNvSpPr>
          <p:nvPr>
            <p:ph type="body" idx="1"/>
          </p:nvPr>
        </p:nvSpPr>
        <p:spPr>
          <a:xfrm>
            <a:off x="685800" y="1558346"/>
            <a:ext cx="7772400" cy="4546243"/>
          </a:xfrm>
        </p:spPr>
        <p:txBody>
          <a:bodyPr/>
          <a:lstStyle/>
          <a:p>
            <a:r>
              <a:rPr lang="en-US" altLang="hu-HU" sz="2800" dirty="0"/>
              <a:t>Questions</a:t>
            </a:r>
          </a:p>
          <a:p>
            <a:pPr lvl="1"/>
            <a:r>
              <a:rPr lang="en-US" altLang="hu-HU" sz="2600" dirty="0"/>
              <a:t>How big, exactly, should government be?</a:t>
            </a:r>
          </a:p>
          <a:p>
            <a:pPr lvl="1"/>
            <a:r>
              <a:rPr lang="en-US" altLang="hu-HU" sz="2600" dirty="0"/>
              <a:t>What goods and services should government provide?</a:t>
            </a:r>
          </a:p>
          <a:p>
            <a:pPr lvl="1"/>
            <a:r>
              <a:rPr lang="en-US" altLang="hu-HU" sz="2600" dirty="0"/>
              <a:t>How should government raise revenue</a:t>
            </a:r>
            <a:r>
              <a:rPr lang="en-US" altLang="hu-HU" sz="2600" dirty="0" smtClean="0"/>
              <a:t>?</a:t>
            </a:r>
            <a:endParaRPr lang="hu-HU" altLang="hu-HU" sz="2600" dirty="0" smtClean="0"/>
          </a:p>
          <a:p>
            <a:pPr lvl="1"/>
            <a:r>
              <a:rPr lang="en-US" altLang="hu-HU" sz="2600" dirty="0"/>
              <a:t>What other powers should government have to constrain the behavior of its citizens?</a:t>
            </a:r>
          </a:p>
          <a:p>
            <a:pPr lvl="1"/>
            <a:r>
              <a:rPr lang="en-US" altLang="hu-HU" sz="2600" dirty="0"/>
              <a:t>How should the various powers of government be apportioned to local, state, and federal levels.</a:t>
            </a:r>
          </a:p>
          <a:p>
            <a:pPr lvl="1"/>
            <a:endParaRPr lang="en-US" altLang="hu-HU" dirty="0"/>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Élőláb helye 3"/>
          <p:cNvSpPr>
            <a:spLocks noGrp="1"/>
          </p:cNvSpPr>
          <p:nvPr>
            <p:ph type="ftr" sz="quarter" idx="10"/>
          </p:nvPr>
        </p:nvSpPr>
        <p:spPr/>
        <p:txBody>
          <a:bodyPr/>
          <a:lstStyle/>
          <a:p>
            <a:r>
              <a:rPr lang="en-US" altLang="hu-HU"/>
              <a:t>Chapter 15: Public Goods and Tax Policy</a:t>
            </a:r>
          </a:p>
        </p:txBody>
      </p:sp>
      <p:sp>
        <p:nvSpPr>
          <p:cNvPr id="27" name="Dia számának helye 4"/>
          <p:cNvSpPr>
            <a:spLocks noGrp="1"/>
          </p:cNvSpPr>
          <p:nvPr>
            <p:ph type="sldNum" sz="quarter" idx="11"/>
          </p:nvPr>
        </p:nvSpPr>
        <p:spPr/>
        <p:txBody>
          <a:bodyPr/>
          <a:lstStyle/>
          <a:p>
            <a:r>
              <a:rPr lang="en-US" altLang="hu-HU"/>
              <a:t>Slide </a:t>
            </a:r>
            <a:fld id="{2440E10C-D8B6-4FFD-A004-053C5B069507}" type="slidenum">
              <a:rPr lang="en-US" altLang="hu-HU"/>
              <a:pPr/>
              <a:t>20</a:t>
            </a:fld>
            <a:endParaRPr lang="en-US" altLang="hu-HU"/>
          </a:p>
        </p:txBody>
      </p:sp>
      <p:sp>
        <p:nvSpPr>
          <p:cNvPr id="206850" name="Rectangle 2"/>
          <p:cNvSpPr>
            <a:spLocks noGrp="1" noChangeArrowheads="1"/>
          </p:cNvSpPr>
          <p:nvPr>
            <p:ph type="title"/>
          </p:nvPr>
        </p:nvSpPr>
        <p:spPr>
          <a:xfrm>
            <a:off x="1676400" y="228600"/>
            <a:ext cx="6781800" cy="685800"/>
          </a:xfrm>
        </p:spPr>
        <p:txBody>
          <a:bodyPr/>
          <a:lstStyle/>
          <a:p>
            <a:r>
              <a:rPr lang="en-US" altLang="hu-HU" sz="2800" dirty="0"/>
              <a:t>Generating the Market </a:t>
            </a:r>
            <a:r>
              <a:rPr lang="en-US" altLang="hu-HU" sz="2800" dirty="0" smtClean="0"/>
              <a:t>Demand </a:t>
            </a:r>
            <a:r>
              <a:rPr lang="en-US" altLang="hu-HU" sz="2800" dirty="0"/>
              <a:t>Curve for a Public Good</a:t>
            </a:r>
          </a:p>
        </p:txBody>
      </p:sp>
      <p:grpSp>
        <p:nvGrpSpPr>
          <p:cNvPr id="2" name="Csoportba foglalás 1"/>
          <p:cNvGrpSpPr/>
          <p:nvPr/>
        </p:nvGrpSpPr>
        <p:grpSpPr>
          <a:xfrm>
            <a:off x="1125825" y="1304925"/>
            <a:ext cx="7076982" cy="5057775"/>
            <a:chOff x="1447800" y="1304925"/>
            <a:chExt cx="7076982" cy="5057775"/>
          </a:xfrm>
        </p:grpSpPr>
        <p:sp>
          <p:nvSpPr>
            <p:cNvPr id="206871" name="Text Box 23"/>
            <p:cNvSpPr txBox="1">
              <a:spLocks noChangeArrowheads="1"/>
            </p:cNvSpPr>
            <p:nvPr/>
          </p:nvSpPr>
          <p:spPr bwMode="auto">
            <a:xfrm>
              <a:off x="5762625" y="3349625"/>
              <a:ext cx="8651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a:t>Q</a:t>
              </a:r>
            </a:p>
          </p:txBody>
        </p:sp>
        <p:sp>
          <p:nvSpPr>
            <p:cNvPr id="206876" name="Line 28"/>
            <p:cNvSpPr>
              <a:spLocks noChangeShapeType="1"/>
            </p:cNvSpPr>
            <p:nvPr/>
          </p:nvSpPr>
          <p:spPr bwMode="auto">
            <a:xfrm>
              <a:off x="3471863" y="1381125"/>
              <a:ext cx="0" cy="2205038"/>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06877" name="Line 29"/>
            <p:cNvSpPr>
              <a:spLocks noChangeShapeType="1"/>
            </p:cNvSpPr>
            <p:nvPr/>
          </p:nvSpPr>
          <p:spPr bwMode="auto">
            <a:xfrm rot="-5400000">
              <a:off x="4596607" y="2469356"/>
              <a:ext cx="0" cy="2205037"/>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06880" name="Text Box 32"/>
            <p:cNvSpPr txBox="1">
              <a:spLocks noChangeArrowheads="1"/>
            </p:cNvSpPr>
            <p:nvPr/>
          </p:nvSpPr>
          <p:spPr bwMode="auto">
            <a:xfrm>
              <a:off x="1447800" y="1304925"/>
              <a:ext cx="18859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15000"/>
                </a:spcBef>
              </a:pPr>
              <a:r>
                <a:rPr lang="en-US" altLang="hu-HU" sz="1400"/>
                <a:t>Price</a:t>
              </a:r>
            </a:p>
            <a:p>
              <a:pPr algn="ctr">
                <a:spcBef>
                  <a:spcPct val="15000"/>
                </a:spcBef>
              </a:pPr>
              <a:r>
                <a:rPr lang="en-US" altLang="hu-HU" sz="1400"/>
                <a:t>($/unit)</a:t>
              </a:r>
            </a:p>
          </p:txBody>
        </p:sp>
        <p:sp>
          <p:nvSpPr>
            <p:cNvPr id="206897" name="Text Box 49"/>
            <p:cNvSpPr txBox="1">
              <a:spLocks noChangeArrowheads="1"/>
            </p:cNvSpPr>
            <p:nvPr/>
          </p:nvSpPr>
          <p:spPr bwMode="auto">
            <a:xfrm>
              <a:off x="5762625" y="5805488"/>
              <a:ext cx="8651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a:t>Q</a:t>
              </a:r>
            </a:p>
          </p:txBody>
        </p:sp>
        <p:sp>
          <p:nvSpPr>
            <p:cNvPr id="206901" name="Line 53"/>
            <p:cNvSpPr>
              <a:spLocks noChangeShapeType="1"/>
            </p:cNvSpPr>
            <p:nvPr/>
          </p:nvSpPr>
          <p:spPr bwMode="auto">
            <a:xfrm>
              <a:off x="3471863" y="3836988"/>
              <a:ext cx="0" cy="2205037"/>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06902" name="Line 54"/>
            <p:cNvSpPr>
              <a:spLocks noChangeShapeType="1"/>
            </p:cNvSpPr>
            <p:nvPr/>
          </p:nvSpPr>
          <p:spPr bwMode="auto">
            <a:xfrm rot="-5400000">
              <a:off x="4596607" y="4925219"/>
              <a:ext cx="0" cy="2205037"/>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06904" name="Text Box 56"/>
            <p:cNvSpPr txBox="1">
              <a:spLocks noChangeArrowheads="1"/>
            </p:cNvSpPr>
            <p:nvPr/>
          </p:nvSpPr>
          <p:spPr bwMode="auto">
            <a:xfrm>
              <a:off x="1447800" y="3760788"/>
              <a:ext cx="18859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15000"/>
                </a:spcBef>
              </a:pPr>
              <a:r>
                <a:rPr lang="en-US" altLang="hu-HU" sz="1400"/>
                <a:t>Price</a:t>
              </a:r>
            </a:p>
            <a:p>
              <a:pPr algn="ctr">
                <a:spcBef>
                  <a:spcPct val="15000"/>
                </a:spcBef>
              </a:pPr>
              <a:r>
                <a:rPr lang="en-US" altLang="hu-HU" sz="1400"/>
                <a:t>($/unit)</a:t>
              </a:r>
            </a:p>
          </p:txBody>
        </p:sp>
        <p:grpSp>
          <p:nvGrpSpPr>
            <p:cNvPr id="206909" name="Group 61"/>
            <p:cNvGrpSpPr>
              <a:grpSpLocks/>
            </p:cNvGrpSpPr>
            <p:nvPr/>
          </p:nvGrpSpPr>
          <p:grpSpPr bwMode="auto">
            <a:xfrm>
              <a:off x="2857500" y="1570931"/>
              <a:ext cx="2859088" cy="4791769"/>
              <a:chOff x="1800" y="1048"/>
              <a:chExt cx="1801" cy="2960"/>
            </a:xfrm>
          </p:grpSpPr>
          <p:sp>
            <p:nvSpPr>
              <p:cNvPr id="206858" name="Line 10"/>
              <p:cNvSpPr>
                <a:spLocks noChangeShapeType="1"/>
              </p:cNvSpPr>
              <p:nvPr/>
            </p:nvSpPr>
            <p:spPr bwMode="auto">
              <a:xfrm rot="16200000" flipV="1">
                <a:off x="1612" y="2413"/>
                <a:ext cx="2736" cy="6"/>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06870" name="Line 22"/>
              <p:cNvSpPr>
                <a:spLocks noChangeShapeType="1"/>
              </p:cNvSpPr>
              <p:nvPr/>
            </p:nvSpPr>
            <p:spPr bwMode="auto">
              <a:xfrm>
                <a:off x="2177" y="1933"/>
                <a:ext cx="800"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06872" name="Text Box 24"/>
              <p:cNvSpPr txBox="1">
                <a:spLocks noChangeArrowheads="1"/>
              </p:cNvSpPr>
              <p:nvPr/>
            </p:nvSpPr>
            <p:spPr bwMode="auto">
              <a:xfrm>
                <a:off x="1894" y="1833"/>
                <a:ext cx="29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8</a:t>
                </a:r>
              </a:p>
            </p:txBody>
          </p:sp>
          <p:sp>
            <p:nvSpPr>
              <p:cNvPr id="206873" name="Text Box 25"/>
              <p:cNvSpPr txBox="1">
                <a:spLocks noChangeArrowheads="1"/>
              </p:cNvSpPr>
              <p:nvPr/>
            </p:nvSpPr>
            <p:spPr bwMode="auto">
              <a:xfrm>
                <a:off x="3170" y="2249"/>
                <a:ext cx="42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36</a:t>
                </a:r>
              </a:p>
            </p:txBody>
          </p:sp>
          <p:sp>
            <p:nvSpPr>
              <p:cNvPr id="206874" name="Text Box 26"/>
              <p:cNvSpPr txBox="1">
                <a:spLocks noChangeArrowheads="1"/>
              </p:cNvSpPr>
              <p:nvPr/>
            </p:nvSpPr>
            <p:spPr bwMode="auto">
              <a:xfrm>
                <a:off x="2464" y="1526"/>
                <a:ext cx="58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600" i="1"/>
                  <a:t>D</a:t>
                </a:r>
                <a:r>
                  <a:rPr lang="en-US" altLang="hu-HU" sz="1600" i="1" baseline="-25000"/>
                  <a:t>2</a:t>
                </a:r>
                <a:endParaRPr lang="en-US" altLang="hu-HU" sz="1600" i="1"/>
              </a:p>
            </p:txBody>
          </p:sp>
          <p:sp>
            <p:nvSpPr>
              <p:cNvPr id="206878" name="Text Box 30"/>
              <p:cNvSpPr txBox="1">
                <a:spLocks noChangeArrowheads="1"/>
              </p:cNvSpPr>
              <p:nvPr/>
            </p:nvSpPr>
            <p:spPr bwMode="auto">
              <a:xfrm>
                <a:off x="1800" y="1280"/>
                <a:ext cx="3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24</a:t>
                </a:r>
              </a:p>
            </p:txBody>
          </p:sp>
          <p:sp>
            <p:nvSpPr>
              <p:cNvPr id="206881" name="Text Box 33"/>
              <p:cNvSpPr txBox="1">
                <a:spLocks noChangeArrowheads="1"/>
              </p:cNvSpPr>
              <p:nvPr/>
            </p:nvSpPr>
            <p:spPr bwMode="auto">
              <a:xfrm>
                <a:off x="2913" y="2249"/>
                <a:ext cx="3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hu-HU" sz="1600" dirty="0"/>
                  <a:t>24</a:t>
                </a:r>
              </a:p>
            </p:txBody>
          </p:sp>
          <p:sp>
            <p:nvSpPr>
              <p:cNvPr id="206883" name="Line 35"/>
              <p:cNvSpPr>
                <a:spLocks noChangeShapeType="1"/>
              </p:cNvSpPr>
              <p:nvPr/>
            </p:nvSpPr>
            <p:spPr bwMode="auto">
              <a:xfrm>
                <a:off x="2198" y="1392"/>
                <a:ext cx="1280" cy="864"/>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06899" name="Text Box 51"/>
              <p:cNvSpPr txBox="1">
                <a:spLocks noChangeArrowheads="1"/>
              </p:cNvSpPr>
              <p:nvPr/>
            </p:nvSpPr>
            <p:spPr bwMode="auto">
              <a:xfrm>
                <a:off x="3170" y="3796"/>
                <a:ext cx="42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36</a:t>
                </a:r>
              </a:p>
            </p:txBody>
          </p:sp>
          <p:sp>
            <p:nvSpPr>
              <p:cNvPr id="206900" name="Text Box 52"/>
              <p:cNvSpPr txBox="1">
                <a:spLocks noChangeArrowheads="1"/>
              </p:cNvSpPr>
              <p:nvPr/>
            </p:nvSpPr>
            <p:spPr bwMode="auto">
              <a:xfrm>
                <a:off x="2354" y="2552"/>
                <a:ext cx="124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600" i="1"/>
                  <a:t>D</a:t>
                </a:r>
                <a:r>
                  <a:rPr lang="en-US" altLang="hu-HU" sz="1600" i="1" baseline="-25000"/>
                  <a:t>1</a:t>
                </a:r>
                <a:r>
                  <a:rPr lang="en-US" altLang="hu-HU" sz="1600" i="1"/>
                  <a:t> </a:t>
                </a:r>
              </a:p>
            </p:txBody>
          </p:sp>
          <p:sp>
            <p:nvSpPr>
              <p:cNvPr id="206903" name="Text Box 55"/>
              <p:cNvSpPr txBox="1">
                <a:spLocks noChangeArrowheads="1"/>
              </p:cNvSpPr>
              <p:nvPr/>
            </p:nvSpPr>
            <p:spPr bwMode="auto">
              <a:xfrm>
                <a:off x="1800" y="3119"/>
                <a:ext cx="3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18</a:t>
                </a:r>
              </a:p>
            </p:txBody>
          </p:sp>
          <p:sp>
            <p:nvSpPr>
              <p:cNvPr id="206905" name="Text Box 57"/>
              <p:cNvSpPr txBox="1">
                <a:spLocks noChangeArrowheads="1"/>
              </p:cNvSpPr>
              <p:nvPr/>
            </p:nvSpPr>
            <p:spPr bwMode="auto">
              <a:xfrm>
                <a:off x="2715" y="3796"/>
                <a:ext cx="42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24</a:t>
                </a:r>
              </a:p>
            </p:txBody>
          </p:sp>
          <p:sp>
            <p:nvSpPr>
              <p:cNvPr id="206906" name="Line 58"/>
              <p:cNvSpPr>
                <a:spLocks noChangeShapeType="1"/>
              </p:cNvSpPr>
              <p:nvPr/>
            </p:nvSpPr>
            <p:spPr bwMode="auto">
              <a:xfrm>
                <a:off x="2185" y="3231"/>
                <a:ext cx="796" cy="548"/>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grpSp>
        <p:sp>
          <p:nvSpPr>
            <p:cNvPr id="206908" name="Text Box 60"/>
            <p:cNvSpPr txBox="1">
              <a:spLocks noChangeArrowheads="1"/>
            </p:cNvSpPr>
            <p:nvPr/>
          </p:nvSpPr>
          <p:spPr bwMode="auto">
            <a:xfrm>
              <a:off x="5276757" y="1709738"/>
              <a:ext cx="3248025" cy="83502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u-HU" sz="1600" dirty="0">
                  <a:solidFill>
                    <a:schemeClr val="tx1"/>
                  </a:solidFill>
                </a:rPr>
                <a:t>A public good demand curve</a:t>
              </a:r>
            </a:p>
            <a:p>
              <a:r>
                <a:rPr lang="en-US" altLang="hu-HU" sz="1600" dirty="0">
                  <a:solidFill>
                    <a:schemeClr val="tx1"/>
                  </a:solidFill>
                </a:rPr>
                <a:t>is the vertical summation of the</a:t>
              </a:r>
            </a:p>
            <a:p>
              <a:r>
                <a:rPr lang="en-US" altLang="hu-HU" sz="1600" dirty="0">
                  <a:solidFill>
                    <a:schemeClr val="tx1"/>
                  </a:solidFill>
                </a:rPr>
                <a:t>individual demand curves</a:t>
              </a:r>
            </a:p>
          </p:txBody>
        </p:sp>
      </p:gr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Élőláb helye 3"/>
          <p:cNvSpPr>
            <a:spLocks noGrp="1"/>
          </p:cNvSpPr>
          <p:nvPr>
            <p:ph type="ftr" sz="quarter" idx="10"/>
          </p:nvPr>
        </p:nvSpPr>
        <p:spPr/>
        <p:txBody>
          <a:bodyPr/>
          <a:lstStyle/>
          <a:p>
            <a:r>
              <a:rPr lang="en-US" altLang="hu-HU"/>
              <a:t>Chapter 15: Public Goods and Tax Policy</a:t>
            </a:r>
          </a:p>
        </p:txBody>
      </p:sp>
      <p:sp>
        <p:nvSpPr>
          <p:cNvPr id="16" name="Dia számának helye 4"/>
          <p:cNvSpPr>
            <a:spLocks noGrp="1"/>
          </p:cNvSpPr>
          <p:nvPr>
            <p:ph type="sldNum" sz="quarter" idx="11"/>
          </p:nvPr>
        </p:nvSpPr>
        <p:spPr/>
        <p:txBody>
          <a:bodyPr/>
          <a:lstStyle/>
          <a:p>
            <a:r>
              <a:rPr lang="en-US" altLang="hu-HU"/>
              <a:t>Slide </a:t>
            </a:r>
            <a:fld id="{D9AC8172-28F7-4D92-A7AF-312DFF6DAF9C}" type="slidenum">
              <a:rPr lang="en-US" altLang="hu-HU"/>
              <a:pPr/>
              <a:t>21</a:t>
            </a:fld>
            <a:endParaRPr lang="en-US" altLang="hu-HU"/>
          </a:p>
        </p:txBody>
      </p:sp>
      <p:sp>
        <p:nvSpPr>
          <p:cNvPr id="208898" name="Rectangle 2"/>
          <p:cNvSpPr>
            <a:spLocks noGrp="1" noChangeArrowheads="1"/>
          </p:cNvSpPr>
          <p:nvPr>
            <p:ph type="title"/>
          </p:nvPr>
        </p:nvSpPr>
        <p:spPr>
          <a:xfrm>
            <a:off x="1676400" y="228600"/>
            <a:ext cx="6781800" cy="685800"/>
          </a:xfrm>
        </p:spPr>
        <p:txBody>
          <a:bodyPr/>
          <a:lstStyle/>
          <a:p>
            <a:r>
              <a:rPr lang="en-US" altLang="hu-HU" sz="2800" dirty="0"/>
              <a:t>Generating the Market </a:t>
            </a:r>
            <a:r>
              <a:rPr lang="en-US" altLang="hu-HU" sz="2800" dirty="0" smtClean="0"/>
              <a:t>Demand </a:t>
            </a:r>
            <a:r>
              <a:rPr lang="en-US" altLang="hu-HU" sz="2800" dirty="0"/>
              <a:t>Curve for a Public Good</a:t>
            </a:r>
          </a:p>
        </p:txBody>
      </p:sp>
      <p:grpSp>
        <p:nvGrpSpPr>
          <p:cNvPr id="2" name="Csoportba foglalás 1"/>
          <p:cNvGrpSpPr/>
          <p:nvPr/>
        </p:nvGrpSpPr>
        <p:grpSpPr>
          <a:xfrm>
            <a:off x="785611" y="1506829"/>
            <a:ext cx="7455841" cy="4494727"/>
            <a:chOff x="1447800" y="1709738"/>
            <a:chExt cx="6793651" cy="3841056"/>
          </a:xfrm>
        </p:grpSpPr>
        <p:sp>
          <p:nvSpPr>
            <p:cNvPr id="208899" name="Line 3"/>
            <p:cNvSpPr>
              <a:spLocks noChangeShapeType="1"/>
            </p:cNvSpPr>
            <p:nvPr/>
          </p:nvSpPr>
          <p:spPr bwMode="auto">
            <a:xfrm rot="-5400000" flipV="1">
              <a:off x="4084192" y="4866134"/>
              <a:ext cx="1335980" cy="33339"/>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08900" name="Line 4"/>
            <p:cNvSpPr>
              <a:spLocks noChangeShapeType="1"/>
            </p:cNvSpPr>
            <p:nvPr/>
          </p:nvSpPr>
          <p:spPr bwMode="auto">
            <a:xfrm>
              <a:off x="3455988" y="4186238"/>
              <a:ext cx="1270000"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08901" name="Text Box 5"/>
            <p:cNvSpPr txBox="1">
              <a:spLocks noChangeArrowheads="1"/>
            </p:cNvSpPr>
            <p:nvPr/>
          </p:nvSpPr>
          <p:spPr bwMode="auto">
            <a:xfrm>
              <a:off x="5762625" y="4467225"/>
              <a:ext cx="8651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600"/>
                <a:t>Q</a:t>
              </a:r>
            </a:p>
          </p:txBody>
        </p:sp>
        <p:sp>
          <p:nvSpPr>
            <p:cNvPr id="208902" name="Text Box 6"/>
            <p:cNvSpPr txBox="1">
              <a:spLocks noChangeArrowheads="1"/>
            </p:cNvSpPr>
            <p:nvPr/>
          </p:nvSpPr>
          <p:spPr bwMode="auto">
            <a:xfrm>
              <a:off x="3006725" y="4027488"/>
              <a:ext cx="4651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8</a:t>
              </a:r>
            </a:p>
          </p:txBody>
        </p:sp>
        <p:sp>
          <p:nvSpPr>
            <p:cNvPr id="208904" name="Text Box 8"/>
            <p:cNvSpPr txBox="1">
              <a:spLocks noChangeArrowheads="1"/>
            </p:cNvSpPr>
            <p:nvPr/>
          </p:nvSpPr>
          <p:spPr bwMode="auto">
            <a:xfrm>
              <a:off x="3775075" y="2813050"/>
              <a:ext cx="15414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600" i="1"/>
                <a:t>D = D</a:t>
              </a:r>
              <a:r>
                <a:rPr lang="en-US" altLang="hu-HU" sz="1600" i="1" baseline="-25000"/>
                <a:t>1</a:t>
              </a:r>
              <a:r>
                <a:rPr lang="en-US" altLang="hu-HU" sz="1600" i="1"/>
                <a:t> + D</a:t>
              </a:r>
              <a:r>
                <a:rPr lang="en-US" altLang="hu-HU" sz="1600" i="1" baseline="-25000"/>
                <a:t>2</a:t>
              </a:r>
            </a:p>
          </p:txBody>
        </p:sp>
        <p:sp>
          <p:nvSpPr>
            <p:cNvPr id="208905" name="Line 9"/>
            <p:cNvSpPr>
              <a:spLocks noChangeShapeType="1"/>
            </p:cNvSpPr>
            <p:nvPr/>
          </p:nvSpPr>
          <p:spPr bwMode="auto">
            <a:xfrm>
              <a:off x="3471863" y="2498725"/>
              <a:ext cx="0" cy="2205038"/>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08906" name="Line 10"/>
            <p:cNvSpPr>
              <a:spLocks noChangeShapeType="1"/>
            </p:cNvSpPr>
            <p:nvPr/>
          </p:nvSpPr>
          <p:spPr bwMode="auto">
            <a:xfrm rot="-5400000">
              <a:off x="4571207" y="3599656"/>
              <a:ext cx="0" cy="2205037"/>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08907" name="Text Box 11"/>
            <p:cNvSpPr txBox="1">
              <a:spLocks noChangeArrowheads="1"/>
            </p:cNvSpPr>
            <p:nvPr/>
          </p:nvSpPr>
          <p:spPr bwMode="auto">
            <a:xfrm>
              <a:off x="2857500" y="2547938"/>
              <a:ext cx="614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42</a:t>
              </a:r>
            </a:p>
          </p:txBody>
        </p:sp>
        <p:sp>
          <p:nvSpPr>
            <p:cNvPr id="208908" name="Text Box 12"/>
            <p:cNvSpPr txBox="1">
              <a:spLocks noChangeArrowheads="1"/>
            </p:cNvSpPr>
            <p:nvPr/>
          </p:nvSpPr>
          <p:spPr bwMode="auto">
            <a:xfrm>
              <a:off x="1447800" y="2422525"/>
              <a:ext cx="18859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15000"/>
                </a:spcBef>
              </a:pPr>
              <a:r>
                <a:rPr lang="en-US" altLang="hu-HU" sz="1400"/>
                <a:t>Price</a:t>
              </a:r>
            </a:p>
            <a:p>
              <a:pPr algn="ctr">
                <a:spcBef>
                  <a:spcPct val="15000"/>
                </a:spcBef>
              </a:pPr>
              <a:r>
                <a:rPr lang="en-US" altLang="hu-HU" sz="1400"/>
                <a:t>($/unit)</a:t>
              </a:r>
            </a:p>
          </p:txBody>
        </p:sp>
        <p:sp>
          <p:nvSpPr>
            <p:cNvPr id="208920" name="Text Box 24"/>
            <p:cNvSpPr txBox="1">
              <a:spLocks noChangeArrowheads="1"/>
            </p:cNvSpPr>
            <p:nvPr/>
          </p:nvSpPr>
          <p:spPr bwMode="auto">
            <a:xfrm>
              <a:off x="5032375" y="4686300"/>
              <a:ext cx="666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36</a:t>
              </a:r>
            </a:p>
          </p:txBody>
        </p:sp>
        <p:sp>
          <p:nvSpPr>
            <p:cNvPr id="208922" name="Freeform 26"/>
            <p:cNvSpPr>
              <a:spLocks/>
            </p:cNvSpPr>
            <p:nvPr/>
          </p:nvSpPr>
          <p:spPr bwMode="auto">
            <a:xfrm>
              <a:off x="3482975" y="2730500"/>
              <a:ext cx="2016125" cy="1954213"/>
            </a:xfrm>
            <a:custGeom>
              <a:avLst/>
              <a:gdLst>
                <a:gd name="T0" fmla="*/ 0 w 1270"/>
                <a:gd name="T1" fmla="*/ 0 h 1231"/>
                <a:gd name="T2" fmla="*/ 781 w 1270"/>
                <a:gd name="T3" fmla="*/ 923 h 1231"/>
                <a:gd name="T4" fmla="*/ 1270 w 1270"/>
                <a:gd name="T5" fmla="*/ 1231 h 1231"/>
              </a:gdLst>
              <a:ahLst/>
              <a:cxnLst>
                <a:cxn ang="0">
                  <a:pos x="T0" y="T1"/>
                </a:cxn>
                <a:cxn ang="0">
                  <a:pos x="T2" y="T3"/>
                </a:cxn>
                <a:cxn ang="0">
                  <a:pos x="T4" y="T5"/>
                </a:cxn>
              </a:cxnLst>
              <a:rect l="0" t="0" r="r" b="b"/>
              <a:pathLst>
                <a:path w="1270" h="1231">
                  <a:moveTo>
                    <a:pt x="0" y="0"/>
                  </a:moveTo>
                  <a:lnTo>
                    <a:pt x="781" y="923"/>
                  </a:lnTo>
                  <a:lnTo>
                    <a:pt x="1270" y="1231"/>
                  </a:lnTo>
                </a:path>
              </a:pathLst>
            </a:custGeom>
            <a:noFill/>
            <a:ln w="38100"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08924" name="Text Box 28"/>
            <p:cNvSpPr txBox="1">
              <a:spLocks noChangeArrowheads="1"/>
            </p:cNvSpPr>
            <p:nvPr/>
          </p:nvSpPr>
          <p:spPr bwMode="auto">
            <a:xfrm>
              <a:off x="4993426" y="1709738"/>
              <a:ext cx="3248025" cy="83502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u-HU" sz="1600" dirty="0">
                  <a:solidFill>
                    <a:schemeClr val="tx1"/>
                  </a:solidFill>
                </a:rPr>
                <a:t>A public good demand curve</a:t>
              </a:r>
            </a:p>
            <a:p>
              <a:r>
                <a:rPr lang="en-US" altLang="hu-HU" sz="1600" dirty="0">
                  <a:solidFill>
                    <a:schemeClr val="tx1"/>
                  </a:solidFill>
                </a:rPr>
                <a:t>is the vertical summation of the</a:t>
              </a:r>
            </a:p>
            <a:p>
              <a:r>
                <a:rPr lang="en-US" altLang="hu-HU" sz="1600" dirty="0">
                  <a:solidFill>
                    <a:schemeClr val="tx1"/>
                  </a:solidFill>
                </a:rPr>
                <a:t>individual demand curves</a:t>
              </a:r>
            </a:p>
          </p:txBody>
        </p:sp>
      </p:grpSp>
    </p:spTree>
  </p:cSld>
  <p:clrMapOvr>
    <a:masterClrMapping/>
  </p:clrMapOvr>
  <p:transition spd="med">
    <p:wipe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Élőláb helye 3"/>
          <p:cNvSpPr>
            <a:spLocks noGrp="1"/>
          </p:cNvSpPr>
          <p:nvPr>
            <p:ph type="ftr" sz="quarter" idx="10"/>
          </p:nvPr>
        </p:nvSpPr>
        <p:spPr/>
        <p:txBody>
          <a:bodyPr/>
          <a:lstStyle/>
          <a:p>
            <a:r>
              <a:rPr lang="en-US" altLang="hu-HU"/>
              <a:t>Chapter 15: Public Goods and Tax Policy</a:t>
            </a:r>
          </a:p>
        </p:txBody>
      </p:sp>
      <p:sp>
        <p:nvSpPr>
          <p:cNvPr id="24" name="Dia számának helye 4"/>
          <p:cNvSpPr>
            <a:spLocks noGrp="1"/>
          </p:cNvSpPr>
          <p:nvPr>
            <p:ph type="sldNum" sz="quarter" idx="11"/>
          </p:nvPr>
        </p:nvSpPr>
        <p:spPr/>
        <p:txBody>
          <a:bodyPr/>
          <a:lstStyle/>
          <a:p>
            <a:r>
              <a:rPr lang="en-US" altLang="hu-HU"/>
              <a:t>Slide </a:t>
            </a:r>
            <a:fld id="{8B5EA210-A3F6-47E9-91CE-9563155481F9}" type="slidenum">
              <a:rPr lang="en-US" altLang="hu-HU"/>
              <a:pPr/>
              <a:t>22</a:t>
            </a:fld>
            <a:endParaRPr lang="en-US" altLang="hu-HU"/>
          </a:p>
        </p:txBody>
      </p:sp>
      <p:sp>
        <p:nvSpPr>
          <p:cNvPr id="173058" name="Rectangle 2"/>
          <p:cNvSpPr>
            <a:spLocks noGrp="1" noChangeArrowheads="1"/>
          </p:cNvSpPr>
          <p:nvPr>
            <p:ph type="title"/>
          </p:nvPr>
        </p:nvSpPr>
        <p:spPr>
          <a:xfrm>
            <a:off x="1676400" y="228600"/>
            <a:ext cx="6781800" cy="685800"/>
          </a:xfrm>
        </p:spPr>
        <p:txBody>
          <a:bodyPr/>
          <a:lstStyle/>
          <a:p>
            <a:r>
              <a:rPr lang="en-US" altLang="hu-HU" sz="3200"/>
              <a:t>The Optimal Quantity of Parkland</a:t>
            </a:r>
          </a:p>
        </p:txBody>
      </p:sp>
      <p:grpSp>
        <p:nvGrpSpPr>
          <p:cNvPr id="2" name="Csoportba foglalás 1"/>
          <p:cNvGrpSpPr/>
          <p:nvPr/>
        </p:nvGrpSpPr>
        <p:grpSpPr>
          <a:xfrm>
            <a:off x="848729" y="1200150"/>
            <a:ext cx="7923212" cy="5167313"/>
            <a:chOff x="1119188" y="1200150"/>
            <a:chExt cx="7923212" cy="5167313"/>
          </a:xfrm>
        </p:grpSpPr>
        <p:sp>
          <p:nvSpPr>
            <p:cNvPr id="173060" name="Text Box 4"/>
            <p:cNvSpPr txBox="1">
              <a:spLocks noChangeArrowheads="1"/>
            </p:cNvSpPr>
            <p:nvPr/>
          </p:nvSpPr>
          <p:spPr bwMode="auto">
            <a:xfrm>
              <a:off x="3878263" y="6030913"/>
              <a:ext cx="21717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600"/>
                <a:t>Acres of parkland</a:t>
              </a:r>
            </a:p>
          </p:txBody>
        </p:sp>
        <p:sp>
          <p:nvSpPr>
            <p:cNvPr id="173061" name="Text Box 5"/>
            <p:cNvSpPr txBox="1">
              <a:spLocks noChangeArrowheads="1"/>
            </p:cNvSpPr>
            <p:nvPr/>
          </p:nvSpPr>
          <p:spPr bwMode="auto">
            <a:xfrm rot="-5400000">
              <a:off x="-48419" y="3371057"/>
              <a:ext cx="2671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600"/>
                <a:t>$1,000s/acre</a:t>
              </a:r>
            </a:p>
          </p:txBody>
        </p:sp>
        <p:sp>
          <p:nvSpPr>
            <p:cNvPr id="173070" name="Line 14"/>
            <p:cNvSpPr>
              <a:spLocks noChangeShapeType="1"/>
            </p:cNvSpPr>
            <p:nvPr/>
          </p:nvSpPr>
          <p:spPr bwMode="auto">
            <a:xfrm>
              <a:off x="2246313" y="5715000"/>
              <a:ext cx="5538787" cy="1588"/>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3071" name="Line 15"/>
            <p:cNvSpPr>
              <a:spLocks noChangeShapeType="1"/>
            </p:cNvSpPr>
            <p:nvPr/>
          </p:nvSpPr>
          <p:spPr bwMode="auto">
            <a:xfrm>
              <a:off x="2255838" y="1200150"/>
              <a:ext cx="1587" cy="451485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grpSp>
          <p:nvGrpSpPr>
            <p:cNvPr id="173082" name="Group 26"/>
            <p:cNvGrpSpPr>
              <a:grpSpLocks/>
            </p:cNvGrpSpPr>
            <p:nvPr/>
          </p:nvGrpSpPr>
          <p:grpSpPr bwMode="auto">
            <a:xfrm>
              <a:off x="1598613" y="2465388"/>
              <a:ext cx="4291012" cy="3608387"/>
              <a:chOff x="1007" y="1553"/>
              <a:chExt cx="2703" cy="2273"/>
            </a:xfrm>
          </p:grpSpPr>
          <p:sp>
            <p:nvSpPr>
              <p:cNvPr id="173062" name="Text Box 6"/>
              <p:cNvSpPr txBox="1">
                <a:spLocks noChangeArrowheads="1"/>
              </p:cNvSpPr>
              <p:nvPr/>
            </p:nvSpPr>
            <p:spPr bwMode="auto">
              <a:xfrm>
                <a:off x="1007" y="1553"/>
                <a:ext cx="41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200</a:t>
                </a:r>
              </a:p>
            </p:txBody>
          </p:sp>
          <p:sp>
            <p:nvSpPr>
              <p:cNvPr id="173063" name="Text Box 7"/>
              <p:cNvSpPr txBox="1">
                <a:spLocks noChangeArrowheads="1"/>
              </p:cNvSpPr>
              <p:nvPr/>
            </p:nvSpPr>
            <p:spPr bwMode="auto">
              <a:xfrm>
                <a:off x="2447" y="3615"/>
                <a:ext cx="419"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i="1"/>
                  <a:t>A</a:t>
                </a:r>
                <a:r>
                  <a:rPr lang="en-US" altLang="hu-HU" sz="1600" i="1" baseline="-25000"/>
                  <a:t>0</a:t>
                </a:r>
                <a:endParaRPr lang="en-US" altLang="hu-HU" sz="1600" i="1"/>
              </a:p>
            </p:txBody>
          </p:sp>
          <p:sp>
            <p:nvSpPr>
              <p:cNvPr id="173065" name="Line 9"/>
              <p:cNvSpPr>
                <a:spLocks noChangeShapeType="1"/>
              </p:cNvSpPr>
              <p:nvPr/>
            </p:nvSpPr>
            <p:spPr bwMode="auto">
              <a:xfrm rot="-5400000">
                <a:off x="1783" y="2619"/>
                <a:ext cx="1940"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3069" name="Text Box 13"/>
              <p:cNvSpPr txBox="1">
                <a:spLocks noChangeArrowheads="1"/>
              </p:cNvSpPr>
              <p:nvPr/>
            </p:nvSpPr>
            <p:spPr bwMode="auto">
              <a:xfrm>
                <a:off x="3291" y="3615"/>
                <a:ext cx="419"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i="1"/>
                  <a:t>A</a:t>
                </a:r>
                <a:r>
                  <a:rPr lang="en-US" altLang="hu-HU" sz="1600"/>
                  <a:t>*</a:t>
                </a:r>
              </a:p>
            </p:txBody>
          </p:sp>
          <p:sp>
            <p:nvSpPr>
              <p:cNvPr id="173072" name="Line 16"/>
              <p:cNvSpPr>
                <a:spLocks noChangeShapeType="1"/>
              </p:cNvSpPr>
              <p:nvPr/>
            </p:nvSpPr>
            <p:spPr bwMode="auto">
              <a:xfrm rot="-5400000">
                <a:off x="2928" y="2926"/>
                <a:ext cx="1326"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3073" name="Line 17"/>
              <p:cNvSpPr>
                <a:spLocks noChangeShapeType="1"/>
              </p:cNvSpPr>
              <p:nvPr/>
            </p:nvSpPr>
            <p:spPr bwMode="auto">
              <a:xfrm rot="-10800000">
                <a:off x="1423" y="2830"/>
                <a:ext cx="1334"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3074" name="Line 18"/>
              <p:cNvSpPr>
                <a:spLocks noChangeShapeType="1"/>
              </p:cNvSpPr>
              <p:nvPr/>
            </p:nvSpPr>
            <p:spPr bwMode="auto">
              <a:xfrm rot="-10800000">
                <a:off x="1423" y="2261"/>
                <a:ext cx="2164"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3075" name="Line 19"/>
              <p:cNvSpPr>
                <a:spLocks noChangeShapeType="1"/>
              </p:cNvSpPr>
              <p:nvPr/>
            </p:nvSpPr>
            <p:spPr bwMode="auto">
              <a:xfrm rot="-10800000">
                <a:off x="1423" y="1663"/>
                <a:ext cx="1341"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3078" name="Text Box 22"/>
              <p:cNvSpPr txBox="1">
                <a:spLocks noChangeArrowheads="1"/>
              </p:cNvSpPr>
              <p:nvPr/>
            </p:nvSpPr>
            <p:spPr bwMode="auto">
              <a:xfrm>
                <a:off x="1007" y="2150"/>
                <a:ext cx="41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140</a:t>
                </a:r>
              </a:p>
            </p:txBody>
          </p:sp>
          <p:sp>
            <p:nvSpPr>
              <p:cNvPr id="173079" name="Text Box 23"/>
              <p:cNvSpPr txBox="1">
                <a:spLocks noChangeArrowheads="1"/>
              </p:cNvSpPr>
              <p:nvPr/>
            </p:nvSpPr>
            <p:spPr bwMode="auto">
              <a:xfrm>
                <a:off x="1007" y="2718"/>
                <a:ext cx="41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80</a:t>
                </a:r>
              </a:p>
            </p:txBody>
          </p:sp>
        </p:grpSp>
        <p:grpSp>
          <p:nvGrpSpPr>
            <p:cNvPr id="173081" name="Group 25"/>
            <p:cNvGrpSpPr>
              <a:grpSpLocks/>
            </p:cNvGrpSpPr>
            <p:nvPr/>
          </p:nvGrpSpPr>
          <p:grpSpPr bwMode="auto">
            <a:xfrm>
              <a:off x="2803525" y="1477963"/>
              <a:ext cx="6238875" cy="3919537"/>
              <a:chOff x="1766" y="931"/>
              <a:chExt cx="3930" cy="2469"/>
            </a:xfrm>
          </p:grpSpPr>
          <p:sp>
            <p:nvSpPr>
              <p:cNvPr id="173064" name="Text Box 8"/>
              <p:cNvSpPr txBox="1">
                <a:spLocks noChangeArrowheads="1"/>
              </p:cNvSpPr>
              <p:nvPr/>
            </p:nvSpPr>
            <p:spPr bwMode="auto">
              <a:xfrm>
                <a:off x="4393" y="2799"/>
                <a:ext cx="9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800"/>
                  <a:t>Demand</a:t>
                </a:r>
              </a:p>
            </p:txBody>
          </p:sp>
          <p:sp>
            <p:nvSpPr>
              <p:cNvPr id="173076" name="Line 20"/>
              <p:cNvSpPr>
                <a:spLocks noChangeShapeType="1"/>
              </p:cNvSpPr>
              <p:nvPr/>
            </p:nvSpPr>
            <p:spPr bwMode="auto">
              <a:xfrm>
                <a:off x="1766" y="931"/>
                <a:ext cx="2680" cy="1983"/>
              </a:xfrm>
              <a:prstGeom prst="line">
                <a:avLst/>
              </a:prstGeom>
              <a:noFill/>
              <a:ln w="5715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3077" name="Line 21"/>
              <p:cNvSpPr>
                <a:spLocks noChangeShapeType="1"/>
              </p:cNvSpPr>
              <p:nvPr/>
            </p:nvSpPr>
            <p:spPr bwMode="auto">
              <a:xfrm flipH="1">
                <a:off x="1888" y="1417"/>
                <a:ext cx="2974" cy="1983"/>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3080" name="Text Box 24"/>
              <p:cNvSpPr txBox="1">
                <a:spLocks noChangeArrowheads="1"/>
              </p:cNvSpPr>
              <p:nvPr/>
            </p:nvSpPr>
            <p:spPr bwMode="auto">
              <a:xfrm>
                <a:off x="4866" y="1263"/>
                <a:ext cx="83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800"/>
                  <a:t>Marginal</a:t>
                </a:r>
              </a:p>
              <a:p>
                <a:r>
                  <a:rPr lang="en-US" altLang="hu-HU" sz="1800"/>
                  <a:t>cost</a:t>
                </a:r>
              </a:p>
            </p:txBody>
          </p:sp>
        </p:grpSp>
      </p:gr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DB905728-4AF7-4EB9-9890-DAFA2B6EDEB1}" type="slidenum">
              <a:rPr lang="en-US" altLang="hu-HU"/>
              <a:pPr/>
              <a:t>23</a:t>
            </a:fld>
            <a:endParaRPr lang="en-US" altLang="hu-HU"/>
          </a:p>
        </p:txBody>
      </p:sp>
      <p:sp>
        <p:nvSpPr>
          <p:cNvPr id="209922" name="Rectangle 2"/>
          <p:cNvSpPr>
            <a:spLocks noGrp="1" noChangeArrowheads="1"/>
          </p:cNvSpPr>
          <p:nvPr>
            <p:ph type="title"/>
          </p:nvPr>
        </p:nvSpPr>
        <p:spPr>
          <a:xfrm>
            <a:off x="1676400" y="216437"/>
            <a:ext cx="6781800" cy="685800"/>
          </a:xfrm>
        </p:spPr>
        <p:txBody>
          <a:bodyPr/>
          <a:lstStyle/>
          <a:p>
            <a:r>
              <a:rPr lang="en-US" altLang="hu-HU" sz="2800" dirty="0"/>
              <a:t>The Optimal </a:t>
            </a:r>
            <a:r>
              <a:rPr lang="en-US" altLang="hu-HU" sz="2800" dirty="0" smtClean="0"/>
              <a:t>Quantity</a:t>
            </a:r>
            <a:r>
              <a:rPr lang="hu-HU" altLang="hu-HU" sz="2800" dirty="0" smtClean="0"/>
              <a:t> </a:t>
            </a:r>
            <a:r>
              <a:rPr lang="en-US" altLang="hu-HU" sz="2800" dirty="0" smtClean="0"/>
              <a:t>of </a:t>
            </a:r>
            <a:r>
              <a:rPr lang="en-US" altLang="hu-HU" sz="2800" dirty="0"/>
              <a:t>a Public Good</a:t>
            </a:r>
          </a:p>
        </p:txBody>
      </p:sp>
      <p:sp>
        <p:nvSpPr>
          <p:cNvPr id="209923" name="Rectangle 3"/>
          <p:cNvSpPr>
            <a:spLocks noGrp="1" noChangeArrowheads="1"/>
          </p:cNvSpPr>
          <p:nvPr>
            <p:ph type="body" idx="1"/>
          </p:nvPr>
        </p:nvSpPr>
        <p:spPr/>
        <p:txBody>
          <a:bodyPr/>
          <a:lstStyle/>
          <a:p>
            <a:r>
              <a:rPr lang="en-US" altLang="hu-HU"/>
              <a:t>Advantages of Using Government to Provide Public Goods</a:t>
            </a:r>
          </a:p>
          <a:p>
            <a:pPr lvl="1"/>
            <a:r>
              <a:rPr lang="en-US" altLang="hu-HU"/>
              <a:t>Cost of adding a tax is relatively low</a:t>
            </a:r>
          </a:p>
          <a:p>
            <a:pPr lvl="1"/>
            <a:r>
              <a:rPr lang="en-US" altLang="hu-HU"/>
              <a:t>Minimizes the difficulty in determining who will bear what share of the tax burden</a:t>
            </a:r>
          </a:p>
          <a:p>
            <a:pPr lvl="1"/>
            <a:r>
              <a:rPr lang="en-US" altLang="hu-HU"/>
              <a:t>May be the only feasible provider</a:t>
            </a:r>
          </a:p>
        </p:txBody>
      </p:sp>
    </p:spTree>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26C65A2F-AE25-4C11-AFA8-C8E20CAB6F4F}" type="slidenum">
              <a:rPr lang="en-US" altLang="hu-HU"/>
              <a:pPr/>
              <a:t>24</a:t>
            </a:fld>
            <a:endParaRPr lang="en-US" altLang="hu-HU"/>
          </a:p>
        </p:txBody>
      </p:sp>
      <p:sp>
        <p:nvSpPr>
          <p:cNvPr id="210946" name="Rectangle 2"/>
          <p:cNvSpPr>
            <a:spLocks noGrp="1" noChangeArrowheads="1"/>
          </p:cNvSpPr>
          <p:nvPr>
            <p:ph type="title"/>
          </p:nvPr>
        </p:nvSpPr>
        <p:spPr>
          <a:xfrm>
            <a:off x="1676400" y="216437"/>
            <a:ext cx="6781800" cy="685800"/>
          </a:xfrm>
        </p:spPr>
        <p:txBody>
          <a:bodyPr/>
          <a:lstStyle/>
          <a:p>
            <a:r>
              <a:rPr lang="en-US" altLang="hu-HU" sz="2800" dirty="0"/>
              <a:t>The Optimal </a:t>
            </a:r>
            <a:r>
              <a:rPr lang="en-US" altLang="hu-HU" sz="2800" dirty="0" smtClean="0"/>
              <a:t>Quantity</a:t>
            </a:r>
            <a:r>
              <a:rPr lang="hu-HU" altLang="hu-HU" sz="2800" dirty="0" smtClean="0"/>
              <a:t> </a:t>
            </a:r>
            <a:r>
              <a:rPr lang="en-US" altLang="hu-HU" sz="2800" dirty="0" smtClean="0"/>
              <a:t>of </a:t>
            </a:r>
            <a:r>
              <a:rPr lang="en-US" altLang="hu-HU" sz="2800" dirty="0"/>
              <a:t>a Public Good</a:t>
            </a:r>
          </a:p>
        </p:txBody>
      </p:sp>
      <p:sp>
        <p:nvSpPr>
          <p:cNvPr id="210947" name="Rectangle 3"/>
          <p:cNvSpPr>
            <a:spLocks noGrp="1" noChangeArrowheads="1"/>
          </p:cNvSpPr>
          <p:nvPr>
            <p:ph type="body" idx="1"/>
          </p:nvPr>
        </p:nvSpPr>
        <p:spPr/>
        <p:txBody>
          <a:bodyPr/>
          <a:lstStyle/>
          <a:p>
            <a:r>
              <a:rPr lang="en-US" altLang="hu-HU"/>
              <a:t>Disadvantages of Using Government to Provide Public Goods</a:t>
            </a:r>
          </a:p>
          <a:p>
            <a:pPr lvl="1"/>
            <a:r>
              <a:rPr lang="en-US" altLang="hu-HU"/>
              <a:t>One-size-fits-all approach will not satisfy everyone’s demand for public goods.</a:t>
            </a:r>
          </a:p>
          <a:p>
            <a:pPr lvl="1"/>
            <a:r>
              <a:rPr lang="en-US" altLang="hu-HU"/>
              <a:t>Many people may oppose mandatory taxation.</a:t>
            </a: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9D602DD8-B09F-4A56-A700-FA25390EF94B}" type="slidenum">
              <a:rPr lang="en-US" altLang="hu-HU"/>
              <a:pPr/>
              <a:t>25</a:t>
            </a:fld>
            <a:endParaRPr lang="en-US" altLang="hu-HU"/>
          </a:p>
        </p:txBody>
      </p:sp>
      <p:sp>
        <p:nvSpPr>
          <p:cNvPr id="211970" name="Rectangle 2"/>
          <p:cNvSpPr>
            <a:spLocks noGrp="1" noChangeArrowheads="1"/>
          </p:cNvSpPr>
          <p:nvPr>
            <p:ph type="title"/>
          </p:nvPr>
        </p:nvSpPr>
        <p:spPr>
          <a:xfrm>
            <a:off x="1676400" y="229316"/>
            <a:ext cx="6781800" cy="685800"/>
          </a:xfrm>
        </p:spPr>
        <p:txBody>
          <a:bodyPr/>
          <a:lstStyle/>
          <a:p>
            <a:r>
              <a:rPr lang="en-US" altLang="hu-HU" sz="2800" dirty="0"/>
              <a:t>The Optimal </a:t>
            </a:r>
            <a:r>
              <a:rPr lang="en-US" altLang="hu-HU" sz="2800" dirty="0" smtClean="0"/>
              <a:t>Quantity</a:t>
            </a:r>
            <a:r>
              <a:rPr lang="hu-HU" altLang="hu-HU" sz="2800" dirty="0" smtClean="0"/>
              <a:t> </a:t>
            </a:r>
            <a:r>
              <a:rPr lang="en-US" altLang="hu-HU" sz="2800" dirty="0" smtClean="0"/>
              <a:t>of </a:t>
            </a:r>
            <a:r>
              <a:rPr lang="en-US" altLang="hu-HU" sz="2800" dirty="0"/>
              <a:t>a Public Good</a:t>
            </a:r>
          </a:p>
        </p:txBody>
      </p:sp>
      <p:sp>
        <p:nvSpPr>
          <p:cNvPr id="211971" name="Rectangle 3"/>
          <p:cNvSpPr>
            <a:spLocks noGrp="1" noChangeArrowheads="1"/>
          </p:cNvSpPr>
          <p:nvPr>
            <p:ph type="body" idx="1"/>
          </p:nvPr>
        </p:nvSpPr>
        <p:spPr/>
        <p:txBody>
          <a:bodyPr/>
          <a:lstStyle/>
          <a:p>
            <a:r>
              <a:rPr lang="en-US" altLang="hu-HU"/>
              <a:t>Private Provision of Public Goods</a:t>
            </a:r>
          </a:p>
          <a:p>
            <a:pPr lvl="1"/>
            <a:r>
              <a:rPr lang="en-US" altLang="hu-HU"/>
              <a:t>Alternatives to using taxes to fund public goods:</a:t>
            </a:r>
          </a:p>
          <a:p>
            <a:pPr lvl="2"/>
            <a:r>
              <a:rPr lang="en-US" altLang="hu-HU"/>
              <a:t>Funding by donation</a:t>
            </a:r>
          </a:p>
          <a:p>
            <a:pPr lvl="2"/>
            <a:r>
              <a:rPr lang="en-US" altLang="hu-HU"/>
              <a:t>Development of new means to exclude nonpayers</a:t>
            </a:r>
          </a:p>
          <a:p>
            <a:pPr lvl="2"/>
            <a:r>
              <a:rPr lang="en-US" altLang="hu-HU"/>
              <a:t>Private contracting</a:t>
            </a:r>
          </a:p>
          <a:p>
            <a:pPr lvl="2"/>
            <a:r>
              <a:rPr lang="en-US" altLang="hu-HU"/>
              <a:t>Sale of by-products</a:t>
            </a:r>
          </a:p>
        </p:txBody>
      </p:sp>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14631ECD-3038-4CF2-8FA6-5A5E529548A9}" type="slidenum">
              <a:rPr lang="en-US" altLang="hu-HU"/>
              <a:pPr/>
              <a:t>26</a:t>
            </a:fld>
            <a:endParaRPr lang="en-US" altLang="hu-HU"/>
          </a:p>
        </p:txBody>
      </p:sp>
      <p:sp>
        <p:nvSpPr>
          <p:cNvPr id="216066" name="Rectangle 2"/>
          <p:cNvSpPr>
            <a:spLocks noGrp="1" noChangeArrowheads="1"/>
          </p:cNvSpPr>
          <p:nvPr>
            <p:ph type="title"/>
          </p:nvPr>
        </p:nvSpPr>
        <p:spPr>
          <a:xfrm>
            <a:off x="1676400" y="229316"/>
            <a:ext cx="6781800" cy="685800"/>
          </a:xfrm>
        </p:spPr>
        <p:txBody>
          <a:bodyPr/>
          <a:lstStyle/>
          <a:p>
            <a:r>
              <a:rPr lang="en-US" altLang="hu-HU" sz="2800" dirty="0"/>
              <a:t>The Optimal </a:t>
            </a:r>
            <a:r>
              <a:rPr lang="en-US" altLang="hu-HU" sz="2800" dirty="0" smtClean="0"/>
              <a:t>Quantity</a:t>
            </a:r>
            <a:r>
              <a:rPr lang="hu-HU" altLang="hu-HU" sz="2800" dirty="0" smtClean="0"/>
              <a:t> </a:t>
            </a:r>
            <a:r>
              <a:rPr lang="en-US" altLang="hu-HU" sz="2800" dirty="0" smtClean="0"/>
              <a:t>of </a:t>
            </a:r>
            <a:r>
              <a:rPr lang="en-US" altLang="hu-HU" sz="2800" dirty="0"/>
              <a:t>a Public Good</a:t>
            </a:r>
          </a:p>
        </p:txBody>
      </p:sp>
      <p:sp>
        <p:nvSpPr>
          <p:cNvPr id="216067" name="Rectangle 3"/>
          <p:cNvSpPr>
            <a:spLocks noGrp="1" noChangeArrowheads="1"/>
          </p:cNvSpPr>
          <p:nvPr>
            <p:ph type="body" idx="1"/>
          </p:nvPr>
        </p:nvSpPr>
        <p:spPr/>
        <p:txBody>
          <a:bodyPr/>
          <a:lstStyle/>
          <a:p>
            <a:r>
              <a:rPr lang="en-US" altLang="hu-HU"/>
              <a:t>Private Provision of Public Goods</a:t>
            </a:r>
          </a:p>
          <a:p>
            <a:pPr lvl="1"/>
            <a:r>
              <a:rPr lang="en-US" altLang="hu-HU"/>
              <a:t>Observations</a:t>
            </a:r>
          </a:p>
          <a:p>
            <a:pPr lvl="2"/>
            <a:r>
              <a:rPr lang="en-US" altLang="hu-HU"/>
              <a:t>The mix in the public and private provision of public goods and services will vary by society and groups within society.</a:t>
            </a:r>
          </a:p>
          <a:p>
            <a:pPr lvl="2"/>
            <a:r>
              <a:rPr lang="en-US" altLang="hu-HU"/>
              <a:t>Technology for delivery and paying for public goods and services and people’s preferences will influence the mix of public and private financing of public goods.</a:t>
            </a:r>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351EA456-5103-4A57-8712-F59F04850861}" type="slidenum">
              <a:rPr lang="en-US" altLang="hu-HU"/>
              <a:pPr/>
              <a:t>27</a:t>
            </a:fld>
            <a:endParaRPr lang="en-US" altLang="hu-HU"/>
          </a:p>
        </p:txBody>
      </p:sp>
      <p:sp>
        <p:nvSpPr>
          <p:cNvPr id="217090" name="Rectangle 2"/>
          <p:cNvSpPr>
            <a:spLocks noGrp="1" noChangeArrowheads="1"/>
          </p:cNvSpPr>
          <p:nvPr>
            <p:ph type="title"/>
          </p:nvPr>
        </p:nvSpPr>
        <p:spPr>
          <a:xfrm>
            <a:off x="1676400" y="177800"/>
            <a:ext cx="6781800" cy="685800"/>
          </a:xfrm>
        </p:spPr>
        <p:txBody>
          <a:bodyPr/>
          <a:lstStyle/>
          <a:p>
            <a:r>
              <a:rPr lang="en-US" altLang="hu-HU" sz="2800" dirty="0"/>
              <a:t>The Optimal </a:t>
            </a:r>
            <a:r>
              <a:rPr lang="en-US" altLang="hu-HU" sz="2800" dirty="0" smtClean="0"/>
              <a:t>Quantity</a:t>
            </a:r>
            <a:r>
              <a:rPr lang="hu-HU" altLang="hu-HU" sz="2800" dirty="0" smtClean="0"/>
              <a:t> </a:t>
            </a:r>
            <a:r>
              <a:rPr lang="en-US" altLang="hu-HU" sz="2800" dirty="0" smtClean="0"/>
              <a:t>of </a:t>
            </a:r>
            <a:r>
              <a:rPr lang="en-US" altLang="hu-HU" sz="2800" dirty="0"/>
              <a:t>a Public Good</a:t>
            </a:r>
          </a:p>
        </p:txBody>
      </p:sp>
      <p:sp>
        <p:nvSpPr>
          <p:cNvPr id="217091" name="Rectangle 3"/>
          <p:cNvSpPr>
            <a:spLocks noGrp="1" noChangeArrowheads="1"/>
          </p:cNvSpPr>
          <p:nvPr>
            <p:ph type="body" idx="1"/>
          </p:nvPr>
        </p:nvSpPr>
        <p:spPr/>
        <p:txBody>
          <a:bodyPr/>
          <a:lstStyle/>
          <a:p>
            <a:r>
              <a:rPr lang="en-US" altLang="hu-HU"/>
              <a:t>Example</a:t>
            </a:r>
          </a:p>
          <a:p>
            <a:pPr lvl="1"/>
            <a:r>
              <a:rPr lang="en-US" altLang="hu-HU"/>
              <a:t>By how much is economic surplus reduced by a pay-per-view charge?</a:t>
            </a:r>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Élőláb helye 3"/>
          <p:cNvSpPr>
            <a:spLocks noGrp="1"/>
          </p:cNvSpPr>
          <p:nvPr>
            <p:ph type="ftr" sz="quarter" idx="10"/>
          </p:nvPr>
        </p:nvSpPr>
        <p:spPr/>
        <p:txBody>
          <a:bodyPr/>
          <a:lstStyle/>
          <a:p>
            <a:r>
              <a:rPr lang="en-US" altLang="hu-HU"/>
              <a:t>Chapter 15: Public Goods and Tax Policy</a:t>
            </a:r>
          </a:p>
        </p:txBody>
      </p:sp>
      <p:sp>
        <p:nvSpPr>
          <p:cNvPr id="21" name="Dia számának helye 4"/>
          <p:cNvSpPr>
            <a:spLocks noGrp="1"/>
          </p:cNvSpPr>
          <p:nvPr>
            <p:ph type="sldNum" sz="quarter" idx="11"/>
          </p:nvPr>
        </p:nvSpPr>
        <p:spPr/>
        <p:txBody>
          <a:bodyPr/>
          <a:lstStyle/>
          <a:p>
            <a:r>
              <a:rPr lang="en-US" altLang="hu-HU"/>
              <a:t>Slide </a:t>
            </a:r>
            <a:fld id="{A4915B40-B783-4E2F-BED0-9EE753FB84ED}" type="slidenum">
              <a:rPr lang="en-US" altLang="hu-HU"/>
              <a:pPr/>
              <a:t>28</a:t>
            </a:fld>
            <a:endParaRPr lang="en-US" altLang="hu-HU"/>
          </a:p>
        </p:txBody>
      </p:sp>
      <p:sp>
        <p:nvSpPr>
          <p:cNvPr id="174082" name="Rectangle 2"/>
          <p:cNvSpPr>
            <a:spLocks noGrp="1" noChangeArrowheads="1"/>
          </p:cNvSpPr>
          <p:nvPr>
            <p:ph type="title"/>
          </p:nvPr>
        </p:nvSpPr>
        <p:spPr>
          <a:xfrm>
            <a:off x="1467677" y="267774"/>
            <a:ext cx="7186926" cy="685800"/>
          </a:xfrm>
        </p:spPr>
        <p:txBody>
          <a:bodyPr/>
          <a:lstStyle/>
          <a:p>
            <a:r>
              <a:rPr lang="en-US" altLang="hu-HU" sz="2800" dirty="0"/>
              <a:t>The Loss in Surplus </a:t>
            </a:r>
            <a:r>
              <a:rPr lang="en-US" altLang="hu-HU" sz="2800" dirty="0" smtClean="0"/>
              <a:t>from </a:t>
            </a:r>
            <a:r>
              <a:rPr lang="en-US" altLang="hu-HU" sz="2800" dirty="0"/>
              <a:t>a </a:t>
            </a:r>
            <a:r>
              <a:rPr lang="en-US" altLang="hu-HU" sz="2800" dirty="0" smtClean="0"/>
              <a:t>Pay-per</a:t>
            </a:r>
            <a:r>
              <a:rPr lang="hu-HU" altLang="hu-HU" sz="2800" dirty="0" smtClean="0"/>
              <a:t>-</a:t>
            </a:r>
            <a:r>
              <a:rPr lang="en-US" altLang="hu-HU" sz="2800" dirty="0" smtClean="0"/>
              <a:t>View </a:t>
            </a:r>
            <a:r>
              <a:rPr lang="en-US" altLang="hu-HU" sz="2800" dirty="0"/>
              <a:t>Fee</a:t>
            </a:r>
          </a:p>
        </p:txBody>
      </p:sp>
      <p:grpSp>
        <p:nvGrpSpPr>
          <p:cNvPr id="2" name="Csoportba foglalás 1"/>
          <p:cNvGrpSpPr/>
          <p:nvPr/>
        </p:nvGrpSpPr>
        <p:grpSpPr>
          <a:xfrm>
            <a:off x="735838" y="1349375"/>
            <a:ext cx="7488238" cy="4718050"/>
            <a:chOff x="1019175" y="1349375"/>
            <a:chExt cx="7488238" cy="4718050"/>
          </a:xfrm>
        </p:grpSpPr>
        <p:grpSp>
          <p:nvGrpSpPr>
            <p:cNvPr id="174103" name="Group 23"/>
            <p:cNvGrpSpPr>
              <a:grpSpLocks/>
            </p:cNvGrpSpPr>
            <p:nvPr/>
          </p:nvGrpSpPr>
          <p:grpSpPr bwMode="auto">
            <a:xfrm>
              <a:off x="4418013" y="1349375"/>
              <a:ext cx="4089400" cy="3829050"/>
              <a:chOff x="2783" y="850"/>
              <a:chExt cx="2576" cy="2412"/>
            </a:xfrm>
          </p:grpSpPr>
          <p:sp>
            <p:nvSpPr>
              <p:cNvPr id="174099" name="Freeform 19"/>
              <p:cNvSpPr>
                <a:spLocks/>
              </p:cNvSpPr>
              <p:nvPr/>
            </p:nvSpPr>
            <p:spPr bwMode="auto">
              <a:xfrm>
                <a:off x="2783" y="2282"/>
                <a:ext cx="1705" cy="980"/>
              </a:xfrm>
              <a:custGeom>
                <a:avLst/>
                <a:gdLst>
                  <a:gd name="T0" fmla="*/ 0 w 1705"/>
                  <a:gd name="T1" fmla="*/ 0 h 980"/>
                  <a:gd name="T2" fmla="*/ 0 w 1705"/>
                  <a:gd name="T3" fmla="*/ 980 h 980"/>
                  <a:gd name="T4" fmla="*/ 1705 w 1705"/>
                  <a:gd name="T5" fmla="*/ 980 h 980"/>
                  <a:gd name="T6" fmla="*/ 46 w 1705"/>
                  <a:gd name="T7" fmla="*/ 22 h 980"/>
                  <a:gd name="T8" fmla="*/ 0 w 1705"/>
                  <a:gd name="T9" fmla="*/ 0 h 980"/>
                </a:gdLst>
                <a:ahLst/>
                <a:cxnLst>
                  <a:cxn ang="0">
                    <a:pos x="T0" y="T1"/>
                  </a:cxn>
                  <a:cxn ang="0">
                    <a:pos x="T2" y="T3"/>
                  </a:cxn>
                  <a:cxn ang="0">
                    <a:pos x="T4" y="T5"/>
                  </a:cxn>
                  <a:cxn ang="0">
                    <a:pos x="T6" y="T7"/>
                  </a:cxn>
                  <a:cxn ang="0">
                    <a:pos x="T8" y="T9"/>
                  </a:cxn>
                </a:cxnLst>
                <a:rect l="0" t="0" r="r" b="b"/>
                <a:pathLst>
                  <a:path w="1705" h="980">
                    <a:moveTo>
                      <a:pt x="0" y="0"/>
                    </a:moveTo>
                    <a:lnTo>
                      <a:pt x="0" y="980"/>
                    </a:lnTo>
                    <a:lnTo>
                      <a:pt x="1705" y="980"/>
                    </a:lnTo>
                    <a:lnTo>
                      <a:pt x="46" y="22"/>
                    </a:lnTo>
                    <a:lnTo>
                      <a:pt x="0"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4088" name="Text Box 8"/>
              <p:cNvSpPr txBox="1">
                <a:spLocks noChangeArrowheads="1"/>
              </p:cNvSpPr>
              <p:nvPr/>
            </p:nvSpPr>
            <p:spPr bwMode="auto">
              <a:xfrm>
                <a:off x="3789" y="2289"/>
                <a:ext cx="157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800"/>
                  <a:t>Lost surplus from $10 viewing fee</a:t>
                </a:r>
              </a:p>
            </p:txBody>
          </p:sp>
          <p:sp>
            <p:nvSpPr>
              <p:cNvPr id="174100" name="Line 20"/>
              <p:cNvSpPr>
                <a:spLocks noChangeShapeType="1"/>
              </p:cNvSpPr>
              <p:nvPr/>
            </p:nvSpPr>
            <p:spPr bwMode="auto">
              <a:xfrm flipH="1">
                <a:off x="3202" y="2559"/>
                <a:ext cx="588" cy="358"/>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4101" name="Text Box 21"/>
              <p:cNvSpPr txBox="1">
                <a:spLocks noChangeArrowheads="1"/>
              </p:cNvSpPr>
              <p:nvPr/>
            </p:nvSpPr>
            <p:spPr bwMode="auto">
              <a:xfrm>
                <a:off x="3545" y="850"/>
                <a:ext cx="1797" cy="1270"/>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22066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buFontTx/>
                  <a:buChar char="•"/>
                </a:pPr>
                <a:r>
                  <a:rPr lang="en-US" altLang="hu-HU" sz="1400">
                    <a:latin typeface="Arial" panose="020B0604020202020204" pitchFamily="34" charset="0"/>
                  </a:rPr>
                  <a:t>Pay-per-view</a:t>
                </a:r>
              </a:p>
              <a:p>
                <a:pPr lvl="1">
                  <a:buFontTx/>
                  <a:buChar char="•"/>
                </a:pPr>
                <a:r>
                  <a:rPr lang="en-US" altLang="hu-HU" sz="1400">
                    <a:latin typeface="Arial" panose="020B0604020202020204" pitchFamily="34" charset="0"/>
                  </a:rPr>
                  <a:t>Fee = $10</a:t>
                </a:r>
              </a:p>
              <a:p>
                <a:pPr lvl="1">
                  <a:buFontTx/>
                  <a:buChar char="•"/>
                </a:pPr>
                <a:r>
                  <a:rPr lang="en-US" altLang="hu-HU" sz="1400">
                    <a:latin typeface="Arial" panose="020B0604020202020204" pitchFamily="34" charset="0"/>
                  </a:rPr>
                  <a:t>10 million viewers</a:t>
                </a:r>
              </a:p>
              <a:p>
                <a:pPr>
                  <a:buFontTx/>
                  <a:buChar char="•"/>
                </a:pPr>
                <a:r>
                  <a:rPr lang="en-US" altLang="hu-HU" sz="1400">
                    <a:latin typeface="Arial" panose="020B0604020202020204" pitchFamily="34" charset="0"/>
                  </a:rPr>
                  <a:t>Broadcast TV</a:t>
                </a:r>
              </a:p>
              <a:p>
                <a:pPr lvl="1">
                  <a:buFontTx/>
                  <a:buChar char="•"/>
                </a:pPr>
                <a:r>
                  <a:rPr lang="en-US" altLang="hu-HU" sz="1400">
                    <a:latin typeface="Arial" panose="020B0604020202020204" pitchFamily="34" charset="0"/>
                  </a:rPr>
                  <a:t>No fee</a:t>
                </a:r>
              </a:p>
              <a:p>
                <a:pPr lvl="1">
                  <a:buFontTx/>
                  <a:buChar char="•"/>
                </a:pPr>
                <a:r>
                  <a:rPr lang="en-US" altLang="hu-HU" sz="1400" i="1">
                    <a:latin typeface="Arial" panose="020B0604020202020204" pitchFamily="34" charset="0"/>
                  </a:rPr>
                  <a:t>MC</a:t>
                </a:r>
                <a:r>
                  <a:rPr lang="en-US" altLang="hu-HU" sz="1400">
                    <a:latin typeface="Arial" panose="020B0604020202020204" pitchFamily="34" charset="0"/>
                  </a:rPr>
                  <a:t> of additional viewers = 0</a:t>
                </a:r>
              </a:p>
              <a:p>
                <a:pPr lvl="1">
                  <a:buFontTx/>
                  <a:buChar char="•"/>
                </a:pPr>
                <a:r>
                  <a:rPr lang="en-US" altLang="hu-HU" sz="1400">
                    <a:latin typeface="Arial" panose="020B0604020202020204" pitchFamily="34" charset="0"/>
                  </a:rPr>
                  <a:t>20 million viewers</a:t>
                </a:r>
              </a:p>
              <a:p>
                <a:pPr>
                  <a:buFontTx/>
                  <a:buChar char="•"/>
                </a:pPr>
                <a:r>
                  <a:rPr lang="en-US" altLang="hu-HU" sz="1400">
                    <a:latin typeface="Arial" panose="020B0604020202020204" pitchFamily="34" charset="0"/>
                  </a:rPr>
                  <a:t>Loss in economic surplus</a:t>
                </a:r>
              </a:p>
              <a:p>
                <a:pPr lvl="1">
                  <a:buFontTx/>
                  <a:buChar char="•"/>
                </a:pPr>
                <a:r>
                  <a:rPr lang="en-US" altLang="hu-HU" sz="1400">
                    <a:latin typeface="Arial" panose="020B0604020202020204" pitchFamily="34" charset="0"/>
                  </a:rPr>
                  <a:t>$50 million</a:t>
                </a:r>
              </a:p>
            </p:txBody>
          </p:sp>
        </p:grpSp>
        <p:sp>
          <p:nvSpPr>
            <p:cNvPr id="174084" name="Text Box 4"/>
            <p:cNvSpPr txBox="1">
              <a:spLocks noChangeArrowheads="1"/>
            </p:cNvSpPr>
            <p:nvPr/>
          </p:nvSpPr>
          <p:spPr bwMode="auto">
            <a:xfrm>
              <a:off x="3844925" y="5486400"/>
              <a:ext cx="16732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600"/>
                <a:t>Viewing households</a:t>
              </a:r>
            </a:p>
          </p:txBody>
        </p:sp>
        <p:sp>
          <p:nvSpPr>
            <p:cNvPr id="174085" name="Text Box 5"/>
            <p:cNvSpPr txBox="1">
              <a:spLocks noChangeArrowheads="1"/>
            </p:cNvSpPr>
            <p:nvPr/>
          </p:nvSpPr>
          <p:spPr bwMode="auto">
            <a:xfrm rot="-5400000">
              <a:off x="-148432" y="3437732"/>
              <a:ext cx="2671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600"/>
                <a:t>Cost ($/episode)</a:t>
              </a:r>
            </a:p>
          </p:txBody>
        </p:sp>
        <p:grpSp>
          <p:nvGrpSpPr>
            <p:cNvPr id="174102" name="Group 22"/>
            <p:cNvGrpSpPr>
              <a:grpSpLocks/>
            </p:cNvGrpSpPr>
            <p:nvPr/>
          </p:nvGrpSpPr>
          <p:grpSpPr bwMode="auto">
            <a:xfrm>
              <a:off x="1087438" y="1887538"/>
              <a:ext cx="6608762" cy="3643312"/>
              <a:chOff x="685" y="1189"/>
              <a:chExt cx="4163" cy="2295"/>
            </a:xfrm>
          </p:grpSpPr>
          <p:sp>
            <p:nvSpPr>
              <p:cNvPr id="174083" name="Line 3"/>
              <p:cNvSpPr>
                <a:spLocks noChangeShapeType="1"/>
              </p:cNvSpPr>
              <p:nvPr/>
            </p:nvSpPr>
            <p:spPr bwMode="auto">
              <a:xfrm>
                <a:off x="1103" y="2279"/>
                <a:ext cx="1678"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4086" name="Text Box 6"/>
              <p:cNvSpPr txBox="1">
                <a:spLocks noChangeArrowheads="1"/>
              </p:cNvSpPr>
              <p:nvPr/>
            </p:nvSpPr>
            <p:spPr bwMode="auto">
              <a:xfrm>
                <a:off x="685" y="1189"/>
                <a:ext cx="41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20</a:t>
                </a:r>
              </a:p>
            </p:txBody>
          </p:sp>
          <p:sp>
            <p:nvSpPr>
              <p:cNvPr id="174087" name="Text Box 7"/>
              <p:cNvSpPr txBox="1">
                <a:spLocks noChangeArrowheads="1"/>
              </p:cNvSpPr>
              <p:nvPr/>
            </p:nvSpPr>
            <p:spPr bwMode="auto">
              <a:xfrm>
                <a:off x="2286" y="3272"/>
                <a:ext cx="85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10,000,000</a:t>
                </a:r>
              </a:p>
            </p:txBody>
          </p:sp>
          <p:sp>
            <p:nvSpPr>
              <p:cNvPr id="174089" name="Line 9"/>
              <p:cNvSpPr>
                <a:spLocks noChangeShapeType="1"/>
              </p:cNvSpPr>
              <p:nvPr/>
            </p:nvSpPr>
            <p:spPr bwMode="auto">
              <a:xfrm rot="-5400000">
                <a:off x="2290" y="2752"/>
                <a:ext cx="989"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4096" name="Text Box 16"/>
              <p:cNvSpPr txBox="1">
                <a:spLocks noChangeArrowheads="1"/>
              </p:cNvSpPr>
              <p:nvPr/>
            </p:nvSpPr>
            <p:spPr bwMode="auto">
              <a:xfrm>
                <a:off x="3995" y="3272"/>
                <a:ext cx="85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20,000,000</a:t>
                </a:r>
              </a:p>
            </p:txBody>
          </p:sp>
          <p:sp>
            <p:nvSpPr>
              <p:cNvPr id="174097" name="Line 17"/>
              <p:cNvSpPr>
                <a:spLocks noChangeShapeType="1"/>
              </p:cNvSpPr>
              <p:nvPr/>
            </p:nvSpPr>
            <p:spPr bwMode="auto">
              <a:xfrm>
                <a:off x="1098" y="1305"/>
                <a:ext cx="3398" cy="1953"/>
              </a:xfrm>
              <a:prstGeom prst="line">
                <a:avLst/>
              </a:prstGeom>
              <a:noFill/>
              <a:ln w="5715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4098" name="Text Box 18"/>
              <p:cNvSpPr txBox="1">
                <a:spLocks noChangeArrowheads="1"/>
              </p:cNvSpPr>
              <p:nvPr/>
            </p:nvSpPr>
            <p:spPr bwMode="auto">
              <a:xfrm>
                <a:off x="685" y="2176"/>
                <a:ext cx="41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10</a:t>
                </a:r>
              </a:p>
            </p:txBody>
          </p:sp>
        </p:grpSp>
        <p:sp>
          <p:nvSpPr>
            <p:cNvPr id="174095" name="Line 15"/>
            <p:cNvSpPr>
              <a:spLocks noChangeShapeType="1"/>
            </p:cNvSpPr>
            <p:nvPr/>
          </p:nvSpPr>
          <p:spPr bwMode="auto">
            <a:xfrm>
              <a:off x="1744663" y="1819275"/>
              <a:ext cx="1587" cy="3351213"/>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4094" name="Line 14"/>
            <p:cNvSpPr>
              <a:spLocks noChangeShapeType="1"/>
            </p:cNvSpPr>
            <p:nvPr/>
          </p:nvSpPr>
          <p:spPr bwMode="auto">
            <a:xfrm>
              <a:off x="1735138" y="5170488"/>
              <a:ext cx="6665912" cy="1587"/>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gr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F3CAEA6D-65AF-43B8-A910-DE1EF45E36A9}" type="slidenum">
              <a:rPr lang="en-US" altLang="hu-HU"/>
              <a:pPr/>
              <a:t>29</a:t>
            </a:fld>
            <a:endParaRPr lang="en-US" altLang="hu-HU"/>
          </a:p>
        </p:txBody>
      </p:sp>
      <p:sp>
        <p:nvSpPr>
          <p:cNvPr id="218114" name="Rectangle 2"/>
          <p:cNvSpPr>
            <a:spLocks noGrp="1" noChangeArrowheads="1"/>
          </p:cNvSpPr>
          <p:nvPr>
            <p:ph type="title"/>
          </p:nvPr>
        </p:nvSpPr>
        <p:spPr>
          <a:xfrm>
            <a:off x="1676400" y="229316"/>
            <a:ext cx="6781800" cy="685800"/>
          </a:xfrm>
        </p:spPr>
        <p:txBody>
          <a:bodyPr/>
          <a:lstStyle/>
          <a:p>
            <a:r>
              <a:rPr lang="en-US" altLang="hu-HU" sz="2800" dirty="0"/>
              <a:t>The Optimal </a:t>
            </a:r>
            <a:r>
              <a:rPr lang="en-US" altLang="hu-HU" sz="2800" dirty="0" smtClean="0"/>
              <a:t>Quantity</a:t>
            </a:r>
            <a:r>
              <a:rPr lang="hu-HU" altLang="hu-HU" sz="2800" dirty="0" smtClean="0"/>
              <a:t> </a:t>
            </a:r>
            <a:r>
              <a:rPr lang="en-US" altLang="hu-HU" sz="2800" dirty="0" smtClean="0"/>
              <a:t>of </a:t>
            </a:r>
            <a:r>
              <a:rPr lang="en-US" altLang="hu-HU" sz="2800" dirty="0"/>
              <a:t>a Public Good</a:t>
            </a:r>
          </a:p>
        </p:txBody>
      </p:sp>
      <p:sp>
        <p:nvSpPr>
          <p:cNvPr id="218115" name="Rectangle 3"/>
          <p:cNvSpPr>
            <a:spLocks noGrp="1" noChangeArrowheads="1"/>
          </p:cNvSpPr>
          <p:nvPr>
            <p:ph type="body" idx="1"/>
          </p:nvPr>
        </p:nvSpPr>
        <p:spPr/>
        <p:txBody>
          <a:bodyPr/>
          <a:lstStyle/>
          <a:p>
            <a:r>
              <a:rPr lang="en-US" altLang="hu-HU"/>
              <a:t>Private Provision of Public Goods</a:t>
            </a:r>
          </a:p>
          <a:p>
            <a:pPr lvl="1"/>
            <a:r>
              <a:rPr lang="en-US" altLang="hu-HU"/>
              <a:t>Observations</a:t>
            </a:r>
          </a:p>
          <a:p>
            <a:pPr lvl="2"/>
            <a:r>
              <a:rPr lang="en-US" altLang="hu-HU"/>
              <a:t>Charging a positive price for a good whose   </a:t>
            </a:r>
            <a:r>
              <a:rPr lang="en-US" altLang="hu-HU" i="1"/>
              <a:t>MC = </a:t>
            </a:r>
            <a:r>
              <a:rPr lang="en-US" altLang="hu-HU"/>
              <a:t>0 will reduce the economic surplus.</a:t>
            </a:r>
          </a:p>
          <a:p>
            <a:pPr lvl="2"/>
            <a:r>
              <a:rPr lang="en-US" altLang="hu-HU"/>
              <a:t>The more elastic the demand, the greater the loss in economic surplus.</a:t>
            </a:r>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D9D2AFE9-A4AA-4685-8E58-5D8DA2C4B3D6}" type="slidenum">
              <a:rPr lang="en-US" altLang="hu-HU"/>
              <a:pPr/>
              <a:t>3</a:t>
            </a:fld>
            <a:endParaRPr lang="en-US" altLang="hu-HU"/>
          </a:p>
        </p:txBody>
      </p:sp>
      <p:sp>
        <p:nvSpPr>
          <p:cNvPr id="179202" name="Rectangle 2"/>
          <p:cNvSpPr>
            <a:spLocks noGrp="1" noChangeArrowheads="1"/>
          </p:cNvSpPr>
          <p:nvPr>
            <p:ph type="title"/>
          </p:nvPr>
        </p:nvSpPr>
        <p:spPr>
          <a:xfrm>
            <a:off x="1676400" y="177800"/>
            <a:ext cx="6900930" cy="685800"/>
          </a:xfrm>
        </p:spPr>
        <p:txBody>
          <a:bodyPr/>
          <a:lstStyle/>
          <a:p>
            <a:r>
              <a:rPr lang="en-US" altLang="hu-HU" sz="2800" dirty="0"/>
              <a:t>Government </a:t>
            </a:r>
            <a:r>
              <a:rPr lang="en-US" altLang="hu-HU" sz="2800" dirty="0" smtClean="0"/>
              <a:t>Provision</a:t>
            </a:r>
            <a:r>
              <a:rPr lang="hu-HU" altLang="hu-HU" sz="2800" dirty="0" smtClean="0"/>
              <a:t> </a:t>
            </a:r>
            <a:r>
              <a:rPr lang="en-US" altLang="hu-HU" sz="2800" dirty="0" smtClean="0"/>
              <a:t>of </a:t>
            </a:r>
            <a:r>
              <a:rPr lang="en-US" altLang="hu-HU" sz="2800" dirty="0"/>
              <a:t>Public Goods</a:t>
            </a:r>
          </a:p>
        </p:txBody>
      </p:sp>
      <p:sp>
        <p:nvSpPr>
          <p:cNvPr id="179203" name="Rectangle 3"/>
          <p:cNvSpPr>
            <a:spLocks noGrp="1" noChangeArrowheads="1"/>
          </p:cNvSpPr>
          <p:nvPr>
            <p:ph type="body" idx="1"/>
          </p:nvPr>
        </p:nvSpPr>
        <p:spPr>
          <a:xfrm>
            <a:off x="685800" y="1609860"/>
            <a:ext cx="7772400" cy="4507605"/>
          </a:xfrm>
        </p:spPr>
        <p:txBody>
          <a:bodyPr/>
          <a:lstStyle/>
          <a:p>
            <a:r>
              <a:rPr lang="en-US" altLang="hu-HU" dirty="0"/>
              <a:t>Public Goods versus Private Goods</a:t>
            </a:r>
          </a:p>
          <a:p>
            <a:pPr lvl="1"/>
            <a:r>
              <a:rPr lang="en-US" altLang="hu-HU" dirty="0"/>
              <a:t>Public Good</a:t>
            </a:r>
          </a:p>
          <a:p>
            <a:pPr lvl="2"/>
            <a:r>
              <a:rPr lang="en-US" altLang="hu-HU" dirty="0"/>
              <a:t>A good or service that, to at least some degree, is both </a:t>
            </a:r>
            <a:r>
              <a:rPr lang="en-US" altLang="hu-HU" dirty="0" smtClean="0"/>
              <a:t>non</a:t>
            </a:r>
            <a:r>
              <a:rPr lang="hu-HU" altLang="hu-HU" dirty="0" smtClean="0"/>
              <a:t>-</a:t>
            </a:r>
            <a:r>
              <a:rPr lang="en-US" altLang="hu-HU" dirty="0" smtClean="0"/>
              <a:t>rival </a:t>
            </a:r>
            <a:r>
              <a:rPr lang="en-US" altLang="hu-HU" dirty="0"/>
              <a:t>and </a:t>
            </a:r>
            <a:r>
              <a:rPr lang="en-US" altLang="hu-HU" dirty="0" smtClean="0"/>
              <a:t>non</a:t>
            </a:r>
            <a:r>
              <a:rPr lang="hu-HU" altLang="hu-HU" dirty="0" smtClean="0"/>
              <a:t>-</a:t>
            </a:r>
            <a:r>
              <a:rPr lang="en-US" altLang="hu-HU" dirty="0" smtClean="0"/>
              <a:t>excludable</a:t>
            </a:r>
            <a:endParaRPr lang="hu-HU" altLang="hu-HU" dirty="0" smtClean="0"/>
          </a:p>
          <a:p>
            <a:pPr lvl="1"/>
            <a:r>
              <a:rPr lang="en-US" altLang="hu-HU" dirty="0" smtClean="0"/>
              <a:t>Non</a:t>
            </a:r>
            <a:r>
              <a:rPr lang="hu-HU" altLang="hu-HU" dirty="0" smtClean="0"/>
              <a:t>-</a:t>
            </a:r>
            <a:r>
              <a:rPr lang="en-US" altLang="hu-HU" dirty="0" smtClean="0"/>
              <a:t>rival </a:t>
            </a:r>
            <a:r>
              <a:rPr lang="en-US" altLang="hu-HU" dirty="0"/>
              <a:t>Good</a:t>
            </a:r>
          </a:p>
          <a:p>
            <a:pPr lvl="2"/>
            <a:r>
              <a:rPr lang="en-US" altLang="hu-HU" dirty="0"/>
              <a:t>A good whose consumption by one person does not diminish its availability for others</a:t>
            </a:r>
          </a:p>
          <a:p>
            <a:pPr lvl="1"/>
            <a:r>
              <a:rPr lang="en-US" altLang="hu-HU" dirty="0" smtClean="0"/>
              <a:t>Non</a:t>
            </a:r>
            <a:r>
              <a:rPr lang="hu-HU" altLang="hu-HU" dirty="0" smtClean="0"/>
              <a:t>-</a:t>
            </a:r>
            <a:r>
              <a:rPr lang="en-US" altLang="hu-HU" dirty="0" smtClean="0"/>
              <a:t>excludable </a:t>
            </a:r>
            <a:r>
              <a:rPr lang="en-US" altLang="hu-HU" dirty="0"/>
              <a:t>Good</a:t>
            </a:r>
          </a:p>
          <a:p>
            <a:pPr lvl="2"/>
            <a:r>
              <a:rPr lang="en-US" altLang="hu-HU" dirty="0"/>
              <a:t>A good that is difficult, or costly, to exclude nonpayers from consuming</a:t>
            </a:r>
          </a:p>
        </p:txBody>
      </p:sp>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902BCAFC-C9BA-4B9D-8572-53A9AAA366FA}" type="slidenum">
              <a:rPr lang="en-US" altLang="hu-HU"/>
              <a:pPr/>
              <a:t>30</a:t>
            </a:fld>
            <a:endParaRPr lang="en-US" altLang="hu-HU"/>
          </a:p>
        </p:txBody>
      </p:sp>
      <p:sp>
        <p:nvSpPr>
          <p:cNvPr id="219138" name="Rectangle 2"/>
          <p:cNvSpPr>
            <a:spLocks noGrp="1" noChangeArrowheads="1"/>
          </p:cNvSpPr>
          <p:nvPr>
            <p:ph type="title"/>
          </p:nvPr>
        </p:nvSpPr>
        <p:spPr>
          <a:xfrm>
            <a:off x="1676400" y="229316"/>
            <a:ext cx="6781800" cy="685800"/>
          </a:xfrm>
        </p:spPr>
        <p:txBody>
          <a:bodyPr/>
          <a:lstStyle/>
          <a:p>
            <a:r>
              <a:rPr lang="en-US" altLang="hu-HU" sz="2800" dirty="0"/>
              <a:t>Additional Functions of Government</a:t>
            </a:r>
          </a:p>
        </p:txBody>
      </p:sp>
      <p:sp>
        <p:nvSpPr>
          <p:cNvPr id="219139" name="Rectangle 3"/>
          <p:cNvSpPr>
            <a:spLocks noGrp="1" noChangeArrowheads="1"/>
          </p:cNvSpPr>
          <p:nvPr>
            <p:ph type="body" idx="1"/>
          </p:nvPr>
        </p:nvSpPr>
        <p:spPr>
          <a:xfrm>
            <a:off x="685800" y="1184857"/>
            <a:ext cx="7772400" cy="5100034"/>
          </a:xfrm>
        </p:spPr>
        <p:txBody>
          <a:bodyPr/>
          <a:lstStyle/>
          <a:p>
            <a:r>
              <a:rPr lang="en-US" altLang="hu-HU" dirty="0"/>
              <a:t>Externalities and Property Rights</a:t>
            </a:r>
          </a:p>
          <a:p>
            <a:pPr lvl="1"/>
            <a:r>
              <a:rPr lang="en-US" altLang="hu-HU" dirty="0"/>
              <a:t>Two roles of government:</a:t>
            </a:r>
          </a:p>
          <a:p>
            <a:pPr lvl="2"/>
            <a:r>
              <a:rPr lang="en-US" altLang="hu-HU" dirty="0"/>
              <a:t>Regulation of activities that generate externalities</a:t>
            </a:r>
          </a:p>
          <a:p>
            <a:pPr lvl="2"/>
            <a:r>
              <a:rPr lang="en-US" altLang="hu-HU" dirty="0"/>
              <a:t>Defining and enforcing property </a:t>
            </a:r>
            <a:r>
              <a:rPr lang="en-US" altLang="hu-HU" dirty="0" smtClean="0"/>
              <a:t>rights</a:t>
            </a:r>
            <a:endParaRPr lang="hu-HU" altLang="hu-HU" dirty="0" smtClean="0"/>
          </a:p>
          <a:p>
            <a:r>
              <a:rPr lang="en-US" altLang="hu-HU" dirty="0"/>
              <a:t>Local, State, or Federal</a:t>
            </a:r>
          </a:p>
          <a:p>
            <a:pPr lvl="1"/>
            <a:r>
              <a:rPr lang="en-US" altLang="hu-HU" dirty="0"/>
              <a:t>Advantages of local and state government:</a:t>
            </a:r>
          </a:p>
          <a:p>
            <a:pPr lvl="2"/>
            <a:r>
              <a:rPr lang="en-US" altLang="hu-HU" dirty="0"/>
              <a:t>Better communication and response to the citizens</a:t>
            </a:r>
          </a:p>
          <a:p>
            <a:pPr lvl="2"/>
            <a:r>
              <a:rPr lang="en-US" altLang="hu-HU" dirty="0"/>
              <a:t>Local choices will reflect the unique preferences of the residents</a:t>
            </a:r>
          </a:p>
          <a:p>
            <a:endParaRPr lang="en-US" altLang="hu-HU" dirty="0"/>
          </a:p>
        </p:txBody>
      </p:sp>
    </p:spTree>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CD873B01-2CCC-4423-B9D0-379319460E13}" type="slidenum">
              <a:rPr lang="en-US" altLang="hu-HU"/>
              <a:pPr/>
              <a:t>31</a:t>
            </a:fld>
            <a:endParaRPr lang="en-US" altLang="hu-HU"/>
          </a:p>
        </p:txBody>
      </p:sp>
      <p:sp>
        <p:nvSpPr>
          <p:cNvPr id="221186" name="Rectangle 2"/>
          <p:cNvSpPr>
            <a:spLocks noGrp="1" noChangeArrowheads="1"/>
          </p:cNvSpPr>
          <p:nvPr>
            <p:ph type="title"/>
          </p:nvPr>
        </p:nvSpPr>
        <p:spPr>
          <a:xfrm>
            <a:off x="1676400" y="229316"/>
            <a:ext cx="6781800" cy="685800"/>
          </a:xfrm>
        </p:spPr>
        <p:txBody>
          <a:bodyPr/>
          <a:lstStyle/>
          <a:p>
            <a:r>
              <a:rPr lang="en-US" altLang="hu-HU" sz="2800" dirty="0"/>
              <a:t>Additional Functions of Government</a:t>
            </a:r>
          </a:p>
        </p:txBody>
      </p:sp>
      <p:sp>
        <p:nvSpPr>
          <p:cNvPr id="221187" name="Rectangle 3"/>
          <p:cNvSpPr>
            <a:spLocks noGrp="1" noChangeArrowheads="1"/>
          </p:cNvSpPr>
          <p:nvPr>
            <p:ph type="body" idx="1"/>
          </p:nvPr>
        </p:nvSpPr>
        <p:spPr/>
        <p:txBody>
          <a:bodyPr/>
          <a:lstStyle/>
          <a:p>
            <a:r>
              <a:rPr lang="en-US" altLang="hu-HU"/>
              <a:t>Local, State, or Federal</a:t>
            </a:r>
          </a:p>
          <a:p>
            <a:pPr lvl="1"/>
            <a:r>
              <a:rPr lang="en-US" altLang="hu-HU"/>
              <a:t>Advantages of federal government:</a:t>
            </a:r>
          </a:p>
          <a:p>
            <a:pPr lvl="2"/>
            <a:r>
              <a:rPr lang="en-US" altLang="hu-HU"/>
              <a:t>Economies of scale in defense spending</a:t>
            </a:r>
          </a:p>
          <a:p>
            <a:pPr lvl="2"/>
            <a:r>
              <a:rPr lang="en-US" altLang="hu-HU"/>
              <a:t>Positive and negative externalities may be nationwide</a:t>
            </a:r>
          </a:p>
        </p:txBody>
      </p:sp>
    </p:spTree>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Élőláb helye 3"/>
          <p:cNvSpPr>
            <a:spLocks noGrp="1"/>
          </p:cNvSpPr>
          <p:nvPr>
            <p:ph type="ftr" sz="quarter" idx="10"/>
          </p:nvPr>
        </p:nvSpPr>
        <p:spPr/>
        <p:txBody>
          <a:bodyPr/>
          <a:lstStyle/>
          <a:p>
            <a:r>
              <a:rPr lang="en-US" altLang="hu-HU"/>
              <a:t>Chapter 15: Public Goods and Tax Policy</a:t>
            </a:r>
          </a:p>
        </p:txBody>
      </p:sp>
      <p:sp>
        <p:nvSpPr>
          <p:cNvPr id="6" name="Dia számának helye 4"/>
          <p:cNvSpPr>
            <a:spLocks noGrp="1"/>
          </p:cNvSpPr>
          <p:nvPr>
            <p:ph type="sldNum" sz="quarter" idx="11"/>
          </p:nvPr>
        </p:nvSpPr>
        <p:spPr/>
        <p:txBody>
          <a:bodyPr/>
          <a:lstStyle/>
          <a:p>
            <a:r>
              <a:rPr lang="en-US" altLang="hu-HU"/>
              <a:t>Slide </a:t>
            </a:r>
            <a:fld id="{CC2B96A6-5140-4CA3-8965-94D7107D39EF}" type="slidenum">
              <a:rPr lang="en-US" altLang="hu-HU"/>
              <a:pPr/>
              <a:t>32</a:t>
            </a:fld>
            <a:endParaRPr lang="en-US" altLang="hu-HU"/>
          </a:p>
        </p:txBody>
      </p:sp>
      <p:sp>
        <p:nvSpPr>
          <p:cNvPr id="226306" name="Rectangle 2"/>
          <p:cNvSpPr>
            <a:spLocks noGrp="1" noChangeArrowheads="1"/>
          </p:cNvSpPr>
          <p:nvPr>
            <p:ph type="title"/>
          </p:nvPr>
        </p:nvSpPr>
        <p:spPr>
          <a:xfrm>
            <a:off x="1676400" y="190500"/>
            <a:ext cx="6781800" cy="685800"/>
          </a:xfrm>
        </p:spPr>
        <p:txBody>
          <a:bodyPr/>
          <a:lstStyle/>
          <a:p>
            <a:r>
              <a:rPr lang="en-US" altLang="hu-HU" sz="2800" dirty="0"/>
              <a:t>Sources of Inefficiency </a:t>
            </a:r>
            <a:r>
              <a:rPr lang="en-US" altLang="hu-HU" sz="2800" dirty="0" smtClean="0"/>
              <a:t>in</a:t>
            </a:r>
            <a:r>
              <a:rPr lang="hu-HU" altLang="hu-HU" sz="2800" dirty="0" smtClean="0"/>
              <a:t> </a:t>
            </a:r>
            <a:r>
              <a:rPr lang="en-US" altLang="hu-HU" sz="2800" dirty="0" smtClean="0"/>
              <a:t>the </a:t>
            </a:r>
            <a:r>
              <a:rPr lang="en-US" altLang="hu-HU" sz="2800" dirty="0"/>
              <a:t>Political Process</a:t>
            </a:r>
          </a:p>
        </p:txBody>
      </p:sp>
      <p:sp>
        <p:nvSpPr>
          <p:cNvPr id="226307" name="Rectangle 3"/>
          <p:cNvSpPr>
            <a:spLocks noGrp="1" noChangeArrowheads="1"/>
          </p:cNvSpPr>
          <p:nvPr>
            <p:ph type="body" idx="1"/>
          </p:nvPr>
        </p:nvSpPr>
        <p:spPr/>
        <p:txBody>
          <a:bodyPr/>
          <a:lstStyle/>
          <a:p>
            <a:r>
              <a:rPr lang="en-US" altLang="hu-HU" dirty="0"/>
              <a:t>Pork Barrel Spending</a:t>
            </a:r>
          </a:p>
          <a:p>
            <a:pPr lvl="1"/>
            <a:r>
              <a:rPr lang="en-US" altLang="hu-HU" dirty="0" smtClean="0"/>
              <a:t>Why do legislators often support one another’s pork barrel spending programs?</a:t>
            </a:r>
          </a:p>
          <a:p>
            <a:pPr lvl="1"/>
            <a:r>
              <a:rPr lang="en-US" altLang="hu-HU" dirty="0" smtClean="0"/>
              <a:t>A </a:t>
            </a:r>
            <a:r>
              <a:rPr lang="en-US" altLang="hu-HU" dirty="0"/>
              <a:t>public expenditure that is larger than the total benefit it creates, but that is favored by a legislator because his or her constituents benefit from the expenditure by more than their share of the resulting extra taxes</a:t>
            </a:r>
          </a:p>
        </p:txBody>
      </p:sp>
      <p:pic>
        <p:nvPicPr>
          <p:cNvPr id="22630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400" y="1568450"/>
            <a:ext cx="57467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Élőláb helye 3"/>
          <p:cNvSpPr>
            <a:spLocks noGrp="1"/>
          </p:cNvSpPr>
          <p:nvPr>
            <p:ph type="ftr" sz="quarter" idx="10"/>
          </p:nvPr>
        </p:nvSpPr>
        <p:spPr/>
        <p:txBody>
          <a:bodyPr/>
          <a:lstStyle/>
          <a:p>
            <a:r>
              <a:rPr lang="en-US" altLang="hu-HU"/>
              <a:t>Chapter 15: Public Goods and Tax Policy</a:t>
            </a:r>
          </a:p>
        </p:txBody>
      </p:sp>
      <p:sp>
        <p:nvSpPr>
          <p:cNvPr id="6" name="Dia számának helye 4"/>
          <p:cNvSpPr>
            <a:spLocks noGrp="1"/>
          </p:cNvSpPr>
          <p:nvPr>
            <p:ph type="sldNum" sz="quarter" idx="11"/>
          </p:nvPr>
        </p:nvSpPr>
        <p:spPr/>
        <p:txBody>
          <a:bodyPr/>
          <a:lstStyle/>
          <a:p>
            <a:r>
              <a:rPr lang="en-US" altLang="hu-HU"/>
              <a:t>Slide </a:t>
            </a:r>
            <a:fld id="{C8120434-08E4-4FDD-BCAF-B299AA32E286}" type="slidenum">
              <a:rPr lang="en-US" altLang="hu-HU"/>
              <a:pPr/>
              <a:t>33</a:t>
            </a:fld>
            <a:endParaRPr lang="en-US" altLang="hu-HU"/>
          </a:p>
        </p:txBody>
      </p:sp>
      <p:sp>
        <p:nvSpPr>
          <p:cNvPr id="227330" name="Rectangle 2"/>
          <p:cNvSpPr>
            <a:spLocks noGrp="1" noChangeArrowheads="1"/>
          </p:cNvSpPr>
          <p:nvPr>
            <p:ph type="title"/>
          </p:nvPr>
        </p:nvSpPr>
        <p:spPr>
          <a:xfrm>
            <a:off x="1676400" y="190500"/>
            <a:ext cx="6781800" cy="685800"/>
          </a:xfrm>
        </p:spPr>
        <p:txBody>
          <a:bodyPr/>
          <a:lstStyle/>
          <a:p>
            <a:r>
              <a:rPr lang="en-US" altLang="hu-HU" sz="2800" dirty="0"/>
              <a:t>Sources of Inefficiency </a:t>
            </a:r>
            <a:r>
              <a:rPr lang="en-US" altLang="hu-HU" sz="2800" dirty="0" smtClean="0"/>
              <a:t>in</a:t>
            </a:r>
            <a:r>
              <a:rPr lang="hu-HU" altLang="hu-HU" sz="2800" dirty="0" smtClean="0"/>
              <a:t> </a:t>
            </a:r>
            <a:r>
              <a:rPr lang="en-US" altLang="hu-HU" sz="2800" dirty="0" smtClean="0"/>
              <a:t>the </a:t>
            </a:r>
            <a:r>
              <a:rPr lang="en-US" altLang="hu-HU" sz="2800" dirty="0"/>
              <a:t>Political Process</a:t>
            </a:r>
          </a:p>
        </p:txBody>
      </p:sp>
      <p:sp>
        <p:nvSpPr>
          <p:cNvPr id="227331" name="Rectangle 3"/>
          <p:cNvSpPr>
            <a:spLocks noGrp="1" noChangeArrowheads="1"/>
          </p:cNvSpPr>
          <p:nvPr>
            <p:ph type="body" idx="1"/>
          </p:nvPr>
        </p:nvSpPr>
        <p:spPr/>
        <p:txBody>
          <a:bodyPr/>
          <a:lstStyle/>
          <a:p>
            <a:r>
              <a:rPr lang="en-US" altLang="hu-HU" dirty="0"/>
              <a:t>Logrolling</a:t>
            </a:r>
          </a:p>
          <a:p>
            <a:pPr lvl="1"/>
            <a:r>
              <a:rPr lang="en-US" altLang="hu-HU" dirty="0"/>
              <a:t>The practice whereby legislators support one another’s legislative proposals</a:t>
            </a:r>
          </a:p>
        </p:txBody>
      </p:sp>
      <p:pic>
        <p:nvPicPr>
          <p:cNvPr id="22733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400" y="1568450"/>
            <a:ext cx="57467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Élőláb helye 3"/>
          <p:cNvSpPr>
            <a:spLocks noGrp="1"/>
          </p:cNvSpPr>
          <p:nvPr>
            <p:ph type="ftr" sz="quarter" idx="10"/>
          </p:nvPr>
        </p:nvSpPr>
        <p:spPr/>
        <p:txBody>
          <a:bodyPr/>
          <a:lstStyle/>
          <a:p>
            <a:r>
              <a:rPr lang="en-US" altLang="hu-HU"/>
              <a:t>Chapter 15: Public Goods and Tax Policy</a:t>
            </a:r>
          </a:p>
        </p:txBody>
      </p:sp>
      <p:sp>
        <p:nvSpPr>
          <p:cNvPr id="6" name="Dia számának helye 4"/>
          <p:cNvSpPr>
            <a:spLocks noGrp="1"/>
          </p:cNvSpPr>
          <p:nvPr>
            <p:ph type="sldNum" sz="quarter" idx="11"/>
          </p:nvPr>
        </p:nvSpPr>
        <p:spPr/>
        <p:txBody>
          <a:bodyPr/>
          <a:lstStyle/>
          <a:p>
            <a:r>
              <a:rPr lang="en-US" altLang="hu-HU"/>
              <a:t>Slide </a:t>
            </a:r>
            <a:fld id="{D32BC1DD-3C0C-413C-A4BA-5B07BBCFCD0B}" type="slidenum">
              <a:rPr lang="en-US" altLang="hu-HU"/>
              <a:pPr/>
              <a:t>34</a:t>
            </a:fld>
            <a:endParaRPr lang="en-US" altLang="hu-HU"/>
          </a:p>
        </p:txBody>
      </p:sp>
      <p:sp>
        <p:nvSpPr>
          <p:cNvPr id="228354" name="Rectangle 2"/>
          <p:cNvSpPr>
            <a:spLocks noGrp="1" noChangeArrowheads="1"/>
          </p:cNvSpPr>
          <p:nvPr>
            <p:ph type="title"/>
          </p:nvPr>
        </p:nvSpPr>
        <p:spPr>
          <a:xfrm>
            <a:off x="1676400" y="190500"/>
            <a:ext cx="6781800" cy="685800"/>
          </a:xfrm>
        </p:spPr>
        <p:txBody>
          <a:bodyPr/>
          <a:lstStyle/>
          <a:p>
            <a:r>
              <a:rPr lang="en-US" altLang="hu-HU" sz="2800" dirty="0"/>
              <a:t>Sources of Inefficiency </a:t>
            </a:r>
            <a:r>
              <a:rPr lang="en-US" altLang="hu-HU" sz="2800" dirty="0" smtClean="0"/>
              <a:t>in</a:t>
            </a:r>
            <a:r>
              <a:rPr lang="hu-HU" altLang="hu-HU" sz="2800" dirty="0" smtClean="0"/>
              <a:t> </a:t>
            </a:r>
            <a:r>
              <a:rPr lang="en-US" altLang="hu-HU" sz="2800" dirty="0" smtClean="0"/>
              <a:t>the </a:t>
            </a:r>
            <a:r>
              <a:rPr lang="en-US" altLang="hu-HU" sz="2800" dirty="0"/>
              <a:t>Political Process</a:t>
            </a:r>
          </a:p>
        </p:txBody>
      </p:sp>
      <p:sp>
        <p:nvSpPr>
          <p:cNvPr id="228355" name="Rectangle 3"/>
          <p:cNvSpPr>
            <a:spLocks noGrp="1" noChangeArrowheads="1"/>
          </p:cNvSpPr>
          <p:nvPr>
            <p:ph type="body" idx="1"/>
          </p:nvPr>
        </p:nvSpPr>
        <p:spPr>
          <a:xfrm>
            <a:off x="685800" y="1352282"/>
            <a:ext cx="7772400" cy="4700788"/>
          </a:xfrm>
        </p:spPr>
        <p:txBody>
          <a:bodyPr/>
          <a:lstStyle/>
          <a:p>
            <a:r>
              <a:rPr lang="en-US" altLang="hu-HU" sz="2800" dirty="0" smtClean="0"/>
              <a:t>Logrolling</a:t>
            </a:r>
          </a:p>
          <a:p>
            <a:pPr lvl="1"/>
            <a:r>
              <a:rPr lang="en-US" altLang="hu-HU" sz="2600" dirty="0" smtClean="0"/>
              <a:t>The practice whereby legislators support one another’s legislative proposals</a:t>
            </a:r>
          </a:p>
          <a:p>
            <a:pPr lvl="1"/>
            <a:r>
              <a:rPr lang="en-US" altLang="hu-HU" sz="2600" dirty="0" smtClean="0"/>
              <a:t>Scenario</a:t>
            </a:r>
            <a:endParaRPr lang="en-US" altLang="hu-HU" sz="2600" dirty="0"/>
          </a:p>
          <a:p>
            <a:pPr lvl="2"/>
            <a:r>
              <a:rPr lang="en-US" altLang="hu-HU" sz="2200" dirty="0"/>
              <a:t>A congressional district with one-hundredth of the taxpayers</a:t>
            </a:r>
          </a:p>
          <a:p>
            <a:pPr lvl="2"/>
            <a:r>
              <a:rPr lang="en-US" altLang="hu-HU" sz="2200" dirty="0"/>
              <a:t>The local representative delivers a project that creates $100 million in benefits and costs $150 million</a:t>
            </a:r>
          </a:p>
          <a:p>
            <a:pPr lvl="2"/>
            <a:r>
              <a:rPr lang="en-US" altLang="hu-HU" sz="2200" dirty="0"/>
              <a:t>Districts share of the cost :</a:t>
            </a:r>
          </a:p>
          <a:p>
            <a:pPr lvl="3"/>
            <a:r>
              <a:rPr lang="en-US" altLang="hu-HU" dirty="0"/>
              <a:t>$150 million/100 = $1.5 million</a:t>
            </a:r>
          </a:p>
        </p:txBody>
      </p:sp>
      <p:pic>
        <p:nvPicPr>
          <p:cNvPr id="22835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400" y="1568450"/>
            <a:ext cx="57467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Élőláb helye 3"/>
          <p:cNvSpPr>
            <a:spLocks noGrp="1"/>
          </p:cNvSpPr>
          <p:nvPr>
            <p:ph type="ftr" sz="quarter" idx="10"/>
          </p:nvPr>
        </p:nvSpPr>
        <p:spPr/>
        <p:txBody>
          <a:bodyPr/>
          <a:lstStyle/>
          <a:p>
            <a:r>
              <a:rPr lang="en-US" altLang="hu-HU"/>
              <a:t>Chapter 15: Public Goods and Tax Policy</a:t>
            </a:r>
          </a:p>
        </p:txBody>
      </p:sp>
      <p:sp>
        <p:nvSpPr>
          <p:cNvPr id="6" name="Dia számának helye 4"/>
          <p:cNvSpPr>
            <a:spLocks noGrp="1"/>
          </p:cNvSpPr>
          <p:nvPr>
            <p:ph type="sldNum" sz="quarter" idx="11"/>
          </p:nvPr>
        </p:nvSpPr>
        <p:spPr/>
        <p:txBody>
          <a:bodyPr/>
          <a:lstStyle/>
          <a:p>
            <a:r>
              <a:rPr lang="en-US" altLang="hu-HU"/>
              <a:t>Slide </a:t>
            </a:r>
            <a:fld id="{D10C86AC-B8FF-4879-88ED-DCE40059E004}" type="slidenum">
              <a:rPr lang="en-US" altLang="hu-HU"/>
              <a:pPr/>
              <a:t>35</a:t>
            </a:fld>
            <a:endParaRPr lang="en-US" altLang="hu-HU"/>
          </a:p>
        </p:txBody>
      </p:sp>
      <p:sp>
        <p:nvSpPr>
          <p:cNvPr id="229378" name="Rectangle 2"/>
          <p:cNvSpPr>
            <a:spLocks noGrp="1" noChangeArrowheads="1"/>
          </p:cNvSpPr>
          <p:nvPr>
            <p:ph type="title"/>
          </p:nvPr>
        </p:nvSpPr>
        <p:spPr>
          <a:xfrm>
            <a:off x="1676400" y="190500"/>
            <a:ext cx="6781800" cy="685800"/>
          </a:xfrm>
        </p:spPr>
        <p:txBody>
          <a:bodyPr/>
          <a:lstStyle/>
          <a:p>
            <a:r>
              <a:rPr lang="en-US" altLang="hu-HU" sz="2800" dirty="0"/>
              <a:t>Sources of Inefficiency </a:t>
            </a:r>
            <a:r>
              <a:rPr lang="en-US" altLang="hu-HU" sz="2800" dirty="0" smtClean="0"/>
              <a:t>in</a:t>
            </a:r>
            <a:r>
              <a:rPr lang="hu-HU" altLang="hu-HU" sz="2800" dirty="0" smtClean="0"/>
              <a:t> </a:t>
            </a:r>
            <a:r>
              <a:rPr lang="en-US" altLang="hu-HU" sz="2800" dirty="0" smtClean="0"/>
              <a:t>the </a:t>
            </a:r>
            <a:r>
              <a:rPr lang="en-US" altLang="hu-HU" sz="2800" dirty="0"/>
              <a:t>Political Process</a:t>
            </a:r>
          </a:p>
        </p:txBody>
      </p:sp>
      <p:sp>
        <p:nvSpPr>
          <p:cNvPr id="229379" name="Rectangle 3"/>
          <p:cNvSpPr>
            <a:spLocks noGrp="1" noChangeArrowheads="1"/>
          </p:cNvSpPr>
          <p:nvPr>
            <p:ph type="body" idx="1"/>
          </p:nvPr>
        </p:nvSpPr>
        <p:spPr/>
        <p:txBody>
          <a:bodyPr/>
          <a:lstStyle/>
          <a:p>
            <a:pPr lvl="1"/>
            <a:r>
              <a:rPr lang="en-US" altLang="hu-HU" dirty="0" smtClean="0"/>
              <a:t>Outcome</a:t>
            </a:r>
            <a:endParaRPr lang="en-US" altLang="hu-HU" dirty="0"/>
          </a:p>
          <a:p>
            <a:pPr lvl="2"/>
            <a:r>
              <a:rPr lang="en-US" altLang="hu-HU" dirty="0"/>
              <a:t>Economic surplus to district residents:</a:t>
            </a:r>
          </a:p>
          <a:p>
            <a:pPr lvl="3"/>
            <a:r>
              <a:rPr lang="en-US" altLang="hu-HU" dirty="0"/>
              <a:t>$100 million - $1.5 million = $98.5 million</a:t>
            </a:r>
          </a:p>
          <a:p>
            <a:r>
              <a:rPr lang="en-US" altLang="hu-HU" dirty="0"/>
              <a:t>Question</a:t>
            </a:r>
          </a:p>
          <a:p>
            <a:pPr lvl="1"/>
            <a:r>
              <a:rPr lang="en-US" altLang="hu-HU" dirty="0"/>
              <a:t>Why would legislator </a:t>
            </a:r>
            <a:r>
              <a:rPr lang="en-US" altLang="hu-HU" i="1" dirty="0"/>
              <a:t>A</a:t>
            </a:r>
            <a:r>
              <a:rPr lang="en-US" altLang="hu-HU" dirty="0"/>
              <a:t> support a project in legislator </a:t>
            </a:r>
            <a:r>
              <a:rPr lang="en-US" altLang="hu-HU" i="1" dirty="0"/>
              <a:t>B’</a:t>
            </a:r>
            <a:r>
              <a:rPr lang="en-US" altLang="hu-HU" dirty="0"/>
              <a:t>s home district?</a:t>
            </a:r>
          </a:p>
        </p:txBody>
      </p:sp>
    </p:spTree>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2EBA1CD5-D31E-49ED-A14B-5DBD293DE86D}" type="slidenum">
              <a:rPr lang="en-US" altLang="hu-HU"/>
              <a:pPr/>
              <a:t>36</a:t>
            </a:fld>
            <a:endParaRPr lang="en-US" altLang="hu-HU"/>
          </a:p>
        </p:txBody>
      </p:sp>
      <p:sp>
        <p:nvSpPr>
          <p:cNvPr id="230402" name="Rectangle 2"/>
          <p:cNvSpPr>
            <a:spLocks noGrp="1" noChangeArrowheads="1"/>
          </p:cNvSpPr>
          <p:nvPr>
            <p:ph type="title"/>
          </p:nvPr>
        </p:nvSpPr>
        <p:spPr>
          <a:xfrm>
            <a:off x="1676400" y="190500"/>
            <a:ext cx="6781800" cy="685800"/>
          </a:xfrm>
        </p:spPr>
        <p:txBody>
          <a:bodyPr/>
          <a:lstStyle/>
          <a:p>
            <a:r>
              <a:rPr lang="en-US" altLang="hu-HU" sz="2800" dirty="0"/>
              <a:t>Sources of Inefficiency </a:t>
            </a:r>
            <a:r>
              <a:rPr lang="en-US" altLang="hu-HU" sz="2800" dirty="0" smtClean="0"/>
              <a:t>in</a:t>
            </a:r>
            <a:r>
              <a:rPr lang="hu-HU" altLang="hu-HU" sz="2800" dirty="0" smtClean="0"/>
              <a:t> </a:t>
            </a:r>
            <a:r>
              <a:rPr lang="en-US" altLang="hu-HU" sz="2800" dirty="0" smtClean="0"/>
              <a:t>the </a:t>
            </a:r>
            <a:r>
              <a:rPr lang="en-US" altLang="hu-HU" sz="2800" dirty="0"/>
              <a:t>Political Process</a:t>
            </a:r>
          </a:p>
        </p:txBody>
      </p:sp>
      <p:sp>
        <p:nvSpPr>
          <p:cNvPr id="230403" name="Rectangle 3"/>
          <p:cNvSpPr>
            <a:spLocks noGrp="1" noChangeArrowheads="1"/>
          </p:cNvSpPr>
          <p:nvPr>
            <p:ph type="body" idx="1"/>
          </p:nvPr>
        </p:nvSpPr>
        <p:spPr/>
        <p:txBody>
          <a:bodyPr/>
          <a:lstStyle/>
          <a:p>
            <a:r>
              <a:rPr lang="en-US" altLang="hu-HU" dirty="0"/>
              <a:t>Rent-Seeking</a:t>
            </a:r>
          </a:p>
          <a:p>
            <a:pPr lvl="1"/>
            <a:r>
              <a:rPr lang="en-US" altLang="hu-HU" dirty="0"/>
              <a:t>Inefficiency occurs when:</a:t>
            </a:r>
          </a:p>
          <a:p>
            <a:pPr lvl="2"/>
            <a:r>
              <a:rPr lang="en-US" altLang="hu-HU" dirty="0"/>
              <a:t>The gains from a government program are concentrated in the hands of a few beneficiaries.</a:t>
            </a:r>
          </a:p>
          <a:p>
            <a:pPr lvl="2"/>
            <a:r>
              <a:rPr lang="en-US" altLang="hu-HU" dirty="0"/>
              <a:t>The costs are spread among many</a:t>
            </a:r>
            <a:r>
              <a:rPr lang="en-US" altLang="hu-HU" dirty="0" smtClean="0"/>
              <a:t>.</a:t>
            </a:r>
            <a:endParaRPr lang="hu-HU" altLang="hu-HU" dirty="0" smtClean="0"/>
          </a:p>
          <a:p>
            <a:pPr lvl="1"/>
            <a:r>
              <a:rPr lang="en-US" altLang="hu-HU" dirty="0" smtClean="0"/>
              <a:t>The socially unproductive efforts of people or firms to win a prize</a:t>
            </a:r>
            <a:r>
              <a:rPr lang="hu-HU" altLang="hu-HU" dirty="0" smtClean="0"/>
              <a:t>.</a:t>
            </a:r>
            <a:endParaRPr lang="en-US" altLang="hu-HU" dirty="0" smtClean="0"/>
          </a:p>
        </p:txBody>
      </p:sp>
    </p:spTree>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5C94B58B-2114-4ECA-96DA-B32F93AB45F9}" type="slidenum">
              <a:rPr lang="en-US" altLang="hu-HU"/>
              <a:pPr/>
              <a:t>37</a:t>
            </a:fld>
            <a:endParaRPr lang="en-US" altLang="hu-HU"/>
          </a:p>
        </p:txBody>
      </p:sp>
      <p:sp>
        <p:nvSpPr>
          <p:cNvPr id="231426" name="Rectangle 2"/>
          <p:cNvSpPr>
            <a:spLocks noGrp="1" noChangeArrowheads="1"/>
          </p:cNvSpPr>
          <p:nvPr>
            <p:ph type="title"/>
          </p:nvPr>
        </p:nvSpPr>
        <p:spPr>
          <a:xfrm>
            <a:off x="1676400" y="190500"/>
            <a:ext cx="6781800" cy="685800"/>
          </a:xfrm>
        </p:spPr>
        <p:txBody>
          <a:bodyPr/>
          <a:lstStyle/>
          <a:p>
            <a:r>
              <a:rPr lang="en-US" altLang="hu-HU" sz="2800" dirty="0"/>
              <a:t>Sources of Inefficiency </a:t>
            </a:r>
            <a:r>
              <a:rPr lang="en-US" altLang="hu-HU" sz="2800" dirty="0" smtClean="0"/>
              <a:t>in</a:t>
            </a:r>
            <a:r>
              <a:rPr lang="hu-HU" altLang="hu-HU" sz="2800" dirty="0" smtClean="0"/>
              <a:t> </a:t>
            </a:r>
            <a:r>
              <a:rPr lang="en-US" altLang="hu-HU" sz="2800" dirty="0" smtClean="0"/>
              <a:t>the </a:t>
            </a:r>
            <a:r>
              <a:rPr lang="en-US" altLang="hu-HU" sz="2800" dirty="0"/>
              <a:t>Political Process</a:t>
            </a:r>
          </a:p>
        </p:txBody>
      </p:sp>
      <p:sp>
        <p:nvSpPr>
          <p:cNvPr id="231427" name="Rectangle 3"/>
          <p:cNvSpPr>
            <a:spLocks noGrp="1" noChangeArrowheads="1"/>
          </p:cNvSpPr>
          <p:nvPr>
            <p:ph type="body" idx="1"/>
          </p:nvPr>
        </p:nvSpPr>
        <p:spPr>
          <a:xfrm>
            <a:off x="685800" y="1210613"/>
            <a:ext cx="7772400" cy="5087155"/>
          </a:xfrm>
        </p:spPr>
        <p:txBody>
          <a:bodyPr/>
          <a:lstStyle/>
          <a:p>
            <a:r>
              <a:rPr lang="en-US" altLang="hu-HU" sz="2800" dirty="0"/>
              <a:t>Rent-Seeking</a:t>
            </a:r>
          </a:p>
          <a:p>
            <a:pPr lvl="1"/>
            <a:r>
              <a:rPr lang="en-US" altLang="hu-HU" sz="2600" dirty="0"/>
              <a:t>Assume</a:t>
            </a:r>
          </a:p>
          <a:p>
            <a:pPr lvl="2"/>
            <a:r>
              <a:rPr lang="en-US" altLang="hu-HU" dirty="0"/>
              <a:t>Price support bill will raise sugar prices by $0.10/lb.</a:t>
            </a:r>
          </a:p>
          <a:p>
            <a:pPr lvl="2"/>
            <a:r>
              <a:rPr lang="en-US" altLang="hu-HU" dirty="0"/>
              <a:t>Average American consumes 100 pounds of sugar per year.</a:t>
            </a:r>
          </a:p>
          <a:p>
            <a:pPr lvl="2"/>
            <a:r>
              <a:rPr lang="en-US" altLang="hu-HU" dirty="0"/>
              <a:t>Demand for sugar is inelastic</a:t>
            </a:r>
            <a:r>
              <a:rPr lang="en-US" altLang="hu-HU" dirty="0" smtClean="0"/>
              <a:t>.</a:t>
            </a:r>
            <a:endParaRPr lang="hu-HU" altLang="hu-HU" dirty="0" smtClean="0"/>
          </a:p>
          <a:p>
            <a:pPr lvl="1"/>
            <a:r>
              <a:rPr lang="en-US" altLang="hu-HU" sz="2600" dirty="0"/>
              <a:t>Outcomes</a:t>
            </a:r>
          </a:p>
          <a:p>
            <a:pPr lvl="2"/>
            <a:r>
              <a:rPr lang="en-US" altLang="hu-HU" dirty="0"/>
              <a:t>Consumer expenditures on sugar will increase by slightly less than $10/year.</a:t>
            </a:r>
          </a:p>
          <a:p>
            <a:pPr lvl="2"/>
            <a:r>
              <a:rPr lang="en-US" altLang="hu-HU" dirty="0"/>
              <a:t>Revenues to the sugar industry will increase by $1 billion/year.</a:t>
            </a:r>
            <a:endParaRPr lang="en-US" altLang="hu-HU" dirty="0"/>
          </a:p>
        </p:txBody>
      </p:sp>
    </p:spTree>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49A13757-4971-483F-A96A-ADAD74EC6F3D}" type="slidenum">
              <a:rPr lang="en-US" altLang="hu-HU"/>
              <a:pPr/>
              <a:t>38</a:t>
            </a:fld>
            <a:endParaRPr lang="en-US" altLang="hu-HU"/>
          </a:p>
        </p:txBody>
      </p:sp>
      <p:sp>
        <p:nvSpPr>
          <p:cNvPr id="233474" name="Rectangle 2"/>
          <p:cNvSpPr>
            <a:spLocks noGrp="1" noChangeArrowheads="1"/>
          </p:cNvSpPr>
          <p:nvPr>
            <p:ph type="title"/>
          </p:nvPr>
        </p:nvSpPr>
        <p:spPr>
          <a:xfrm>
            <a:off x="1676400" y="229137"/>
            <a:ext cx="6781800" cy="685800"/>
          </a:xfrm>
        </p:spPr>
        <p:txBody>
          <a:bodyPr/>
          <a:lstStyle/>
          <a:p>
            <a:r>
              <a:rPr lang="en-US" altLang="hu-HU" sz="2800" dirty="0"/>
              <a:t>Sources of Inefficiency </a:t>
            </a:r>
            <a:r>
              <a:rPr lang="en-US" altLang="hu-HU" sz="2800" dirty="0" smtClean="0"/>
              <a:t>in</a:t>
            </a:r>
            <a:r>
              <a:rPr lang="hu-HU" altLang="hu-HU" sz="2800" dirty="0" smtClean="0"/>
              <a:t> </a:t>
            </a:r>
            <a:r>
              <a:rPr lang="en-US" altLang="hu-HU" sz="2800" dirty="0" smtClean="0"/>
              <a:t>the </a:t>
            </a:r>
            <a:r>
              <a:rPr lang="en-US" altLang="hu-HU" sz="2800" dirty="0"/>
              <a:t>Political Process</a:t>
            </a:r>
          </a:p>
        </p:txBody>
      </p:sp>
      <p:sp>
        <p:nvSpPr>
          <p:cNvPr id="233475" name="Rectangle 3"/>
          <p:cNvSpPr>
            <a:spLocks noGrp="1" noChangeArrowheads="1"/>
          </p:cNvSpPr>
          <p:nvPr>
            <p:ph type="body" idx="1"/>
          </p:nvPr>
        </p:nvSpPr>
        <p:spPr/>
        <p:txBody>
          <a:bodyPr/>
          <a:lstStyle/>
          <a:p>
            <a:r>
              <a:rPr lang="en-US" altLang="hu-HU"/>
              <a:t>What Do You Think?</a:t>
            </a:r>
          </a:p>
          <a:p>
            <a:pPr lvl="1"/>
            <a:r>
              <a:rPr lang="en-US" altLang="hu-HU"/>
              <a:t>Why don’t citizens vote out legislators who support such bills?</a:t>
            </a:r>
          </a:p>
          <a:p>
            <a:pPr lvl="2"/>
            <a:r>
              <a:rPr lang="en-US" altLang="hu-HU"/>
              <a:t>Hints</a:t>
            </a:r>
          </a:p>
          <a:p>
            <a:pPr lvl="3"/>
            <a:r>
              <a:rPr lang="en-US" altLang="hu-HU"/>
              <a:t>Rational ignorance</a:t>
            </a:r>
          </a:p>
          <a:p>
            <a:pPr lvl="3"/>
            <a:r>
              <a:rPr lang="en-US" altLang="hu-HU"/>
              <a:t>Free riders</a:t>
            </a:r>
          </a:p>
        </p:txBody>
      </p:sp>
    </p:spTree>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A086FD57-30D5-4382-B834-2C4AE0ED4072}" type="slidenum">
              <a:rPr lang="en-US" altLang="hu-HU"/>
              <a:pPr/>
              <a:t>39</a:t>
            </a:fld>
            <a:endParaRPr lang="en-US" altLang="hu-HU"/>
          </a:p>
        </p:txBody>
      </p:sp>
      <p:sp>
        <p:nvSpPr>
          <p:cNvPr id="235522" name="Rectangle 2"/>
          <p:cNvSpPr>
            <a:spLocks noGrp="1" noChangeArrowheads="1"/>
          </p:cNvSpPr>
          <p:nvPr>
            <p:ph type="title"/>
          </p:nvPr>
        </p:nvSpPr>
        <p:spPr>
          <a:xfrm>
            <a:off x="1676400" y="229137"/>
            <a:ext cx="6781800" cy="685800"/>
          </a:xfrm>
        </p:spPr>
        <p:txBody>
          <a:bodyPr/>
          <a:lstStyle/>
          <a:p>
            <a:r>
              <a:rPr lang="en-US" altLang="hu-HU" sz="2800" dirty="0"/>
              <a:t>Sources of Inefficiency </a:t>
            </a:r>
            <a:r>
              <a:rPr lang="en-US" altLang="hu-HU" sz="2800" dirty="0" smtClean="0"/>
              <a:t>in</a:t>
            </a:r>
            <a:r>
              <a:rPr lang="hu-HU" altLang="hu-HU" sz="2800" dirty="0" smtClean="0"/>
              <a:t> </a:t>
            </a:r>
            <a:r>
              <a:rPr lang="en-US" altLang="hu-HU" sz="2800" dirty="0" smtClean="0"/>
              <a:t>the </a:t>
            </a:r>
            <a:r>
              <a:rPr lang="en-US" altLang="hu-HU" sz="2800" dirty="0"/>
              <a:t>Political Process</a:t>
            </a:r>
          </a:p>
        </p:txBody>
      </p:sp>
      <p:sp>
        <p:nvSpPr>
          <p:cNvPr id="235523" name="Rectangle 3"/>
          <p:cNvSpPr>
            <a:spLocks noGrp="1" noChangeArrowheads="1"/>
          </p:cNvSpPr>
          <p:nvPr>
            <p:ph type="body" idx="1"/>
          </p:nvPr>
        </p:nvSpPr>
        <p:spPr>
          <a:xfrm>
            <a:off x="685800" y="1468193"/>
            <a:ext cx="7772400" cy="4713668"/>
          </a:xfrm>
        </p:spPr>
        <p:txBody>
          <a:bodyPr/>
          <a:lstStyle/>
          <a:p>
            <a:r>
              <a:rPr lang="en-US" altLang="hu-HU" dirty="0"/>
              <a:t>Example</a:t>
            </a:r>
          </a:p>
          <a:p>
            <a:pPr lvl="1"/>
            <a:r>
              <a:rPr lang="en-US" altLang="hu-HU" dirty="0"/>
              <a:t>Why would anyone pay $50 for a $20 bill</a:t>
            </a:r>
            <a:r>
              <a:rPr lang="en-US" altLang="hu-HU" dirty="0" smtClean="0"/>
              <a:t>?</a:t>
            </a:r>
            <a:endParaRPr lang="hu-HU" altLang="hu-HU" dirty="0" smtClean="0"/>
          </a:p>
          <a:p>
            <a:pPr lvl="1"/>
            <a:r>
              <a:rPr lang="en-US" altLang="hu-HU" dirty="0" smtClean="0"/>
              <a:t>The rules:</a:t>
            </a:r>
          </a:p>
          <a:p>
            <a:pPr lvl="2"/>
            <a:r>
              <a:rPr lang="en-US" altLang="hu-HU" dirty="0" smtClean="0"/>
              <a:t>Initial bid of $0.50</a:t>
            </a:r>
          </a:p>
          <a:p>
            <a:pPr lvl="2"/>
            <a:r>
              <a:rPr lang="en-US" altLang="hu-HU" dirty="0" smtClean="0"/>
              <a:t>Succeeding bids must exceed the previous bid by at least $0.50</a:t>
            </a:r>
          </a:p>
          <a:p>
            <a:pPr lvl="2"/>
            <a:r>
              <a:rPr lang="en-US" altLang="hu-HU" dirty="0" smtClean="0"/>
              <a:t>When bidding stops, the 1st and 2nd highest bidders must pay their respective bids</a:t>
            </a:r>
          </a:p>
          <a:p>
            <a:pPr lvl="2"/>
            <a:r>
              <a:rPr lang="en-US" altLang="hu-HU" dirty="0" smtClean="0"/>
              <a:t>The highest bidder receives the $20</a:t>
            </a:r>
          </a:p>
          <a:p>
            <a:pPr lvl="2"/>
            <a:r>
              <a:rPr lang="en-US" altLang="hu-HU" dirty="0" smtClean="0"/>
              <a:t>The second highest bidder gets nothing</a:t>
            </a:r>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2B5D21B7-1FA3-49FD-8D5B-A2F458D9164F}" type="slidenum">
              <a:rPr lang="en-US" altLang="hu-HU"/>
              <a:pPr/>
              <a:t>4</a:t>
            </a:fld>
            <a:endParaRPr lang="en-US" altLang="hu-HU"/>
          </a:p>
        </p:txBody>
      </p:sp>
      <p:sp>
        <p:nvSpPr>
          <p:cNvPr id="181250" name="Rectangle 2"/>
          <p:cNvSpPr>
            <a:spLocks noGrp="1" noChangeArrowheads="1"/>
          </p:cNvSpPr>
          <p:nvPr>
            <p:ph type="title"/>
          </p:nvPr>
        </p:nvSpPr>
        <p:spPr>
          <a:xfrm>
            <a:off x="1676399" y="177800"/>
            <a:ext cx="6952445" cy="685800"/>
          </a:xfrm>
        </p:spPr>
        <p:txBody>
          <a:bodyPr/>
          <a:lstStyle/>
          <a:p>
            <a:r>
              <a:rPr lang="en-US" altLang="hu-HU" sz="2800" dirty="0"/>
              <a:t>Government </a:t>
            </a:r>
            <a:r>
              <a:rPr lang="en-US" altLang="hu-HU" sz="2800" dirty="0" smtClean="0"/>
              <a:t>Provision</a:t>
            </a:r>
            <a:r>
              <a:rPr lang="hu-HU" altLang="hu-HU" sz="2800" dirty="0" smtClean="0"/>
              <a:t> </a:t>
            </a:r>
            <a:r>
              <a:rPr lang="en-US" altLang="hu-HU" sz="2800" dirty="0" smtClean="0"/>
              <a:t>of </a:t>
            </a:r>
            <a:r>
              <a:rPr lang="en-US" altLang="hu-HU" sz="2800" dirty="0"/>
              <a:t>Public Goods</a:t>
            </a:r>
          </a:p>
        </p:txBody>
      </p:sp>
      <p:sp>
        <p:nvSpPr>
          <p:cNvPr id="181251" name="Rectangle 3"/>
          <p:cNvSpPr>
            <a:spLocks noGrp="1" noChangeArrowheads="1"/>
          </p:cNvSpPr>
          <p:nvPr>
            <p:ph type="body" idx="1"/>
          </p:nvPr>
        </p:nvSpPr>
        <p:spPr>
          <a:xfrm>
            <a:off x="685800" y="1352282"/>
            <a:ext cx="7772400" cy="4726546"/>
          </a:xfrm>
        </p:spPr>
        <p:txBody>
          <a:bodyPr/>
          <a:lstStyle/>
          <a:p>
            <a:r>
              <a:rPr lang="en-US" altLang="hu-HU" sz="2800" dirty="0"/>
              <a:t>Pure Public Good</a:t>
            </a:r>
          </a:p>
          <a:p>
            <a:pPr lvl="1"/>
            <a:r>
              <a:rPr lang="en-US" altLang="hu-HU" sz="2600" dirty="0"/>
              <a:t>A good or service that, to a high degree, is both </a:t>
            </a:r>
            <a:r>
              <a:rPr lang="en-US" altLang="hu-HU" sz="2600" dirty="0" smtClean="0"/>
              <a:t>non</a:t>
            </a:r>
            <a:r>
              <a:rPr lang="hu-HU" altLang="hu-HU" sz="2600" dirty="0" smtClean="0"/>
              <a:t>-</a:t>
            </a:r>
            <a:r>
              <a:rPr lang="en-US" altLang="hu-HU" sz="2600" dirty="0" smtClean="0"/>
              <a:t>rival </a:t>
            </a:r>
            <a:r>
              <a:rPr lang="en-US" altLang="hu-HU" sz="2600" dirty="0"/>
              <a:t>and </a:t>
            </a:r>
            <a:r>
              <a:rPr lang="en-US" altLang="hu-HU" sz="2600" dirty="0" smtClean="0"/>
              <a:t>non</a:t>
            </a:r>
            <a:r>
              <a:rPr lang="hu-HU" altLang="hu-HU" sz="2600" dirty="0" smtClean="0"/>
              <a:t>-</a:t>
            </a:r>
            <a:r>
              <a:rPr lang="en-US" altLang="hu-HU" sz="2600" dirty="0" smtClean="0"/>
              <a:t>excludable</a:t>
            </a:r>
            <a:endParaRPr lang="en-US" altLang="hu-HU" sz="2600" dirty="0"/>
          </a:p>
          <a:p>
            <a:r>
              <a:rPr lang="en-US" altLang="hu-HU" sz="2800" dirty="0" smtClean="0"/>
              <a:t>Pure </a:t>
            </a:r>
            <a:r>
              <a:rPr lang="en-US" altLang="hu-HU" sz="2800" dirty="0"/>
              <a:t>public goods are provided by government because:</a:t>
            </a:r>
          </a:p>
          <a:p>
            <a:pPr lvl="1"/>
            <a:r>
              <a:rPr lang="en-US" altLang="hu-HU" sz="2600" dirty="0"/>
              <a:t>For-profit private firms would find it difficult to recover their costs of production.</a:t>
            </a:r>
          </a:p>
          <a:p>
            <a:pPr lvl="1"/>
            <a:r>
              <a:rPr lang="en-US" altLang="hu-HU" sz="2600" dirty="0"/>
              <a:t>Since the </a:t>
            </a:r>
            <a:r>
              <a:rPr lang="en-US" altLang="hu-HU" sz="2600" i="1" dirty="0"/>
              <a:t>MC </a:t>
            </a:r>
            <a:r>
              <a:rPr lang="en-US" altLang="hu-HU" sz="2600" dirty="0"/>
              <a:t>of serving additional users is zero once the good has been produced, then charging for the good would be inefficient.</a:t>
            </a:r>
          </a:p>
        </p:txBody>
      </p:sp>
    </p:spTree>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2B3B4BA7-71B1-4543-9ACD-EB6F86066486}" type="slidenum">
              <a:rPr lang="en-US" altLang="hu-HU"/>
              <a:pPr/>
              <a:t>40</a:t>
            </a:fld>
            <a:endParaRPr lang="en-US" altLang="hu-HU"/>
          </a:p>
        </p:txBody>
      </p:sp>
      <p:sp>
        <p:nvSpPr>
          <p:cNvPr id="237570" name="Rectangle 2"/>
          <p:cNvSpPr>
            <a:spLocks noGrp="1" noChangeArrowheads="1"/>
          </p:cNvSpPr>
          <p:nvPr>
            <p:ph type="title"/>
          </p:nvPr>
        </p:nvSpPr>
        <p:spPr>
          <a:xfrm>
            <a:off x="1676400" y="229137"/>
            <a:ext cx="6781800" cy="685800"/>
          </a:xfrm>
        </p:spPr>
        <p:txBody>
          <a:bodyPr/>
          <a:lstStyle/>
          <a:p>
            <a:r>
              <a:rPr lang="en-US" altLang="hu-HU" sz="2800" dirty="0"/>
              <a:t>Sources of Inefficiency </a:t>
            </a:r>
            <a:r>
              <a:rPr lang="en-US" altLang="hu-HU" sz="2800" dirty="0" smtClean="0"/>
              <a:t>in</a:t>
            </a:r>
            <a:r>
              <a:rPr lang="hu-HU" altLang="hu-HU" sz="2800" dirty="0" smtClean="0"/>
              <a:t> </a:t>
            </a:r>
            <a:r>
              <a:rPr lang="en-US" altLang="hu-HU" sz="2800" dirty="0" smtClean="0"/>
              <a:t>the </a:t>
            </a:r>
            <a:r>
              <a:rPr lang="en-US" altLang="hu-HU" sz="2800" dirty="0"/>
              <a:t>Political Process</a:t>
            </a:r>
          </a:p>
        </p:txBody>
      </p:sp>
      <p:sp>
        <p:nvSpPr>
          <p:cNvPr id="237571" name="Rectangle 3"/>
          <p:cNvSpPr>
            <a:spLocks noGrp="1" noChangeArrowheads="1"/>
          </p:cNvSpPr>
          <p:nvPr>
            <p:ph type="body" idx="1"/>
          </p:nvPr>
        </p:nvSpPr>
        <p:spPr>
          <a:xfrm>
            <a:off x="685800" y="1236372"/>
            <a:ext cx="7772400" cy="5074276"/>
          </a:xfrm>
        </p:spPr>
        <p:txBody>
          <a:bodyPr/>
          <a:lstStyle/>
          <a:p>
            <a:r>
              <a:rPr lang="en-US" altLang="hu-HU" dirty="0"/>
              <a:t>Example</a:t>
            </a:r>
          </a:p>
          <a:p>
            <a:pPr lvl="1"/>
            <a:r>
              <a:rPr lang="en-US" altLang="hu-HU" dirty="0"/>
              <a:t>Who will make the opening bid</a:t>
            </a:r>
            <a:r>
              <a:rPr lang="en-US" altLang="hu-HU" dirty="0" smtClean="0"/>
              <a:t>?</a:t>
            </a:r>
            <a:endParaRPr lang="hu-HU" altLang="hu-HU" dirty="0" smtClean="0"/>
          </a:p>
          <a:p>
            <a:pPr lvl="1"/>
            <a:r>
              <a:rPr lang="en-US" altLang="hu-HU" dirty="0" smtClean="0"/>
              <a:t>How much will cellular phone companies bid for an exclusive license?</a:t>
            </a:r>
            <a:endParaRPr lang="hu-HU" altLang="hu-HU" dirty="0" smtClean="0"/>
          </a:p>
          <a:p>
            <a:pPr lvl="1"/>
            <a:r>
              <a:rPr lang="en-US" altLang="hu-HU" dirty="0" smtClean="0"/>
              <a:t>Scenario</a:t>
            </a:r>
          </a:p>
          <a:p>
            <a:pPr lvl="2"/>
            <a:r>
              <a:rPr lang="en-US" altLang="hu-HU" dirty="0" smtClean="0"/>
              <a:t>Wyoming will choose one of two companies to provide cellular phone service</a:t>
            </a:r>
          </a:p>
          <a:p>
            <a:pPr lvl="3"/>
            <a:r>
              <a:rPr lang="en-US" altLang="hu-HU" dirty="0" smtClean="0"/>
              <a:t>1 year franchise</a:t>
            </a:r>
          </a:p>
          <a:p>
            <a:pPr lvl="3"/>
            <a:r>
              <a:rPr lang="en-US" altLang="hu-HU" dirty="0" smtClean="0"/>
              <a:t>Economic profit = $20 million</a:t>
            </a:r>
          </a:p>
          <a:p>
            <a:pPr lvl="3"/>
            <a:r>
              <a:rPr lang="en-US" altLang="hu-HU" dirty="0" smtClean="0"/>
              <a:t>The franchise will go to the applicant that spends the most on lobbying</a:t>
            </a:r>
          </a:p>
          <a:p>
            <a:pPr lvl="3"/>
            <a:r>
              <a:rPr lang="en-US" altLang="hu-HU" dirty="0" smtClean="0"/>
              <a:t>Applicants cannot collude</a:t>
            </a:r>
          </a:p>
          <a:p>
            <a:pPr marL="457200" lvl="1" indent="0">
              <a:buNone/>
            </a:pPr>
            <a:endParaRPr lang="en-US" altLang="hu-HU" dirty="0" smtClean="0"/>
          </a:p>
        </p:txBody>
      </p:sp>
    </p:spTree>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EF1018BF-D3DA-4642-8333-27F0730EAC7F}" type="slidenum">
              <a:rPr lang="en-US" altLang="hu-HU"/>
              <a:pPr/>
              <a:t>41</a:t>
            </a:fld>
            <a:endParaRPr lang="en-US" altLang="hu-HU"/>
          </a:p>
        </p:txBody>
      </p:sp>
      <p:sp>
        <p:nvSpPr>
          <p:cNvPr id="240642" name="Rectangle 2"/>
          <p:cNvSpPr>
            <a:spLocks noGrp="1" noChangeArrowheads="1"/>
          </p:cNvSpPr>
          <p:nvPr>
            <p:ph type="title"/>
          </p:nvPr>
        </p:nvSpPr>
        <p:spPr>
          <a:xfrm>
            <a:off x="1676400" y="229137"/>
            <a:ext cx="6781800" cy="685800"/>
          </a:xfrm>
        </p:spPr>
        <p:txBody>
          <a:bodyPr/>
          <a:lstStyle/>
          <a:p>
            <a:r>
              <a:rPr lang="en-US" altLang="hu-HU" sz="2800" dirty="0"/>
              <a:t>Sources of Inefficiency </a:t>
            </a:r>
            <a:r>
              <a:rPr lang="en-US" altLang="hu-HU" sz="2800" dirty="0" smtClean="0"/>
              <a:t>in</a:t>
            </a:r>
            <a:r>
              <a:rPr lang="hu-HU" altLang="hu-HU" sz="2800" dirty="0" smtClean="0"/>
              <a:t> </a:t>
            </a:r>
            <a:r>
              <a:rPr lang="en-US" altLang="hu-HU" sz="2800" dirty="0" smtClean="0"/>
              <a:t>the </a:t>
            </a:r>
            <a:r>
              <a:rPr lang="en-US" altLang="hu-HU" sz="2800" dirty="0"/>
              <a:t>Political Process</a:t>
            </a:r>
          </a:p>
        </p:txBody>
      </p:sp>
      <p:sp>
        <p:nvSpPr>
          <p:cNvPr id="240643" name="Rectangle 3"/>
          <p:cNvSpPr>
            <a:spLocks noGrp="1" noChangeArrowheads="1"/>
          </p:cNvSpPr>
          <p:nvPr>
            <p:ph type="body" idx="1"/>
          </p:nvPr>
        </p:nvSpPr>
        <p:spPr>
          <a:xfrm>
            <a:off x="347731" y="1262130"/>
            <a:ext cx="8345508" cy="5048518"/>
          </a:xfrm>
        </p:spPr>
        <p:txBody>
          <a:bodyPr/>
          <a:lstStyle/>
          <a:p>
            <a:r>
              <a:rPr lang="en-US" altLang="hu-HU" sz="2800" dirty="0"/>
              <a:t>Example</a:t>
            </a:r>
          </a:p>
          <a:p>
            <a:pPr lvl="1"/>
            <a:r>
              <a:rPr lang="en-US" altLang="hu-HU" sz="2600" dirty="0"/>
              <a:t>Outcomes</a:t>
            </a:r>
          </a:p>
          <a:p>
            <a:pPr lvl="2"/>
            <a:r>
              <a:rPr lang="en-US" altLang="hu-HU" sz="2200" dirty="0"/>
              <a:t>If both spend the same, they have a 50% chance at $20 million or an expected profit of $10 million minus the lobbying cost.</a:t>
            </a:r>
          </a:p>
          <a:p>
            <a:pPr lvl="2"/>
            <a:r>
              <a:rPr lang="en-US" altLang="hu-HU" sz="2200" dirty="0"/>
              <a:t>If collusion occurred they would each bid the same small amount.</a:t>
            </a:r>
          </a:p>
          <a:p>
            <a:pPr lvl="2"/>
            <a:r>
              <a:rPr lang="en-US" altLang="hu-HU" sz="2200" dirty="0"/>
              <a:t>When each spends $10 million, their expected profit = 0.</a:t>
            </a:r>
          </a:p>
          <a:p>
            <a:pPr lvl="3"/>
            <a:r>
              <a:rPr lang="en-US" altLang="hu-HU" dirty="0"/>
              <a:t>(.50 x $20 million) - ($10 million</a:t>
            </a:r>
            <a:r>
              <a:rPr lang="en-US" altLang="hu-HU" dirty="0" smtClean="0"/>
              <a:t>)</a:t>
            </a:r>
            <a:endParaRPr lang="hu-HU" altLang="hu-HU" dirty="0" smtClean="0"/>
          </a:p>
          <a:p>
            <a:pPr lvl="1"/>
            <a:r>
              <a:rPr lang="en-US" altLang="hu-HU" sz="2600" dirty="0"/>
              <a:t>An alternative:</a:t>
            </a:r>
          </a:p>
          <a:p>
            <a:pPr lvl="2"/>
            <a:r>
              <a:rPr lang="en-US" altLang="hu-HU" sz="2200" dirty="0"/>
              <a:t>Pick the company based on the price they promise to charge for their services</a:t>
            </a:r>
          </a:p>
          <a:p>
            <a:pPr lvl="1"/>
            <a:endParaRPr lang="en-US" altLang="hu-HU" dirty="0"/>
          </a:p>
        </p:txBody>
      </p:sp>
    </p:spTree>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387F052F-76BA-43EE-9221-BF12A96E9366}" type="slidenum">
              <a:rPr lang="en-US" altLang="hu-HU"/>
              <a:pPr/>
              <a:t>42</a:t>
            </a:fld>
            <a:endParaRPr lang="en-US" altLang="hu-HU"/>
          </a:p>
        </p:txBody>
      </p:sp>
      <p:sp>
        <p:nvSpPr>
          <p:cNvPr id="242690" name="Rectangle 2"/>
          <p:cNvSpPr>
            <a:spLocks noGrp="1" noChangeArrowheads="1"/>
          </p:cNvSpPr>
          <p:nvPr>
            <p:ph type="title"/>
          </p:nvPr>
        </p:nvSpPr>
        <p:spPr>
          <a:xfrm>
            <a:off x="1676400" y="229137"/>
            <a:ext cx="6781800" cy="685800"/>
          </a:xfrm>
        </p:spPr>
        <p:txBody>
          <a:bodyPr/>
          <a:lstStyle/>
          <a:p>
            <a:r>
              <a:rPr lang="en-US" altLang="hu-HU" sz="2800" dirty="0"/>
              <a:t>Sources of Inefficiency </a:t>
            </a:r>
            <a:r>
              <a:rPr lang="en-US" altLang="hu-HU" sz="2800" dirty="0" smtClean="0"/>
              <a:t>in</a:t>
            </a:r>
            <a:r>
              <a:rPr lang="hu-HU" altLang="hu-HU" sz="2800" dirty="0" smtClean="0"/>
              <a:t> </a:t>
            </a:r>
            <a:r>
              <a:rPr lang="en-US" altLang="hu-HU" sz="2800" dirty="0" smtClean="0"/>
              <a:t>the </a:t>
            </a:r>
            <a:r>
              <a:rPr lang="en-US" altLang="hu-HU" sz="2800" dirty="0"/>
              <a:t>Political Process</a:t>
            </a:r>
          </a:p>
        </p:txBody>
      </p:sp>
      <p:sp>
        <p:nvSpPr>
          <p:cNvPr id="242691" name="Rectangle 3"/>
          <p:cNvSpPr>
            <a:spLocks noGrp="1" noChangeArrowheads="1"/>
          </p:cNvSpPr>
          <p:nvPr>
            <p:ph type="body" idx="1"/>
          </p:nvPr>
        </p:nvSpPr>
        <p:spPr/>
        <p:txBody>
          <a:bodyPr/>
          <a:lstStyle/>
          <a:p>
            <a:r>
              <a:rPr lang="en-US" altLang="hu-HU" dirty="0"/>
              <a:t>Starve the Government</a:t>
            </a:r>
          </a:p>
          <a:p>
            <a:pPr lvl="1"/>
            <a:r>
              <a:rPr lang="en-US" altLang="hu-HU" dirty="0"/>
              <a:t>What do you think?</a:t>
            </a:r>
          </a:p>
          <a:p>
            <a:pPr lvl="2"/>
            <a:r>
              <a:rPr lang="en-US" altLang="hu-HU" dirty="0"/>
              <a:t>Is it efficient to reduce government waste by reducing tax collections</a:t>
            </a:r>
            <a:r>
              <a:rPr lang="en-US" altLang="hu-HU" dirty="0" smtClean="0"/>
              <a:t>?</a:t>
            </a:r>
            <a:endParaRPr lang="hu-HU" altLang="hu-HU" dirty="0" smtClean="0"/>
          </a:p>
          <a:p>
            <a:r>
              <a:rPr lang="en-US" altLang="hu-HU" dirty="0" smtClean="0"/>
              <a:t>The objectives of the tax system are to:</a:t>
            </a:r>
          </a:p>
          <a:p>
            <a:pPr lvl="1"/>
            <a:r>
              <a:rPr lang="en-US" altLang="hu-HU" dirty="0" smtClean="0"/>
              <a:t>Raise sufficient revenue to finance public goods and services.</a:t>
            </a:r>
          </a:p>
          <a:p>
            <a:pPr lvl="1"/>
            <a:r>
              <a:rPr lang="en-US" altLang="hu-HU" dirty="0" smtClean="0"/>
              <a:t>Minimize the side-effects of the taxes.</a:t>
            </a:r>
          </a:p>
        </p:txBody>
      </p:sp>
    </p:spTree>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6F5113D0-F3B1-4CC5-8410-F6EA845AFEE8}" type="slidenum">
              <a:rPr lang="en-US" altLang="hu-HU"/>
              <a:pPr/>
              <a:t>43</a:t>
            </a:fld>
            <a:endParaRPr lang="en-US" altLang="hu-HU"/>
          </a:p>
        </p:txBody>
      </p:sp>
      <p:sp>
        <p:nvSpPr>
          <p:cNvPr id="244738" name="Rectangle 2"/>
          <p:cNvSpPr>
            <a:spLocks noGrp="1" noChangeArrowheads="1"/>
          </p:cNvSpPr>
          <p:nvPr>
            <p:ph type="title"/>
          </p:nvPr>
        </p:nvSpPr>
        <p:spPr>
          <a:xfrm>
            <a:off x="2075646" y="381000"/>
            <a:ext cx="5110766" cy="685800"/>
          </a:xfrm>
        </p:spPr>
        <p:txBody>
          <a:bodyPr/>
          <a:lstStyle/>
          <a:p>
            <a:r>
              <a:rPr lang="en-US" altLang="hu-HU" sz="3200" dirty="0"/>
              <a:t>What Should We Tax?</a:t>
            </a:r>
          </a:p>
        </p:txBody>
      </p:sp>
      <p:sp>
        <p:nvSpPr>
          <p:cNvPr id="244739" name="Rectangle 3"/>
          <p:cNvSpPr>
            <a:spLocks noGrp="1" noChangeArrowheads="1"/>
          </p:cNvSpPr>
          <p:nvPr>
            <p:ph type="body" idx="1"/>
          </p:nvPr>
        </p:nvSpPr>
        <p:spPr>
          <a:xfrm>
            <a:off x="685800" y="1326524"/>
            <a:ext cx="7772400" cy="4958366"/>
          </a:xfrm>
        </p:spPr>
        <p:txBody>
          <a:bodyPr/>
          <a:lstStyle/>
          <a:p>
            <a:r>
              <a:rPr lang="en-US" altLang="hu-HU" sz="2800" dirty="0"/>
              <a:t>Observations</a:t>
            </a:r>
          </a:p>
          <a:p>
            <a:pPr lvl="1"/>
            <a:r>
              <a:rPr lang="en-US" altLang="hu-HU" sz="2600" dirty="0"/>
              <a:t>From 1969 to 1998 the federal government ran a budget deficit.</a:t>
            </a:r>
          </a:p>
          <a:p>
            <a:pPr lvl="1"/>
            <a:r>
              <a:rPr lang="en-US" altLang="hu-HU" sz="2600" dirty="0"/>
              <a:t>The federal government finances the deficits by borrowing.</a:t>
            </a:r>
          </a:p>
          <a:p>
            <a:pPr lvl="1"/>
            <a:r>
              <a:rPr lang="en-US" altLang="hu-HU" sz="2600" dirty="0"/>
              <a:t>The borrowing may </a:t>
            </a:r>
            <a:r>
              <a:rPr lang="en-US" altLang="hu-HU" sz="2600" i="1" dirty="0"/>
              <a:t>crowd out</a:t>
            </a:r>
            <a:r>
              <a:rPr lang="en-US" altLang="hu-HU" sz="2600" dirty="0"/>
              <a:t> private investment spending</a:t>
            </a:r>
            <a:r>
              <a:rPr lang="en-US" altLang="hu-HU" sz="2600" dirty="0" smtClean="0"/>
              <a:t>.</a:t>
            </a:r>
            <a:endParaRPr lang="hu-HU" altLang="hu-HU" sz="2600" dirty="0" smtClean="0"/>
          </a:p>
          <a:p>
            <a:r>
              <a:rPr lang="en-US" altLang="hu-HU" sz="2800" dirty="0"/>
              <a:t>Crowding Out</a:t>
            </a:r>
          </a:p>
          <a:p>
            <a:pPr lvl="1"/>
            <a:r>
              <a:rPr lang="en-US" altLang="hu-HU" sz="2600" dirty="0"/>
              <a:t>Government borrowing leads to higher interest rates, causing private firms to cancel planned investment projects</a:t>
            </a:r>
          </a:p>
          <a:p>
            <a:endParaRPr lang="en-US" altLang="hu-HU" dirty="0"/>
          </a:p>
        </p:txBody>
      </p:sp>
    </p:spTree>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Élőláb helye 3"/>
          <p:cNvSpPr>
            <a:spLocks noGrp="1"/>
          </p:cNvSpPr>
          <p:nvPr>
            <p:ph type="ftr" sz="quarter" idx="10"/>
          </p:nvPr>
        </p:nvSpPr>
        <p:spPr/>
        <p:txBody>
          <a:bodyPr/>
          <a:lstStyle/>
          <a:p>
            <a:r>
              <a:rPr lang="en-US" altLang="hu-HU"/>
              <a:t>Chapter 15: Public Goods and Tax Policy</a:t>
            </a:r>
          </a:p>
        </p:txBody>
      </p:sp>
      <p:sp>
        <p:nvSpPr>
          <p:cNvPr id="24" name="Dia számának helye 4"/>
          <p:cNvSpPr>
            <a:spLocks noGrp="1"/>
          </p:cNvSpPr>
          <p:nvPr>
            <p:ph type="sldNum" sz="quarter" idx="11"/>
          </p:nvPr>
        </p:nvSpPr>
        <p:spPr/>
        <p:txBody>
          <a:bodyPr/>
          <a:lstStyle/>
          <a:p>
            <a:r>
              <a:rPr lang="en-US" altLang="hu-HU"/>
              <a:t>Slide </a:t>
            </a:r>
            <a:fld id="{62EC4DE1-4F31-4AED-8FA5-32E6D3310BFE}" type="slidenum">
              <a:rPr lang="en-US" altLang="hu-HU"/>
              <a:pPr/>
              <a:t>44</a:t>
            </a:fld>
            <a:endParaRPr lang="en-US" altLang="hu-HU"/>
          </a:p>
        </p:txBody>
      </p:sp>
      <p:sp>
        <p:nvSpPr>
          <p:cNvPr id="175107" name="Rectangle 3"/>
          <p:cNvSpPr>
            <a:spLocks noGrp="1" noChangeArrowheads="1"/>
          </p:cNvSpPr>
          <p:nvPr>
            <p:ph type="title"/>
          </p:nvPr>
        </p:nvSpPr>
        <p:spPr>
          <a:xfrm>
            <a:off x="1506313" y="203916"/>
            <a:ext cx="7148290" cy="685800"/>
          </a:xfrm>
        </p:spPr>
        <p:txBody>
          <a:bodyPr/>
          <a:lstStyle/>
          <a:p>
            <a:r>
              <a:rPr lang="en-US" altLang="hu-HU" sz="2800" dirty="0"/>
              <a:t>The Loss in Surplus </a:t>
            </a:r>
            <a:r>
              <a:rPr lang="en-US" altLang="hu-HU" sz="2800" dirty="0" smtClean="0"/>
              <a:t>from </a:t>
            </a:r>
            <a:r>
              <a:rPr lang="en-US" altLang="hu-HU" sz="2800" dirty="0"/>
              <a:t>a </a:t>
            </a:r>
            <a:r>
              <a:rPr lang="en-US" altLang="hu-HU" sz="2800" dirty="0" smtClean="0"/>
              <a:t>Pay-per</a:t>
            </a:r>
            <a:r>
              <a:rPr lang="hu-HU" altLang="hu-HU" sz="2800" dirty="0" smtClean="0"/>
              <a:t>-</a:t>
            </a:r>
            <a:r>
              <a:rPr lang="en-US" altLang="hu-HU" sz="2800" dirty="0" smtClean="0"/>
              <a:t>View </a:t>
            </a:r>
            <a:r>
              <a:rPr lang="en-US" altLang="hu-HU" sz="2800" dirty="0"/>
              <a:t>Fee</a:t>
            </a:r>
          </a:p>
        </p:txBody>
      </p:sp>
      <p:grpSp>
        <p:nvGrpSpPr>
          <p:cNvPr id="2" name="Csoportba foglalás 1"/>
          <p:cNvGrpSpPr/>
          <p:nvPr/>
        </p:nvGrpSpPr>
        <p:grpSpPr>
          <a:xfrm>
            <a:off x="774474" y="1158875"/>
            <a:ext cx="7724775" cy="5006975"/>
            <a:chOff x="1019175" y="1158875"/>
            <a:chExt cx="7724775" cy="5006975"/>
          </a:xfrm>
        </p:grpSpPr>
        <p:grpSp>
          <p:nvGrpSpPr>
            <p:cNvPr id="175130" name="Group 26"/>
            <p:cNvGrpSpPr>
              <a:grpSpLocks/>
            </p:cNvGrpSpPr>
            <p:nvPr/>
          </p:nvGrpSpPr>
          <p:grpSpPr bwMode="auto">
            <a:xfrm>
              <a:off x="1087438" y="1158875"/>
              <a:ext cx="7656512" cy="4714875"/>
              <a:chOff x="685" y="730"/>
              <a:chExt cx="4823" cy="2970"/>
            </a:xfrm>
          </p:grpSpPr>
          <p:grpSp>
            <p:nvGrpSpPr>
              <p:cNvPr id="175128" name="Group 24"/>
              <p:cNvGrpSpPr>
                <a:grpSpLocks/>
              </p:cNvGrpSpPr>
              <p:nvPr/>
            </p:nvGrpSpPr>
            <p:grpSpPr bwMode="auto">
              <a:xfrm>
                <a:off x="685" y="1713"/>
                <a:ext cx="4090" cy="1987"/>
                <a:chOff x="685" y="1497"/>
                <a:chExt cx="4090" cy="1987"/>
              </a:xfrm>
            </p:grpSpPr>
            <p:sp>
              <p:nvSpPr>
                <p:cNvPr id="175106" name="Freeform 2"/>
                <p:cNvSpPr>
                  <a:spLocks/>
                </p:cNvSpPr>
                <p:nvPr/>
              </p:nvSpPr>
              <p:spPr bwMode="auto">
                <a:xfrm>
                  <a:off x="2155" y="1616"/>
                  <a:ext cx="538" cy="292"/>
                </a:xfrm>
                <a:custGeom>
                  <a:avLst/>
                  <a:gdLst>
                    <a:gd name="T0" fmla="*/ 7 w 538"/>
                    <a:gd name="T1" fmla="*/ 0 h 292"/>
                    <a:gd name="T2" fmla="*/ 0 w 538"/>
                    <a:gd name="T3" fmla="*/ 292 h 292"/>
                    <a:gd name="T4" fmla="*/ 538 w 538"/>
                    <a:gd name="T5" fmla="*/ 292 h 292"/>
                    <a:gd name="T6" fmla="*/ 7 w 538"/>
                    <a:gd name="T7" fmla="*/ 0 h 292"/>
                    <a:gd name="T8" fmla="*/ 7 w 538"/>
                    <a:gd name="T9" fmla="*/ 0 h 292"/>
                  </a:gdLst>
                  <a:ahLst/>
                  <a:cxnLst>
                    <a:cxn ang="0">
                      <a:pos x="T0" y="T1"/>
                    </a:cxn>
                    <a:cxn ang="0">
                      <a:pos x="T2" y="T3"/>
                    </a:cxn>
                    <a:cxn ang="0">
                      <a:pos x="T4" y="T5"/>
                    </a:cxn>
                    <a:cxn ang="0">
                      <a:pos x="T6" y="T7"/>
                    </a:cxn>
                    <a:cxn ang="0">
                      <a:pos x="T8" y="T9"/>
                    </a:cxn>
                  </a:cxnLst>
                  <a:rect l="0" t="0" r="r" b="b"/>
                  <a:pathLst>
                    <a:path w="538" h="292">
                      <a:moveTo>
                        <a:pt x="7" y="0"/>
                      </a:moveTo>
                      <a:lnTo>
                        <a:pt x="0" y="292"/>
                      </a:lnTo>
                      <a:lnTo>
                        <a:pt x="538" y="292"/>
                      </a:lnTo>
                      <a:lnTo>
                        <a:pt x="7" y="0"/>
                      </a:lnTo>
                      <a:lnTo>
                        <a:pt x="7" y="0"/>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5108" name="Line 4"/>
                <p:cNvSpPr>
                  <a:spLocks noChangeShapeType="1"/>
                </p:cNvSpPr>
                <p:nvPr/>
              </p:nvSpPr>
              <p:spPr bwMode="auto">
                <a:xfrm>
                  <a:off x="1103" y="1625"/>
                  <a:ext cx="2994" cy="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5112" name="Text Box 8"/>
                <p:cNvSpPr txBox="1">
                  <a:spLocks noChangeArrowheads="1"/>
                </p:cNvSpPr>
                <p:nvPr/>
              </p:nvSpPr>
              <p:spPr bwMode="auto">
                <a:xfrm>
                  <a:off x="1394" y="3272"/>
                  <a:ext cx="85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4</a:t>
                  </a:r>
                </a:p>
              </p:txBody>
            </p:sp>
            <p:sp>
              <p:nvSpPr>
                <p:cNvPr id="175113" name="Text Box 9"/>
                <p:cNvSpPr txBox="1">
                  <a:spLocks noChangeArrowheads="1"/>
                </p:cNvSpPr>
                <p:nvPr/>
              </p:nvSpPr>
              <p:spPr bwMode="auto">
                <a:xfrm>
                  <a:off x="4110" y="1497"/>
                  <a:ext cx="66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800" i="1"/>
                    <a:t>S + T</a:t>
                  </a:r>
                </a:p>
              </p:txBody>
            </p:sp>
            <p:sp>
              <p:nvSpPr>
                <p:cNvPr id="175114" name="Line 10"/>
                <p:cNvSpPr>
                  <a:spLocks noChangeShapeType="1"/>
                </p:cNvSpPr>
                <p:nvPr/>
              </p:nvSpPr>
              <p:spPr bwMode="auto">
                <a:xfrm rot="-5400000">
                  <a:off x="1344" y="2432"/>
                  <a:ext cx="1640"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5123" name="Text Box 19"/>
                <p:cNvSpPr txBox="1">
                  <a:spLocks noChangeArrowheads="1"/>
                </p:cNvSpPr>
                <p:nvPr/>
              </p:nvSpPr>
              <p:spPr bwMode="auto">
                <a:xfrm>
                  <a:off x="685" y="1510"/>
                  <a:ext cx="41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22</a:t>
                  </a:r>
                </a:p>
              </p:txBody>
            </p:sp>
          </p:grpSp>
          <p:sp>
            <p:nvSpPr>
              <p:cNvPr id="175129" name="Text Box 25"/>
              <p:cNvSpPr txBox="1">
                <a:spLocks noChangeArrowheads="1"/>
              </p:cNvSpPr>
              <p:nvPr/>
            </p:nvSpPr>
            <p:spPr bwMode="auto">
              <a:xfrm>
                <a:off x="1918" y="730"/>
                <a:ext cx="3590" cy="734"/>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338138" indent="-11271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buFontTx/>
                  <a:buChar char="•"/>
                </a:pPr>
                <a:r>
                  <a:rPr lang="en-US" altLang="hu-HU" sz="1400" dirty="0">
                    <a:latin typeface="Arial" panose="020B0604020202020204" pitchFamily="34" charset="0"/>
                  </a:rPr>
                  <a:t>Taxes may reduce economic efficiency.</a:t>
                </a:r>
              </a:p>
              <a:p>
                <a:pPr>
                  <a:buFontTx/>
                  <a:buChar char="•"/>
                </a:pPr>
                <a:r>
                  <a:rPr lang="en-US" altLang="hu-HU" sz="1400" dirty="0">
                    <a:latin typeface="Arial" panose="020B0604020202020204" pitchFamily="34" charset="0"/>
                  </a:rPr>
                  <a:t>Assume</a:t>
                </a:r>
              </a:p>
              <a:p>
                <a:pPr lvl="1">
                  <a:buFontTx/>
                  <a:buChar char="•"/>
                </a:pPr>
                <a:r>
                  <a:rPr lang="en-US" altLang="hu-HU" sz="1400" dirty="0">
                    <a:latin typeface="Arial" panose="020B0604020202020204" pitchFamily="34" charset="0"/>
                  </a:rPr>
                  <a:t>Supply and demand embody all relevant costs and benefits</a:t>
                </a:r>
              </a:p>
              <a:p>
                <a:pPr lvl="1">
                  <a:buFontTx/>
                  <a:buChar char="•"/>
                </a:pPr>
                <a:r>
                  <a:rPr lang="en-US" altLang="hu-HU" sz="1400" dirty="0">
                    <a:latin typeface="Arial" panose="020B0604020202020204" pitchFamily="34" charset="0"/>
                  </a:rPr>
                  <a:t>Equilibrium is socially optimal</a:t>
                </a:r>
              </a:p>
              <a:p>
                <a:pPr lvl="1">
                  <a:buFontTx/>
                  <a:buChar char="•"/>
                </a:pPr>
                <a:r>
                  <a:rPr lang="en-US" altLang="hu-HU" sz="1400" dirty="0">
                    <a:latin typeface="Arial" panose="020B0604020202020204" pitchFamily="34" charset="0"/>
                  </a:rPr>
                  <a:t>Impose $2,000 tax, the equilibrium is not socially optimal</a:t>
                </a:r>
              </a:p>
            </p:txBody>
          </p:sp>
        </p:grpSp>
        <p:sp>
          <p:nvSpPr>
            <p:cNvPr id="175109" name="Text Box 5"/>
            <p:cNvSpPr txBox="1">
              <a:spLocks noChangeArrowheads="1"/>
            </p:cNvSpPr>
            <p:nvPr/>
          </p:nvSpPr>
          <p:spPr bwMode="auto">
            <a:xfrm>
              <a:off x="3244850" y="5829300"/>
              <a:ext cx="3359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600"/>
                <a:t>Quantity (miilions of cars/year)</a:t>
              </a:r>
            </a:p>
          </p:txBody>
        </p:sp>
        <p:sp>
          <p:nvSpPr>
            <p:cNvPr id="175110" name="Text Box 6"/>
            <p:cNvSpPr txBox="1">
              <a:spLocks noChangeArrowheads="1"/>
            </p:cNvSpPr>
            <p:nvPr/>
          </p:nvSpPr>
          <p:spPr bwMode="auto">
            <a:xfrm rot="-5400000">
              <a:off x="-148431" y="3569494"/>
              <a:ext cx="2671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hu-HU" sz="1600"/>
                <a:t>Cost ($1,000s/car)</a:t>
              </a:r>
            </a:p>
          </p:txBody>
        </p:sp>
        <p:sp>
          <p:nvSpPr>
            <p:cNvPr id="175118" name="Line 14"/>
            <p:cNvSpPr>
              <a:spLocks noChangeShapeType="1"/>
            </p:cNvSpPr>
            <p:nvPr/>
          </p:nvSpPr>
          <p:spPr bwMode="auto">
            <a:xfrm>
              <a:off x="1735138" y="5513388"/>
              <a:ext cx="6665912" cy="1587"/>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grpSp>
          <p:nvGrpSpPr>
            <p:cNvPr id="175127" name="Group 23"/>
            <p:cNvGrpSpPr>
              <a:grpSpLocks/>
            </p:cNvGrpSpPr>
            <p:nvPr/>
          </p:nvGrpSpPr>
          <p:grpSpPr bwMode="auto">
            <a:xfrm>
              <a:off x="1087438" y="1974850"/>
              <a:ext cx="7035800" cy="3898900"/>
              <a:chOff x="685" y="1028"/>
              <a:chExt cx="4432" cy="2456"/>
            </a:xfrm>
          </p:grpSpPr>
          <p:sp>
            <p:nvSpPr>
              <p:cNvPr id="175125" name="Line 21"/>
              <p:cNvSpPr>
                <a:spLocks noChangeShapeType="1"/>
              </p:cNvSpPr>
              <p:nvPr/>
            </p:nvSpPr>
            <p:spPr bwMode="auto">
              <a:xfrm rot="-5400000">
                <a:off x="2024" y="2582"/>
                <a:ext cx="1341"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5121" name="Line 17"/>
              <p:cNvSpPr>
                <a:spLocks noChangeShapeType="1"/>
              </p:cNvSpPr>
              <p:nvPr/>
            </p:nvSpPr>
            <p:spPr bwMode="auto">
              <a:xfrm>
                <a:off x="1103" y="1911"/>
                <a:ext cx="2986" cy="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5116" name="Line 12"/>
              <p:cNvSpPr>
                <a:spLocks noChangeShapeType="1"/>
              </p:cNvSpPr>
              <p:nvPr/>
            </p:nvSpPr>
            <p:spPr bwMode="auto">
              <a:xfrm>
                <a:off x="1098" y="1028"/>
                <a:ext cx="4019" cy="2230"/>
              </a:xfrm>
              <a:prstGeom prst="line">
                <a:avLst/>
              </a:prstGeom>
              <a:noFill/>
              <a:ln w="5715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75122" name="Text Box 18"/>
              <p:cNvSpPr txBox="1">
                <a:spLocks noChangeArrowheads="1"/>
              </p:cNvSpPr>
              <p:nvPr/>
            </p:nvSpPr>
            <p:spPr bwMode="auto">
              <a:xfrm>
                <a:off x="4110" y="1789"/>
                <a:ext cx="66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hu-HU" sz="1800" i="1"/>
                  <a:t>S</a:t>
                </a:r>
              </a:p>
            </p:txBody>
          </p:sp>
          <p:sp>
            <p:nvSpPr>
              <p:cNvPr id="175124" name="Text Box 20"/>
              <p:cNvSpPr txBox="1">
                <a:spLocks noChangeArrowheads="1"/>
              </p:cNvSpPr>
              <p:nvPr/>
            </p:nvSpPr>
            <p:spPr bwMode="auto">
              <a:xfrm>
                <a:off x="685" y="1802"/>
                <a:ext cx="41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20</a:t>
                </a:r>
              </a:p>
            </p:txBody>
          </p:sp>
          <p:sp>
            <p:nvSpPr>
              <p:cNvPr id="175126" name="Text Box 22"/>
              <p:cNvSpPr txBox="1">
                <a:spLocks noChangeArrowheads="1"/>
              </p:cNvSpPr>
              <p:nvPr/>
            </p:nvSpPr>
            <p:spPr bwMode="auto">
              <a:xfrm>
                <a:off x="2499" y="3272"/>
                <a:ext cx="27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hu-HU" sz="1600"/>
                  <a:t>6</a:t>
                </a:r>
              </a:p>
            </p:txBody>
          </p:sp>
        </p:grpSp>
        <p:sp>
          <p:nvSpPr>
            <p:cNvPr id="175117" name="Line 13"/>
            <p:cNvSpPr>
              <a:spLocks noChangeShapeType="1"/>
            </p:cNvSpPr>
            <p:nvPr/>
          </p:nvSpPr>
          <p:spPr bwMode="auto">
            <a:xfrm>
              <a:off x="1744663" y="1830388"/>
              <a:ext cx="1587" cy="368300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grpSp>
    </p:spTree>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041A02F0-0C46-432C-AD1D-BE7A510231A5}" type="slidenum">
              <a:rPr lang="en-US" altLang="hu-HU"/>
              <a:pPr/>
              <a:t>45</a:t>
            </a:fld>
            <a:endParaRPr lang="en-US" altLang="hu-HU"/>
          </a:p>
        </p:txBody>
      </p:sp>
      <p:sp>
        <p:nvSpPr>
          <p:cNvPr id="246786" name="Rectangle 2"/>
          <p:cNvSpPr>
            <a:spLocks noGrp="1" noChangeArrowheads="1"/>
          </p:cNvSpPr>
          <p:nvPr>
            <p:ph type="title"/>
          </p:nvPr>
        </p:nvSpPr>
        <p:spPr>
          <a:xfrm>
            <a:off x="2423374" y="381000"/>
            <a:ext cx="5046372" cy="685800"/>
          </a:xfrm>
        </p:spPr>
        <p:txBody>
          <a:bodyPr/>
          <a:lstStyle/>
          <a:p>
            <a:r>
              <a:rPr lang="en-US" altLang="hu-HU" sz="3200" dirty="0"/>
              <a:t>What Should We Tax?</a:t>
            </a:r>
          </a:p>
        </p:txBody>
      </p:sp>
      <p:sp>
        <p:nvSpPr>
          <p:cNvPr id="246787" name="Rectangle 3"/>
          <p:cNvSpPr>
            <a:spLocks noGrp="1" noChangeArrowheads="1"/>
          </p:cNvSpPr>
          <p:nvPr>
            <p:ph type="body" idx="1"/>
          </p:nvPr>
        </p:nvSpPr>
        <p:spPr>
          <a:xfrm>
            <a:off x="685800" y="1236371"/>
            <a:ext cx="7772400" cy="4945487"/>
          </a:xfrm>
        </p:spPr>
        <p:txBody>
          <a:bodyPr/>
          <a:lstStyle/>
          <a:p>
            <a:r>
              <a:rPr lang="en-US" altLang="hu-HU" dirty="0"/>
              <a:t>Observations</a:t>
            </a:r>
          </a:p>
          <a:p>
            <a:pPr lvl="1"/>
            <a:r>
              <a:rPr lang="en-US" altLang="hu-HU" dirty="0"/>
              <a:t>The economic loss of a tax may be offset by the surplus created from the public good or service.</a:t>
            </a:r>
          </a:p>
          <a:p>
            <a:pPr lvl="1"/>
            <a:r>
              <a:rPr lang="en-US" altLang="hu-HU" dirty="0"/>
              <a:t>Minimize the deadweight loss from a tax by taxing goods and services with an inelastic demand and supply</a:t>
            </a:r>
            <a:r>
              <a:rPr lang="en-US" altLang="hu-HU" dirty="0" smtClean="0"/>
              <a:t>.</a:t>
            </a:r>
            <a:endParaRPr lang="hu-HU" altLang="hu-HU" dirty="0" smtClean="0"/>
          </a:p>
          <a:p>
            <a:pPr lvl="1"/>
            <a:r>
              <a:rPr lang="en-US" altLang="hu-HU" dirty="0" smtClean="0"/>
              <a:t>If production creates negative or positive externalities, a tax may increase the economic surplus.</a:t>
            </a:r>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A5CD25A1-8C5B-46EF-871D-BBEE8E34F62F}" type="slidenum">
              <a:rPr lang="en-US" altLang="hu-HU"/>
              <a:pPr/>
              <a:t>5</a:t>
            </a:fld>
            <a:endParaRPr lang="en-US" altLang="hu-HU"/>
          </a:p>
        </p:txBody>
      </p:sp>
      <p:sp>
        <p:nvSpPr>
          <p:cNvPr id="182274" name="Rectangle 2"/>
          <p:cNvSpPr>
            <a:spLocks noGrp="1" noChangeArrowheads="1"/>
          </p:cNvSpPr>
          <p:nvPr>
            <p:ph type="title"/>
          </p:nvPr>
        </p:nvSpPr>
        <p:spPr>
          <a:xfrm>
            <a:off x="1676399" y="177800"/>
            <a:ext cx="6978203" cy="685800"/>
          </a:xfrm>
        </p:spPr>
        <p:txBody>
          <a:bodyPr/>
          <a:lstStyle/>
          <a:p>
            <a:r>
              <a:rPr lang="en-US" altLang="hu-HU" sz="2800" dirty="0"/>
              <a:t>Government </a:t>
            </a:r>
            <a:r>
              <a:rPr lang="en-US" altLang="hu-HU" sz="2800" dirty="0" smtClean="0"/>
              <a:t>Provision</a:t>
            </a:r>
            <a:r>
              <a:rPr lang="hu-HU" altLang="hu-HU" sz="2800" dirty="0" smtClean="0"/>
              <a:t> </a:t>
            </a:r>
            <a:r>
              <a:rPr lang="en-US" altLang="hu-HU" sz="2800" dirty="0" smtClean="0"/>
              <a:t>of </a:t>
            </a:r>
            <a:r>
              <a:rPr lang="en-US" altLang="hu-HU" sz="2800" dirty="0"/>
              <a:t>Public Goods</a:t>
            </a:r>
          </a:p>
        </p:txBody>
      </p:sp>
      <p:sp>
        <p:nvSpPr>
          <p:cNvPr id="182275" name="Rectangle 3"/>
          <p:cNvSpPr>
            <a:spLocks noGrp="1" noChangeArrowheads="1"/>
          </p:cNvSpPr>
          <p:nvPr>
            <p:ph type="body" idx="1"/>
          </p:nvPr>
        </p:nvSpPr>
        <p:spPr>
          <a:xfrm>
            <a:off x="540913" y="1416679"/>
            <a:ext cx="7917287" cy="4868214"/>
          </a:xfrm>
        </p:spPr>
        <p:txBody>
          <a:bodyPr/>
          <a:lstStyle/>
          <a:p>
            <a:r>
              <a:rPr lang="en-US" altLang="hu-HU" sz="2800" dirty="0"/>
              <a:t>Public Goods versus Private Goods</a:t>
            </a:r>
          </a:p>
          <a:p>
            <a:pPr lvl="1"/>
            <a:r>
              <a:rPr lang="en-US" altLang="hu-HU" sz="2600" dirty="0"/>
              <a:t>Collective Good</a:t>
            </a:r>
          </a:p>
          <a:p>
            <a:pPr lvl="2"/>
            <a:r>
              <a:rPr lang="en-US" altLang="hu-HU" sz="2200" dirty="0"/>
              <a:t>A good or service that, to at least some degree, is </a:t>
            </a:r>
            <a:r>
              <a:rPr lang="en-US" altLang="hu-HU" sz="2200" dirty="0" smtClean="0"/>
              <a:t>non</a:t>
            </a:r>
            <a:r>
              <a:rPr lang="hu-HU" altLang="hu-HU" sz="2200" dirty="0" smtClean="0"/>
              <a:t>-</a:t>
            </a:r>
            <a:r>
              <a:rPr lang="en-US" altLang="hu-HU" sz="2200" dirty="0" smtClean="0"/>
              <a:t>rival </a:t>
            </a:r>
            <a:r>
              <a:rPr lang="en-US" altLang="hu-HU" sz="2200" dirty="0"/>
              <a:t>but excludable</a:t>
            </a:r>
          </a:p>
          <a:p>
            <a:pPr lvl="1"/>
            <a:r>
              <a:rPr lang="en-US" altLang="hu-HU" sz="2600" dirty="0"/>
              <a:t>Pure Private Good</a:t>
            </a:r>
          </a:p>
          <a:p>
            <a:pPr lvl="2"/>
            <a:r>
              <a:rPr lang="en-US" altLang="hu-HU" sz="2200" dirty="0"/>
              <a:t>One for which nonpayers can easily be excluded and for which each unit consumed by one person means one less unit available for </a:t>
            </a:r>
            <a:r>
              <a:rPr lang="en-US" altLang="hu-HU" sz="2200" dirty="0" smtClean="0"/>
              <a:t>others</a:t>
            </a:r>
            <a:endParaRPr lang="hu-HU" altLang="hu-HU" sz="2200" dirty="0" smtClean="0"/>
          </a:p>
          <a:p>
            <a:pPr lvl="1"/>
            <a:r>
              <a:rPr lang="en-US" altLang="hu-HU" sz="2600" dirty="0"/>
              <a:t>Pure Commons Good</a:t>
            </a:r>
          </a:p>
          <a:p>
            <a:pPr lvl="2"/>
            <a:r>
              <a:rPr lang="en-US" altLang="hu-HU" sz="2200" dirty="0"/>
              <a:t>One for which nonpayers cannot easily be excluded and for which each unit consumed by one person means one less unit available for others</a:t>
            </a:r>
            <a:endParaRPr lang="en-US" altLang="hu-HU" sz="2200" dirty="0"/>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Élőláb helye 3"/>
          <p:cNvSpPr>
            <a:spLocks noGrp="1"/>
          </p:cNvSpPr>
          <p:nvPr>
            <p:ph type="ftr" sz="quarter" idx="10"/>
          </p:nvPr>
        </p:nvSpPr>
        <p:spPr/>
        <p:txBody>
          <a:bodyPr/>
          <a:lstStyle/>
          <a:p>
            <a:r>
              <a:rPr lang="en-US" altLang="hu-HU"/>
              <a:t>Chapter 15: Public Goods and Tax Policy</a:t>
            </a:r>
          </a:p>
        </p:txBody>
      </p:sp>
      <p:sp>
        <p:nvSpPr>
          <p:cNvPr id="21" name="Dia számának helye 4"/>
          <p:cNvSpPr>
            <a:spLocks noGrp="1"/>
          </p:cNvSpPr>
          <p:nvPr>
            <p:ph type="sldNum" sz="quarter" idx="11"/>
          </p:nvPr>
        </p:nvSpPr>
        <p:spPr/>
        <p:txBody>
          <a:bodyPr/>
          <a:lstStyle/>
          <a:p>
            <a:r>
              <a:rPr lang="en-US" altLang="hu-HU"/>
              <a:t>Slide </a:t>
            </a:r>
            <a:fld id="{AE4C8D17-19F6-440E-A68B-AED65293522C}" type="slidenum">
              <a:rPr lang="en-US" altLang="hu-HU"/>
              <a:pPr/>
              <a:t>6</a:t>
            </a:fld>
            <a:endParaRPr lang="en-US" altLang="hu-HU"/>
          </a:p>
        </p:txBody>
      </p:sp>
      <p:sp>
        <p:nvSpPr>
          <p:cNvPr id="184322" name="Rectangle 2"/>
          <p:cNvSpPr>
            <a:spLocks noGrp="1" noChangeArrowheads="1"/>
          </p:cNvSpPr>
          <p:nvPr>
            <p:ph type="title"/>
          </p:nvPr>
        </p:nvSpPr>
        <p:spPr>
          <a:xfrm>
            <a:off x="1676399" y="243090"/>
            <a:ext cx="6553201" cy="685800"/>
          </a:xfrm>
        </p:spPr>
        <p:txBody>
          <a:bodyPr/>
          <a:lstStyle/>
          <a:p>
            <a:r>
              <a:rPr lang="en-US" altLang="hu-HU" sz="2800" dirty="0"/>
              <a:t>The Classification of Private, </a:t>
            </a:r>
            <a:r>
              <a:rPr lang="en-US" altLang="hu-HU" sz="2800" dirty="0" smtClean="0"/>
              <a:t>Public,</a:t>
            </a:r>
            <a:r>
              <a:rPr lang="hu-HU" altLang="hu-HU" sz="2800" dirty="0" smtClean="0"/>
              <a:t> </a:t>
            </a:r>
            <a:r>
              <a:rPr lang="en-US" altLang="hu-HU" sz="2800" dirty="0" smtClean="0"/>
              <a:t>and </a:t>
            </a:r>
            <a:r>
              <a:rPr lang="en-US" altLang="hu-HU" sz="2800" dirty="0"/>
              <a:t>Hybrid Goods</a:t>
            </a:r>
          </a:p>
        </p:txBody>
      </p:sp>
      <p:graphicFrame>
        <p:nvGraphicFramePr>
          <p:cNvPr id="184349" name="Group 29"/>
          <p:cNvGraphicFramePr>
            <a:graphicFrameLocks noGrp="1"/>
          </p:cNvGraphicFramePr>
          <p:nvPr>
            <p:extLst>
              <p:ext uri="{D42A27DB-BD31-4B8C-83A1-F6EECF244321}">
                <p14:modId xmlns:p14="http://schemas.microsoft.com/office/powerpoint/2010/main" val="2766284148"/>
              </p:ext>
            </p:extLst>
          </p:nvPr>
        </p:nvGraphicFramePr>
        <p:xfrm>
          <a:off x="3130753" y="2787650"/>
          <a:ext cx="5056187" cy="1984376"/>
        </p:xfrm>
        <a:graphic>
          <a:graphicData uri="http://schemas.openxmlformats.org/drawingml/2006/table">
            <a:tbl>
              <a:tblPr/>
              <a:tblGrid>
                <a:gridCol w="2528887"/>
                <a:gridCol w="2527300"/>
              </a:tblGrid>
              <a:tr h="992188">
                <a:tc>
                  <a:txBody>
                    <a:bodyPr/>
                    <a:lstStyle>
                      <a:lvl1pPr>
                        <a:spcBef>
                          <a:spcPct val="50000"/>
                        </a:spcBef>
                        <a:buClr>
                          <a:srgbClr val="FFFF00"/>
                        </a:buClr>
                        <a:buSzPct val="70000"/>
                        <a:buFont typeface="Wingdings" panose="05000000000000000000" pitchFamily="2" charset="2"/>
                        <a:defRPr sz="2800">
                          <a:solidFill>
                            <a:schemeClr val="bg1"/>
                          </a:solidFill>
                          <a:latin typeface="Arial" panose="020B0604020202020204" pitchFamily="34" charset="0"/>
                        </a:defRPr>
                      </a:lvl1pPr>
                      <a:lvl2pPr>
                        <a:spcBef>
                          <a:spcPct val="20000"/>
                        </a:spcBef>
                        <a:buClr>
                          <a:srgbClr val="FFFF00"/>
                        </a:buClr>
                        <a:buSzPct val="75000"/>
                        <a:buFont typeface="Wingdings" panose="05000000000000000000" pitchFamily="2" charset="2"/>
                        <a:defRPr sz="2400">
                          <a:solidFill>
                            <a:schemeClr val="bg1"/>
                          </a:solidFill>
                          <a:latin typeface="Arial" panose="020B0604020202020204" pitchFamily="34" charset="0"/>
                        </a:defRPr>
                      </a:lvl2pPr>
                      <a:lvl3pPr>
                        <a:spcBef>
                          <a:spcPct val="20000"/>
                        </a:spcBef>
                        <a:buClr>
                          <a:srgbClr val="FFFF00"/>
                        </a:buClr>
                        <a:buSzPct val="70000"/>
                        <a:buFont typeface="Wingdings" panose="05000000000000000000" pitchFamily="2" charset="2"/>
                        <a:defRPr sz="2000">
                          <a:solidFill>
                            <a:schemeClr val="bg1"/>
                          </a:solidFill>
                          <a:latin typeface="Arial" panose="020B0604020202020204" pitchFamily="34" charset="0"/>
                        </a:defRPr>
                      </a:lvl3pPr>
                      <a:lvl4pPr>
                        <a:spcBef>
                          <a:spcPct val="20000"/>
                        </a:spcBef>
                        <a:buClr>
                          <a:srgbClr val="FFFF00"/>
                        </a:buClr>
                        <a:defRPr>
                          <a:solidFill>
                            <a:schemeClr val="bg1"/>
                          </a:solidFill>
                          <a:latin typeface="Arial" panose="020B0604020202020204" pitchFamily="34" charset="0"/>
                        </a:defRPr>
                      </a:lvl4pPr>
                      <a:lvl5pPr>
                        <a:spcBef>
                          <a:spcPct val="20000"/>
                        </a:spcBef>
                        <a:buClr>
                          <a:srgbClr val="FFFF00"/>
                        </a:buClr>
                        <a:defRPr>
                          <a:solidFill>
                            <a:schemeClr val="bg1"/>
                          </a:solidFill>
                          <a:latin typeface="Arial" panose="020B0604020202020204" pitchFamily="34" charset="0"/>
                        </a:defRPr>
                      </a:lvl5pPr>
                      <a:lvl6pPr fontAlgn="base">
                        <a:spcBef>
                          <a:spcPct val="20000"/>
                        </a:spcBef>
                        <a:spcAft>
                          <a:spcPct val="0"/>
                        </a:spcAft>
                        <a:buClr>
                          <a:srgbClr val="FFFF00"/>
                        </a:buClr>
                        <a:defRPr>
                          <a:solidFill>
                            <a:schemeClr val="bg1"/>
                          </a:solidFill>
                          <a:latin typeface="Arial" panose="020B0604020202020204" pitchFamily="34" charset="0"/>
                        </a:defRPr>
                      </a:lvl6pPr>
                      <a:lvl7pPr fontAlgn="base">
                        <a:spcBef>
                          <a:spcPct val="20000"/>
                        </a:spcBef>
                        <a:spcAft>
                          <a:spcPct val="0"/>
                        </a:spcAft>
                        <a:buClr>
                          <a:srgbClr val="FFFF00"/>
                        </a:buClr>
                        <a:defRPr>
                          <a:solidFill>
                            <a:schemeClr val="bg1"/>
                          </a:solidFill>
                          <a:latin typeface="Arial" panose="020B0604020202020204" pitchFamily="34" charset="0"/>
                        </a:defRPr>
                      </a:lvl7pPr>
                      <a:lvl8pPr fontAlgn="base">
                        <a:spcBef>
                          <a:spcPct val="20000"/>
                        </a:spcBef>
                        <a:spcAft>
                          <a:spcPct val="0"/>
                        </a:spcAft>
                        <a:buClr>
                          <a:srgbClr val="FFFF00"/>
                        </a:buClr>
                        <a:defRPr>
                          <a:solidFill>
                            <a:schemeClr val="bg1"/>
                          </a:solidFill>
                          <a:latin typeface="Arial" panose="020B0604020202020204" pitchFamily="34" charset="0"/>
                        </a:defRPr>
                      </a:lvl8pPr>
                      <a:lvl9pPr fontAlgn="base">
                        <a:spcBef>
                          <a:spcPct val="20000"/>
                        </a:spcBef>
                        <a:spcAft>
                          <a:spcPct val="0"/>
                        </a:spcAft>
                        <a:buClr>
                          <a:srgbClr val="FFFF00"/>
                        </a:buClr>
                        <a:defRPr>
                          <a:solidFill>
                            <a:schemeClr val="bg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
                          <a:srgbClr val="FFFF00"/>
                        </a:buClr>
                        <a:buSzPct val="70000"/>
                        <a:buFont typeface="Wingdings" panose="05000000000000000000" pitchFamily="2" charset="2"/>
                        <a:buNone/>
                        <a:tabLst/>
                      </a:pPr>
                      <a:r>
                        <a:rPr kumimoji="0" lang="en-US" altLang="hu-HU" sz="2000" b="1" i="0" u="none" strike="noStrike" cap="none" normalizeH="0" baseline="0" dirty="0" smtClean="0">
                          <a:ln>
                            <a:noFill/>
                          </a:ln>
                          <a:solidFill>
                            <a:schemeClr val="bg1"/>
                          </a:solidFill>
                          <a:effectLst/>
                          <a:latin typeface="Arial" panose="020B0604020202020204" pitchFamily="34" charset="0"/>
                        </a:rPr>
                        <a:t>Commons good</a:t>
                      </a:r>
                    </a:p>
                    <a:p>
                      <a:pPr marL="0" marR="0" lvl="0" indent="0" algn="ctr" defTabSz="914400" rtl="0" eaLnBrk="1" fontAlgn="base" latinLnBrk="0" hangingPunct="1">
                        <a:lnSpc>
                          <a:spcPct val="100000"/>
                        </a:lnSpc>
                        <a:spcBef>
                          <a:spcPct val="50000"/>
                        </a:spcBef>
                        <a:spcAft>
                          <a:spcPct val="0"/>
                        </a:spcAft>
                        <a:buClr>
                          <a:srgbClr val="FFFF00"/>
                        </a:buClr>
                        <a:buSzPct val="70000"/>
                        <a:buFont typeface="Wingdings" panose="05000000000000000000" pitchFamily="2" charset="2"/>
                        <a:buNone/>
                        <a:tabLst/>
                      </a:pPr>
                      <a:r>
                        <a:rPr kumimoji="0" lang="en-US" altLang="hu-HU" sz="2000" b="1" i="0" u="none" strike="noStrike" cap="none" normalizeH="0" baseline="0" dirty="0" smtClean="0">
                          <a:ln>
                            <a:noFill/>
                          </a:ln>
                          <a:solidFill>
                            <a:schemeClr val="bg1"/>
                          </a:solidFill>
                          <a:effectLst/>
                          <a:latin typeface="Arial" panose="020B0604020202020204" pitchFamily="34" charset="0"/>
                        </a:rPr>
                        <a:t>(fish in the ocean)</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50000"/>
                        </a:spcBef>
                        <a:buClr>
                          <a:srgbClr val="FFFF00"/>
                        </a:buClr>
                        <a:buSzPct val="70000"/>
                        <a:buFont typeface="Wingdings" panose="05000000000000000000" pitchFamily="2" charset="2"/>
                        <a:defRPr sz="2800">
                          <a:solidFill>
                            <a:schemeClr val="bg1"/>
                          </a:solidFill>
                          <a:latin typeface="Arial" panose="020B0604020202020204" pitchFamily="34" charset="0"/>
                        </a:defRPr>
                      </a:lvl1pPr>
                      <a:lvl2pPr>
                        <a:spcBef>
                          <a:spcPct val="20000"/>
                        </a:spcBef>
                        <a:buClr>
                          <a:srgbClr val="FFFF00"/>
                        </a:buClr>
                        <a:buSzPct val="75000"/>
                        <a:buFont typeface="Wingdings" panose="05000000000000000000" pitchFamily="2" charset="2"/>
                        <a:defRPr sz="2400">
                          <a:solidFill>
                            <a:schemeClr val="bg1"/>
                          </a:solidFill>
                          <a:latin typeface="Arial" panose="020B0604020202020204" pitchFamily="34" charset="0"/>
                        </a:defRPr>
                      </a:lvl2pPr>
                      <a:lvl3pPr>
                        <a:spcBef>
                          <a:spcPct val="20000"/>
                        </a:spcBef>
                        <a:buClr>
                          <a:srgbClr val="FFFF00"/>
                        </a:buClr>
                        <a:buSzPct val="70000"/>
                        <a:buFont typeface="Wingdings" panose="05000000000000000000" pitchFamily="2" charset="2"/>
                        <a:defRPr sz="2000">
                          <a:solidFill>
                            <a:schemeClr val="bg1"/>
                          </a:solidFill>
                          <a:latin typeface="Arial" panose="020B0604020202020204" pitchFamily="34" charset="0"/>
                        </a:defRPr>
                      </a:lvl3pPr>
                      <a:lvl4pPr>
                        <a:spcBef>
                          <a:spcPct val="20000"/>
                        </a:spcBef>
                        <a:buClr>
                          <a:srgbClr val="FFFF00"/>
                        </a:buClr>
                        <a:defRPr>
                          <a:solidFill>
                            <a:schemeClr val="bg1"/>
                          </a:solidFill>
                          <a:latin typeface="Arial" panose="020B0604020202020204" pitchFamily="34" charset="0"/>
                        </a:defRPr>
                      </a:lvl4pPr>
                      <a:lvl5pPr>
                        <a:spcBef>
                          <a:spcPct val="20000"/>
                        </a:spcBef>
                        <a:buClr>
                          <a:srgbClr val="FFFF00"/>
                        </a:buClr>
                        <a:defRPr>
                          <a:solidFill>
                            <a:schemeClr val="bg1"/>
                          </a:solidFill>
                          <a:latin typeface="Arial" panose="020B0604020202020204" pitchFamily="34" charset="0"/>
                        </a:defRPr>
                      </a:lvl5pPr>
                      <a:lvl6pPr fontAlgn="base">
                        <a:spcBef>
                          <a:spcPct val="20000"/>
                        </a:spcBef>
                        <a:spcAft>
                          <a:spcPct val="0"/>
                        </a:spcAft>
                        <a:buClr>
                          <a:srgbClr val="FFFF00"/>
                        </a:buClr>
                        <a:defRPr>
                          <a:solidFill>
                            <a:schemeClr val="bg1"/>
                          </a:solidFill>
                          <a:latin typeface="Arial" panose="020B0604020202020204" pitchFamily="34" charset="0"/>
                        </a:defRPr>
                      </a:lvl6pPr>
                      <a:lvl7pPr fontAlgn="base">
                        <a:spcBef>
                          <a:spcPct val="20000"/>
                        </a:spcBef>
                        <a:spcAft>
                          <a:spcPct val="0"/>
                        </a:spcAft>
                        <a:buClr>
                          <a:srgbClr val="FFFF00"/>
                        </a:buClr>
                        <a:defRPr>
                          <a:solidFill>
                            <a:schemeClr val="bg1"/>
                          </a:solidFill>
                          <a:latin typeface="Arial" panose="020B0604020202020204" pitchFamily="34" charset="0"/>
                        </a:defRPr>
                      </a:lvl7pPr>
                      <a:lvl8pPr fontAlgn="base">
                        <a:spcBef>
                          <a:spcPct val="20000"/>
                        </a:spcBef>
                        <a:spcAft>
                          <a:spcPct val="0"/>
                        </a:spcAft>
                        <a:buClr>
                          <a:srgbClr val="FFFF00"/>
                        </a:buClr>
                        <a:defRPr>
                          <a:solidFill>
                            <a:schemeClr val="bg1"/>
                          </a:solidFill>
                          <a:latin typeface="Arial" panose="020B0604020202020204" pitchFamily="34" charset="0"/>
                        </a:defRPr>
                      </a:lvl8pPr>
                      <a:lvl9pPr fontAlgn="base">
                        <a:spcBef>
                          <a:spcPct val="20000"/>
                        </a:spcBef>
                        <a:spcAft>
                          <a:spcPct val="0"/>
                        </a:spcAft>
                        <a:buClr>
                          <a:srgbClr val="FFFF00"/>
                        </a:buClr>
                        <a:defRPr>
                          <a:solidFill>
                            <a:schemeClr val="bg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
                          <a:srgbClr val="FFFF00"/>
                        </a:buClr>
                        <a:buSzPct val="70000"/>
                        <a:buFont typeface="Wingdings" panose="05000000000000000000" pitchFamily="2" charset="2"/>
                        <a:buNone/>
                        <a:tabLst/>
                      </a:pPr>
                      <a:r>
                        <a:rPr kumimoji="0" lang="en-US" altLang="hu-HU" sz="2000" b="1" i="0" u="none" strike="noStrike" cap="none" normalizeH="0" baseline="0" smtClean="0">
                          <a:ln>
                            <a:noFill/>
                          </a:ln>
                          <a:solidFill>
                            <a:schemeClr val="bg1"/>
                          </a:solidFill>
                          <a:effectLst/>
                          <a:latin typeface="Arial" panose="020B0604020202020204" pitchFamily="34" charset="0"/>
                        </a:rPr>
                        <a:t>Public good</a:t>
                      </a:r>
                    </a:p>
                    <a:p>
                      <a:pPr marL="0" marR="0" lvl="0" indent="0" algn="ctr" defTabSz="914400" rtl="0" eaLnBrk="1" fontAlgn="base" latinLnBrk="0" hangingPunct="1">
                        <a:lnSpc>
                          <a:spcPct val="100000"/>
                        </a:lnSpc>
                        <a:spcBef>
                          <a:spcPct val="50000"/>
                        </a:spcBef>
                        <a:spcAft>
                          <a:spcPct val="0"/>
                        </a:spcAft>
                        <a:buClr>
                          <a:srgbClr val="FFFF00"/>
                        </a:buClr>
                        <a:buSzPct val="70000"/>
                        <a:buFont typeface="Wingdings" panose="05000000000000000000" pitchFamily="2" charset="2"/>
                        <a:buNone/>
                        <a:tabLst/>
                      </a:pPr>
                      <a:r>
                        <a:rPr kumimoji="0" lang="en-US" altLang="hu-HU" sz="2000" b="1" i="0" u="none" strike="noStrike" cap="none" normalizeH="0" baseline="0" smtClean="0">
                          <a:ln>
                            <a:noFill/>
                          </a:ln>
                          <a:solidFill>
                            <a:schemeClr val="bg1"/>
                          </a:solidFill>
                          <a:effectLst/>
                          <a:latin typeface="Arial" panose="020B0604020202020204" pitchFamily="34" charset="0"/>
                        </a:rPr>
                        <a:t>(national defense)</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992188">
                <a:tc>
                  <a:txBody>
                    <a:bodyPr/>
                    <a:lstStyle>
                      <a:lvl1pPr>
                        <a:spcBef>
                          <a:spcPct val="50000"/>
                        </a:spcBef>
                        <a:buClr>
                          <a:srgbClr val="FFFF00"/>
                        </a:buClr>
                        <a:buSzPct val="70000"/>
                        <a:buFont typeface="Wingdings" panose="05000000000000000000" pitchFamily="2" charset="2"/>
                        <a:defRPr sz="2800">
                          <a:solidFill>
                            <a:schemeClr val="bg1"/>
                          </a:solidFill>
                          <a:latin typeface="Arial" panose="020B0604020202020204" pitchFamily="34" charset="0"/>
                        </a:defRPr>
                      </a:lvl1pPr>
                      <a:lvl2pPr>
                        <a:spcBef>
                          <a:spcPct val="20000"/>
                        </a:spcBef>
                        <a:buClr>
                          <a:srgbClr val="FFFF00"/>
                        </a:buClr>
                        <a:buSzPct val="75000"/>
                        <a:buFont typeface="Wingdings" panose="05000000000000000000" pitchFamily="2" charset="2"/>
                        <a:defRPr sz="2400">
                          <a:solidFill>
                            <a:schemeClr val="bg1"/>
                          </a:solidFill>
                          <a:latin typeface="Arial" panose="020B0604020202020204" pitchFamily="34" charset="0"/>
                        </a:defRPr>
                      </a:lvl2pPr>
                      <a:lvl3pPr>
                        <a:spcBef>
                          <a:spcPct val="20000"/>
                        </a:spcBef>
                        <a:buClr>
                          <a:srgbClr val="FFFF00"/>
                        </a:buClr>
                        <a:buSzPct val="70000"/>
                        <a:buFont typeface="Wingdings" panose="05000000000000000000" pitchFamily="2" charset="2"/>
                        <a:defRPr sz="2000">
                          <a:solidFill>
                            <a:schemeClr val="bg1"/>
                          </a:solidFill>
                          <a:latin typeface="Arial" panose="020B0604020202020204" pitchFamily="34" charset="0"/>
                        </a:defRPr>
                      </a:lvl3pPr>
                      <a:lvl4pPr>
                        <a:spcBef>
                          <a:spcPct val="20000"/>
                        </a:spcBef>
                        <a:buClr>
                          <a:srgbClr val="FFFF00"/>
                        </a:buClr>
                        <a:defRPr>
                          <a:solidFill>
                            <a:schemeClr val="bg1"/>
                          </a:solidFill>
                          <a:latin typeface="Arial" panose="020B0604020202020204" pitchFamily="34" charset="0"/>
                        </a:defRPr>
                      </a:lvl4pPr>
                      <a:lvl5pPr>
                        <a:spcBef>
                          <a:spcPct val="20000"/>
                        </a:spcBef>
                        <a:buClr>
                          <a:srgbClr val="FFFF00"/>
                        </a:buClr>
                        <a:defRPr>
                          <a:solidFill>
                            <a:schemeClr val="bg1"/>
                          </a:solidFill>
                          <a:latin typeface="Arial" panose="020B0604020202020204" pitchFamily="34" charset="0"/>
                        </a:defRPr>
                      </a:lvl5pPr>
                      <a:lvl6pPr fontAlgn="base">
                        <a:spcBef>
                          <a:spcPct val="20000"/>
                        </a:spcBef>
                        <a:spcAft>
                          <a:spcPct val="0"/>
                        </a:spcAft>
                        <a:buClr>
                          <a:srgbClr val="FFFF00"/>
                        </a:buClr>
                        <a:defRPr>
                          <a:solidFill>
                            <a:schemeClr val="bg1"/>
                          </a:solidFill>
                          <a:latin typeface="Arial" panose="020B0604020202020204" pitchFamily="34" charset="0"/>
                        </a:defRPr>
                      </a:lvl6pPr>
                      <a:lvl7pPr fontAlgn="base">
                        <a:spcBef>
                          <a:spcPct val="20000"/>
                        </a:spcBef>
                        <a:spcAft>
                          <a:spcPct val="0"/>
                        </a:spcAft>
                        <a:buClr>
                          <a:srgbClr val="FFFF00"/>
                        </a:buClr>
                        <a:defRPr>
                          <a:solidFill>
                            <a:schemeClr val="bg1"/>
                          </a:solidFill>
                          <a:latin typeface="Arial" panose="020B0604020202020204" pitchFamily="34" charset="0"/>
                        </a:defRPr>
                      </a:lvl7pPr>
                      <a:lvl8pPr fontAlgn="base">
                        <a:spcBef>
                          <a:spcPct val="20000"/>
                        </a:spcBef>
                        <a:spcAft>
                          <a:spcPct val="0"/>
                        </a:spcAft>
                        <a:buClr>
                          <a:srgbClr val="FFFF00"/>
                        </a:buClr>
                        <a:defRPr>
                          <a:solidFill>
                            <a:schemeClr val="bg1"/>
                          </a:solidFill>
                          <a:latin typeface="Arial" panose="020B0604020202020204" pitchFamily="34" charset="0"/>
                        </a:defRPr>
                      </a:lvl8pPr>
                      <a:lvl9pPr fontAlgn="base">
                        <a:spcBef>
                          <a:spcPct val="20000"/>
                        </a:spcBef>
                        <a:spcAft>
                          <a:spcPct val="0"/>
                        </a:spcAft>
                        <a:buClr>
                          <a:srgbClr val="FFFF00"/>
                        </a:buClr>
                        <a:defRPr>
                          <a:solidFill>
                            <a:schemeClr val="bg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
                          <a:srgbClr val="FFFF00"/>
                        </a:buClr>
                        <a:buSzPct val="70000"/>
                        <a:buFont typeface="Wingdings" panose="05000000000000000000" pitchFamily="2" charset="2"/>
                        <a:buNone/>
                        <a:tabLst/>
                      </a:pPr>
                      <a:r>
                        <a:rPr kumimoji="0" lang="en-US" altLang="hu-HU" sz="2000" b="1" i="0" u="none" strike="noStrike" cap="none" normalizeH="0" baseline="0" smtClean="0">
                          <a:ln>
                            <a:noFill/>
                          </a:ln>
                          <a:solidFill>
                            <a:schemeClr val="bg1"/>
                          </a:solidFill>
                          <a:effectLst/>
                          <a:latin typeface="Arial" panose="020B0604020202020204" pitchFamily="34" charset="0"/>
                        </a:rPr>
                        <a:t>Private good</a:t>
                      </a:r>
                    </a:p>
                    <a:p>
                      <a:pPr marL="0" marR="0" lvl="0" indent="0" algn="ctr" defTabSz="914400" rtl="0" eaLnBrk="1" fontAlgn="base" latinLnBrk="0" hangingPunct="1">
                        <a:lnSpc>
                          <a:spcPct val="100000"/>
                        </a:lnSpc>
                        <a:spcBef>
                          <a:spcPct val="50000"/>
                        </a:spcBef>
                        <a:spcAft>
                          <a:spcPct val="0"/>
                        </a:spcAft>
                        <a:buClr>
                          <a:srgbClr val="FFFF00"/>
                        </a:buClr>
                        <a:buSzPct val="70000"/>
                        <a:buFont typeface="Wingdings" panose="05000000000000000000" pitchFamily="2" charset="2"/>
                        <a:buNone/>
                        <a:tabLst/>
                      </a:pPr>
                      <a:r>
                        <a:rPr kumimoji="0" lang="en-US" altLang="hu-HU" sz="2000" b="1" i="0" u="none" strike="noStrike" cap="none" normalizeH="0" baseline="0" smtClean="0">
                          <a:ln>
                            <a:noFill/>
                          </a:ln>
                          <a:solidFill>
                            <a:schemeClr val="bg1"/>
                          </a:solidFill>
                          <a:effectLst/>
                          <a:latin typeface="Arial" panose="020B0604020202020204" pitchFamily="34" charset="0"/>
                        </a:rPr>
                        <a:t>(wheat)</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50000"/>
                        </a:spcBef>
                        <a:buClr>
                          <a:srgbClr val="FFFF00"/>
                        </a:buClr>
                        <a:buSzPct val="70000"/>
                        <a:buFont typeface="Wingdings" panose="05000000000000000000" pitchFamily="2" charset="2"/>
                        <a:defRPr sz="2800">
                          <a:solidFill>
                            <a:schemeClr val="bg1"/>
                          </a:solidFill>
                          <a:latin typeface="Arial" panose="020B0604020202020204" pitchFamily="34" charset="0"/>
                        </a:defRPr>
                      </a:lvl1pPr>
                      <a:lvl2pPr>
                        <a:spcBef>
                          <a:spcPct val="20000"/>
                        </a:spcBef>
                        <a:buClr>
                          <a:srgbClr val="FFFF00"/>
                        </a:buClr>
                        <a:buSzPct val="75000"/>
                        <a:buFont typeface="Wingdings" panose="05000000000000000000" pitchFamily="2" charset="2"/>
                        <a:defRPr sz="2400">
                          <a:solidFill>
                            <a:schemeClr val="bg1"/>
                          </a:solidFill>
                          <a:latin typeface="Arial" panose="020B0604020202020204" pitchFamily="34" charset="0"/>
                        </a:defRPr>
                      </a:lvl2pPr>
                      <a:lvl3pPr>
                        <a:spcBef>
                          <a:spcPct val="20000"/>
                        </a:spcBef>
                        <a:buClr>
                          <a:srgbClr val="FFFF00"/>
                        </a:buClr>
                        <a:buSzPct val="70000"/>
                        <a:buFont typeface="Wingdings" panose="05000000000000000000" pitchFamily="2" charset="2"/>
                        <a:defRPr sz="2000">
                          <a:solidFill>
                            <a:schemeClr val="bg1"/>
                          </a:solidFill>
                          <a:latin typeface="Arial" panose="020B0604020202020204" pitchFamily="34" charset="0"/>
                        </a:defRPr>
                      </a:lvl3pPr>
                      <a:lvl4pPr>
                        <a:spcBef>
                          <a:spcPct val="20000"/>
                        </a:spcBef>
                        <a:buClr>
                          <a:srgbClr val="FFFF00"/>
                        </a:buClr>
                        <a:defRPr>
                          <a:solidFill>
                            <a:schemeClr val="bg1"/>
                          </a:solidFill>
                          <a:latin typeface="Arial" panose="020B0604020202020204" pitchFamily="34" charset="0"/>
                        </a:defRPr>
                      </a:lvl4pPr>
                      <a:lvl5pPr>
                        <a:spcBef>
                          <a:spcPct val="20000"/>
                        </a:spcBef>
                        <a:buClr>
                          <a:srgbClr val="FFFF00"/>
                        </a:buClr>
                        <a:defRPr>
                          <a:solidFill>
                            <a:schemeClr val="bg1"/>
                          </a:solidFill>
                          <a:latin typeface="Arial" panose="020B0604020202020204" pitchFamily="34" charset="0"/>
                        </a:defRPr>
                      </a:lvl5pPr>
                      <a:lvl6pPr fontAlgn="base">
                        <a:spcBef>
                          <a:spcPct val="20000"/>
                        </a:spcBef>
                        <a:spcAft>
                          <a:spcPct val="0"/>
                        </a:spcAft>
                        <a:buClr>
                          <a:srgbClr val="FFFF00"/>
                        </a:buClr>
                        <a:defRPr>
                          <a:solidFill>
                            <a:schemeClr val="bg1"/>
                          </a:solidFill>
                          <a:latin typeface="Arial" panose="020B0604020202020204" pitchFamily="34" charset="0"/>
                        </a:defRPr>
                      </a:lvl6pPr>
                      <a:lvl7pPr fontAlgn="base">
                        <a:spcBef>
                          <a:spcPct val="20000"/>
                        </a:spcBef>
                        <a:spcAft>
                          <a:spcPct val="0"/>
                        </a:spcAft>
                        <a:buClr>
                          <a:srgbClr val="FFFF00"/>
                        </a:buClr>
                        <a:defRPr>
                          <a:solidFill>
                            <a:schemeClr val="bg1"/>
                          </a:solidFill>
                          <a:latin typeface="Arial" panose="020B0604020202020204" pitchFamily="34" charset="0"/>
                        </a:defRPr>
                      </a:lvl7pPr>
                      <a:lvl8pPr fontAlgn="base">
                        <a:spcBef>
                          <a:spcPct val="20000"/>
                        </a:spcBef>
                        <a:spcAft>
                          <a:spcPct val="0"/>
                        </a:spcAft>
                        <a:buClr>
                          <a:srgbClr val="FFFF00"/>
                        </a:buClr>
                        <a:defRPr>
                          <a:solidFill>
                            <a:schemeClr val="bg1"/>
                          </a:solidFill>
                          <a:latin typeface="Arial" panose="020B0604020202020204" pitchFamily="34" charset="0"/>
                        </a:defRPr>
                      </a:lvl8pPr>
                      <a:lvl9pPr fontAlgn="base">
                        <a:spcBef>
                          <a:spcPct val="20000"/>
                        </a:spcBef>
                        <a:spcAft>
                          <a:spcPct val="0"/>
                        </a:spcAft>
                        <a:buClr>
                          <a:srgbClr val="FFFF00"/>
                        </a:buClr>
                        <a:defRPr>
                          <a:solidFill>
                            <a:schemeClr val="bg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
                          <a:srgbClr val="FFFF00"/>
                        </a:buClr>
                        <a:buSzPct val="70000"/>
                        <a:buFont typeface="Wingdings" panose="05000000000000000000" pitchFamily="2" charset="2"/>
                        <a:buNone/>
                        <a:tabLst/>
                      </a:pPr>
                      <a:r>
                        <a:rPr kumimoji="0" lang="en-US" altLang="hu-HU" sz="2000" b="1" i="0" u="none" strike="noStrike" cap="none" normalizeH="0" baseline="0" dirty="0" smtClean="0">
                          <a:ln>
                            <a:noFill/>
                          </a:ln>
                          <a:solidFill>
                            <a:schemeClr val="bg1"/>
                          </a:solidFill>
                          <a:effectLst/>
                          <a:latin typeface="Arial" panose="020B0604020202020204" pitchFamily="34" charset="0"/>
                        </a:rPr>
                        <a:t>Collective good</a:t>
                      </a:r>
                    </a:p>
                    <a:p>
                      <a:pPr marL="0" marR="0" lvl="0" indent="0" algn="ctr" defTabSz="914400" rtl="0" eaLnBrk="1" fontAlgn="base" latinLnBrk="0" hangingPunct="1">
                        <a:lnSpc>
                          <a:spcPct val="100000"/>
                        </a:lnSpc>
                        <a:spcBef>
                          <a:spcPct val="50000"/>
                        </a:spcBef>
                        <a:spcAft>
                          <a:spcPct val="0"/>
                        </a:spcAft>
                        <a:buClr>
                          <a:srgbClr val="FFFF00"/>
                        </a:buClr>
                        <a:buSzPct val="70000"/>
                        <a:buFont typeface="Wingdings" panose="05000000000000000000" pitchFamily="2" charset="2"/>
                        <a:buNone/>
                        <a:tabLst/>
                      </a:pPr>
                      <a:r>
                        <a:rPr kumimoji="0" lang="en-US" altLang="hu-HU" sz="2000" b="1" i="0" u="none" strike="noStrike" cap="none" normalizeH="0" baseline="0" dirty="0" smtClean="0">
                          <a:ln>
                            <a:noFill/>
                          </a:ln>
                          <a:solidFill>
                            <a:schemeClr val="bg1"/>
                          </a:solidFill>
                          <a:effectLst/>
                          <a:latin typeface="Arial" panose="020B0604020202020204" pitchFamily="34" charset="0"/>
                        </a:rPr>
                        <a:t>(pay-per-view TV)</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184350" name="Text Box 30"/>
          <p:cNvSpPr txBox="1">
            <a:spLocks noChangeArrowheads="1"/>
          </p:cNvSpPr>
          <p:nvPr/>
        </p:nvSpPr>
        <p:spPr bwMode="auto">
          <a:xfrm>
            <a:off x="3993100" y="2176463"/>
            <a:ext cx="792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u-HU" sz="2400" dirty="0"/>
              <a:t>Low</a:t>
            </a:r>
          </a:p>
        </p:txBody>
      </p:sp>
      <p:sp>
        <p:nvSpPr>
          <p:cNvPr id="184351" name="Text Box 31"/>
          <p:cNvSpPr txBox="1">
            <a:spLocks noChangeArrowheads="1"/>
          </p:cNvSpPr>
          <p:nvPr/>
        </p:nvSpPr>
        <p:spPr bwMode="auto">
          <a:xfrm>
            <a:off x="6411041" y="2176463"/>
            <a:ext cx="860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u-HU" sz="2400" dirty="0"/>
              <a:t>High</a:t>
            </a:r>
          </a:p>
        </p:txBody>
      </p:sp>
      <p:sp>
        <p:nvSpPr>
          <p:cNvPr id="184352" name="Text Box 32"/>
          <p:cNvSpPr txBox="1">
            <a:spLocks noChangeArrowheads="1"/>
          </p:cNvSpPr>
          <p:nvPr/>
        </p:nvSpPr>
        <p:spPr bwMode="auto">
          <a:xfrm>
            <a:off x="4849992" y="1612900"/>
            <a:ext cx="15183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u-HU" sz="2400" dirty="0" smtClean="0">
                <a:solidFill>
                  <a:srgbClr val="FFFF00"/>
                </a:solidFill>
              </a:rPr>
              <a:t>Non</a:t>
            </a:r>
            <a:r>
              <a:rPr lang="hu-HU" altLang="hu-HU" sz="2400" dirty="0" smtClean="0">
                <a:solidFill>
                  <a:srgbClr val="FFFF00"/>
                </a:solidFill>
              </a:rPr>
              <a:t>-</a:t>
            </a:r>
            <a:r>
              <a:rPr lang="en-US" altLang="hu-HU" sz="2400" dirty="0" smtClean="0">
                <a:solidFill>
                  <a:srgbClr val="FFFF00"/>
                </a:solidFill>
              </a:rPr>
              <a:t>rival</a:t>
            </a:r>
            <a:endParaRPr lang="en-US" altLang="hu-HU" sz="2400" dirty="0">
              <a:solidFill>
                <a:srgbClr val="FFFF00"/>
              </a:solidFill>
            </a:endParaRPr>
          </a:p>
        </p:txBody>
      </p:sp>
      <p:sp>
        <p:nvSpPr>
          <p:cNvPr id="184353" name="Text Box 33"/>
          <p:cNvSpPr txBox="1">
            <a:spLocks noChangeArrowheads="1"/>
          </p:cNvSpPr>
          <p:nvPr/>
        </p:nvSpPr>
        <p:spPr bwMode="auto">
          <a:xfrm>
            <a:off x="218943" y="3617913"/>
            <a:ext cx="24753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u-HU" sz="2400" dirty="0" smtClean="0">
                <a:solidFill>
                  <a:srgbClr val="FFFF00"/>
                </a:solidFill>
              </a:rPr>
              <a:t>Non</a:t>
            </a:r>
            <a:r>
              <a:rPr lang="hu-HU" altLang="hu-HU" sz="2400" dirty="0" smtClean="0">
                <a:solidFill>
                  <a:srgbClr val="FFFF00"/>
                </a:solidFill>
              </a:rPr>
              <a:t>-</a:t>
            </a:r>
            <a:r>
              <a:rPr lang="en-US" altLang="hu-HU" sz="2400" dirty="0" smtClean="0">
                <a:solidFill>
                  <a:srgbClr val="FFFF00"/>
                </a:solidFill>
              </a:rPr>
              <a:t>excludable</a:t>
            </a:r>
            <a:endParaRPr lang="en-US" altLang="hu-HU" sz="2400" dirty="0">
              <a:solidFill>
                <a:srgbClr val="FFFF00"/>
              </a:solidFill>
            </a:endParaRPr>
          </a:p>
        </p:txBody>
      </p:sp>
      <p:sp>
        <p:nvSpPr>
          <p:cNvPr id="184354" name="Text Box 34"/>
          <p:cNvSpPr txBox="1">
            <a:spLocks noChangeArrowheads="1"/>
          </p:cNvSpPr>
          <p:nvPr/>
        </p:nvSpPr>
        <p:spPr bwMode="auto">
          <a:xfrm>
            <a:off x="2228337" y="4043363"/>
            <a:ext cx="792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u-HU" sz="2400" dirty="0"/>
              <a:t>Low</a:t>
            </a:r>
          </a:p>
        </p:txBody>
      </p:sp>
      <p:sp>
        <p:nvSpPr>
          <p:cNvPr id="184355" name="Text Box 35"/>
          <p:cNvSpPr txBox="1">
            <a:spLocks noChangeArrowheads="1"/>
          </p:cNvSpPr>
          <p:nvPr/>
        </p:nvSpPr>
        <p:spPr bwMode="auto">
          <a:xfrm>
            <a:off x="2215995" y="3116263"/>
            <a:ext cx="860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hu-HU" sz="2400" dirty="0"/>
              <a:t>High</a:t>
            </a: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C9822660-3E65-4DB9-A1A9-62044176C3AD}" type="slidenum">
              <a:rPr lang="en-US" altLang="hu-HU"/>
              <a:pPr/>
              <a:t>7</a:t>
            </a:fld>
            <a:endParaRPr lang="en-US" altLang="hu-HU"/>
          </a:p>
        </p:txBody>
      </p:sp>
      <p:sp>
        <p:nvSpPr>
          <p:cNvPr id="185346" name="Rectangle 2"/>
          <p:cNvSpPr>
            <a:spLocks noGrp="1" noChangeArrowheads="1"/>
          </p:cNvSpPr>
          <p:nvPr>
            <p:ph type="title"/>
          </p:nvPr>
        </p:nvSpPr>
        <p:spPr>
          <a:xfrm>
            <a:off x="1676400" y="177800"/>
            <a:ext cx="6875172" cy="685800"/>
          </a:xfrm>
        </p:spPr>
        <p:txBody>
          <a:bodyPr/>
          <a:lstStyle/>
          <a:p>
            <a:r>
              <a:rPr lang="en-US" altLang="hu-HU" sz="2800" dirty="0"/>
              <a:t>Government </a:t>
            </a:r>
            <a:r>
              <a:rPr lang="en-US" altLang="hu-HU" sz="2800" dirty="0" smtClean="0"/>
              <a:t>Provision</a:t>
            </a:r>
            <a:r>
              <a:rPr lang="hu-HU" altLang="hu-HU" sz="2800" dirty="0" smtClean="0"/>
              <a:t> </a:t>
            </a:r>
            <a:r>
              <a:rPr lang="en-US" altLang="hu-HU" sz="2800" dirty="0" smtClean="0"/>
              <a:t>of </a:t>
            </a:r>
            <a:r>
              <a:rPr lang="en-US" altLang="hu-HU" sz="2800" dirty="0"/>
              <a:t>Public Goods</a:t>
            </a:r>
          </a:p>
        </p:txBody>
      </p:sp>
      <p:sp>
        <p:nvSpPr>
          <p:cNvPr id="185347" name="Rectangle 3"/>
          <p:cNvSpPr>
            <a:spLocks noGrp="1" noChangeArrowheads="1"/>
          </p:cNvSpPr>
          <p:nvPr>
            <p:ph type="body" idx="1"/>
          </p:nvPr>
        </p:nvSpPr>
        <p:spPr>
          <a:xfrm>
            <a:off x="685800" y="1519709"/>
            <a:ext cx="7772400" cy="4687910"/>
          </a:xfrm>
        </p:spPr>
        <p:txBody>
          <a:bodyPr/>
          <a:lstStyle/>
          <a:p>
            <a:r>
              <a:rPr lang="en-US" altLang="hu-HU" dirty="0"/>
              <a:t>Public Goods versus Private Goods</a:t>
            </a:r>
          </a:p>
          <a:p>
            <a:pPr lvl="1"/>
            <a:r>
              <a:rPr lang="en-US" altLang="hu-HU" dirty="0"/>
              <a:t>A pure public good should be provided by the government only when the benefit exceeds the cost.</a:t>
            </a:r>
          </a:p>
          <a:p>
            <a:pPr lvl="1"/>
            <a:r>
              <a:rPr lang="en-US" altLang="hu-HU" dirty="0"/>
              <a:t>The cost of the public good is the sum of the explicit and implicit costs incurred to produce it</a:t>
            </a:r>
            <a:r>
              <a:rPr lang="en-US" altLang="hu-HU" dirty="0" smtClean="0"/>
              <a:t>.</a:t>
            </a:r>
            <a:endParaRPr lang="hu-HU" altLang="hu-HU" dirty="0" smtClean="0"/>
          </a:p>
          <a:p>
            <a:pPr lvl="1"/>
            <a:r>
              <a:rPr lang="en-US" altLang="hu-HU" dirty="0"/>
              <a:t>The benefit of the public good is the sum of the reservation prices of all people who want the good.</a:t>
            </a:r>
            <a:endParaRPr lang="en-US" altLang="hu-HU" dirty="0"/>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5E30585F-CE28-4FD3-BC4C-D9FAF554FD59}" type="slidenum">
              <a:rPr lang="en-US" altLang="hu-HU"/>
              <a:pPr/>
              <a:t>8</a:t>
            </a:fld>
            <a:endParaRPr lang="en-US" altLang="hu-HU"/>
          </a:p>
        </p:txBody>
      </p:sp>
      <p:sp>
        <p:nvSpPr>
          <p:cNvPr id="187394" name="Rectangle 2"/>
          <p:cNvSpPr>
            <a:spLocks noGrp="1" noChangeArrowheads="1"/>
          </p:cNvSpPr>
          <p:nvPr>
            <p:ph type="title"/>
          </p:nvPr>
        </p:nvSpPr>
        <p:spPr>
          <a:xfrm>
            <a:off x="1676400" y="177800"/>
            <a:ext cx="6875172" cy="685800"/>
          </a:xfrm>
        </p:spPr>
        <p:txBody>
          <a:bodyPr/>
          <a:lstStyle/>
          <a:p>
            <a:r>
              <a:rPr lang="en-US" altLang="hu-HU" sz="2800" dirty="0"/>
              <a:t>Government </a:t>
            </a:r>
            <a:r>
              <a:rPr lang="en-US" altLang="hu-HU" sz="2800" dirty="0" smtClean="0"/>
              <a:t>Provision</a:t>
            </a:r>
            <a:r>
              <a:rPr lang="hu-HU" altLang="hu-HU" sz="2800" dirty="0" smtClean="0"/>
              <a:t> </a:t>
            </a:r>
            <a:r>
              <a:rPr lang="en-US" altLang="hu-HU" sz="2800" dirty="0" smtClean="0"/>
              <a:t>of </a:t>
            </a:r>
            <a:r>
              <a:rPr lang="en-US" altLang="hu-HU" sz="2800" dirty="0"/>
              <a:t>Public Goods</a:t>
            </a:r>
          </a:p>
        </p:txBody>
      </p:sp>
      <p:sp>
        <p:nvSpPr>
          <p:cNvPr id="187395" name="Rectangle 3"/>
          <p:cNvSpPr>
            <a:spLocks noGrp="1" noChangeArrowheads="1"/>
          </p:cNvSpPr>
          <p:nvPr>
            <p:ph type="body" idx="1"/>
          </p:nvPr>
        </p:nvSpPr>
        <p:spPr>
          <a:xfrm>
            <a:off x="685800" y="1300765"/>
            <a:ext cx="7772400" cy="4649273"/>
          </a:xfrm>
        </p:spPr>
        <p:txBody>
          <a:bodyPr/>
          <a:lstStyle/>
          <a:p>
            <a:r>
              <a:rPr lang="en-US" altLang="hu-HU" dirty="0"/>
              <a:t>Paying for Public Goods</a:t>
            </a:r>
          </a:p>
          <a:p>
            <a:pPr lvl="1"/>
            <a:r>
              <a:rPr lang="en-US" altLang="hu-HU" dirty="0"/>
              <a:t>Not everyone benefits equally from a public good or service.</a:t>
            </a:r>
          </a:p>
          <a:p>
            <a:pPr lvl="1"/>
            <a:r>
              <a:rPr lang="en-US" altLang="hu-HU" dirty="0"/>
              <a:t>Therefore, the most equitable way to pay for the public good or service is to tax people in proportion to their willingness to pay</a:t>
            </a:r>
            <a:r>
              <a:rPr lang="en-US" altLang="hu-HU" dirty="0" smtClean="0"/>
              <a:t>.</a:t>
            </a:r>
            <a:endParaRPr lang="hu-HU" altLang="hu-HU" dirty="0" smtClean="0"/>
          </a:p>
          <a:p>
            <a:r>
              <a:rPr lang="en-US" altLang="hu-HU" dirty="0"/>
              <a:t>Example</a:t>
            </a:r>
          </a:p>
          <a:p>
            <a:pPr lvl="1"/>
            <a:r>
              <a:rPr lang="en-US" altLang="hu-HU" dirty="0"/>
              <a:t>Will Prentice and Wilson buy a water filter?</a:t>
            </a:r>
            <a:endParaRPr lang="en-US" altLang="hu-HU" dirty="0"/>
          </a:p>
        </p:txBody>
      </p:sp>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lőláb helye 3"/>
          <p:cNvSpPr>
            <a:spLocks noGrp="1"/>
          </p:cNvSpPr>
          <p:nvPr>
            <p:ph type="ftr" sz="quarter" idx="10"/>
          </p:nvPr>
        </p:nvSpPr>
        <p:spPr/>
        <p:txBody>
          <a:bodyPr/>
          <a:lstStyle/>
          <a:p>
            <a:r>
              <a:rPr lang="en-US" altLang="hu-HU"/>
              <a:t>Chapter 15: Public Goods and Tax Policy</a:t>
            </a:r>
          </a:p>
        </p:txBody>
      </p:sp>
      <p:sp>
        <p:nvSpPr>
          <p:cNvPr id="5" name="Dia számának helye 4"/>
          <p:cNvSpPr>
            <a:spLocks noGrp="1"/>
          </p:cNvSpPr>
          <p:nvPr>
            <p:ph type="sldNum" sz="quarter" idx="11"/>
          </p:nvPr>
        </p:nvSpPr>
        <p:spPr/>
        <p:txBody>
          <a:bodyPr/>
          <a:lstStyle/>
          <a:p>
            <a:r>
              <a:rPr lang="en-US" altLang="hu-HU"/>
              <a:t>Slide </a:t>
            </a:r>
            <a:fld id="{AA623B3A-31BB-4B8E-B008-DA11C189AF3C}" type="slidenum">
              <a:rPr lang="en-US" altLang="hu-HU"/>
              <a:pPr/>
              <a:t>9</a:t>
            </a:fld>
            <a:endParaRPr lang="en-US" altLang="hu-HU"/>
          </a:p>
        </p:txBody>
      </p:sp>
      <p:sp>
        <p:nvSpPr>
          <p:cNvPr id="191490" name="Rectangle 2"/>
          <p:cNvSpPr>
            <a:spLocks noGrp="1" noChangeArrowheads="1"/>
          </p:cNvSpPr>
          <p:nvPr>
            <p:ph type="title"/>
          </p:nvPr>
        </p:nvSpPr>
        <p:spPr>
          <a:xfrm>
            <a:off x="1676400" y="177800"/>
            <a:ext cx="6939566" cy="685800"/>
          </a:xfrm>
        </p:spPr>
        <p:txBody>
          <a:bodyPr/>
          <a:lstStyle/>
          <a:p>
            <a:r>
              <a:rPr lang="en-US" altLang="hu-HU" sz="2800" dirty="0"/>
              <a:t>Government </a:t>
            </a:r>
            <a:r>
              <a:rPr lang="en-US" altLang="hu-HU" sz="2800" dirty="0" smtClean="0"/>
              <a:t>Provision</a:t>
            </a:r>
            <a:r>
              <a:rPr lang="hu-HU" altLang="hu-HU" sz="2800" dirty="0" smtClean="0"/>
              <a:t> </a:t>
            </a:r>
            <a:r>
              <a:rPr lang="en-US" altLang="hu-HU" sz="2800" dirty="0" smtClean="0"/>
              <a:t>of </a:t>
            </a:r>
            <a:r>
              <a:rPr lang="en-US" altLang="hu-HU" sz="2800" dirty="0"/>
              <a:t>Public Goods</a:t>
            </a:r>
          </a:p>
        </p:txBody>
      </p:sp>
      <p:sp>
        <p:nvSpPr>
          <p:cNvPr id="191491" name="Rectangle 3"/>
          <p:cNvSpPr>
            <a:spLocks noGrp="1" noChangeArrowheads="1"/>
          </p:cNvSpPr>
          <p:nvPr>
            <p:ph type="body" idx="1"/>
          </p:nvPr>
        </p:nvSpPr>
        <p:spPr>
          <a:xfrm>
            <a:off x="685800" y="1625600"/>
            <a:ext cx="7772400" cy="4640263"/>
          </a:xfrm>
        </p:spPr>
        <p:txBody>
          <a:bodyPr/>
          <a:lstStyle/>
          <a:p>
            <a:pPr>
              <a:lnSpc>
                <a:spcPct val="90000"/>
              </a:lnSpc>
            </a:pPr>
            <a:r>
              <a:rPr lang="en-US" altLang="hu-HU"/>
              <a:t>Example</a:t>
            </a:r>
          </a:p>
          <a:p>
            <a:pPr lvl="1">
              <a:lnSpc>
                <a:spcPct val="90000"/>
              </a:lnSpc>
            </a:pPr>
            <a:r>
              <a:rPr lang="en-US" altLang="hu-HU"/>
              <a:t>Scenario</a:t>
            </a:r>
          </a:p>
          <a:p>
            <a:pPr lvl="2">
              <a:lnSpc>
                <a:spcPct val="90000"/>
              </a:lnSpc>
            </a:pPr>
            <a:r>
              <a:rPr lang="en-US" altLang="hu-HU"/>
              <a:t>Prentice and Wilson own adjacent property on Cayuga Lake</a:t>
            </a:r>
          </a:p>
          <a:p>
            <a:pPr lvl="2">
              <a:lnSpc>
                <a:spcPct val="90000"/>
              </a:lnSpc>
            </a:pPr>
            <a:r>
              <a:rPr lang="en-US" altLang="hu-HU"/>
              <a:t>Zebra mussels require each to add chlorine to their water intake</a:t>
            </a:r>
          </a:p>
          <a:p>
            <a:pPr lvl="2">
              <a:lnSpc>
                <a:spcPct val="90000"/>
              </a:lnSpc>
            </a:pPr>
            <a:r>
              <a:rPr lang="en-US" altLang="hu-HU"/>
              <a:t>They can buy and share a filtration system for $1,000</a:t>
            </a:r>
          </a:p>
          <a:p>
            <a:pPr lvl="2">
              <a:lnSpc>
                <a:spcPct val="90000"/>
              </a:lnSpc>
            </a:pPr>
            <a:r>
              <a:rPr lang="en-US" altLang="hu-HU"/>
              <a:t>Wilson earns twice as much as Prentice</a:t>
            </a:r>
          </a:p>
          <a:p>
            <a:pPr lvl="2">
              <a:lnSpc>
                <a:spcPct val="90000"/>
              </a:lnSpc>
            </a:pPr>
            <a:r>
              <a:rPr lang="en-US" altLang="hu-HU"/>
              <a:t>Wilson is willing to pay $800 and Prentice $400</a:t>
            </a:r>
          </a:p>
          <a:p>
            <a:pPr lvl="2">
              <a:lnSpc>
                <a:spcPct val="90000"/>
              </a:lnSpc>
            </a:pPr>
            <a:r>
              <a:rPr lang="en-US" altLang="hu-HU"/>
              <a:t>The benefit, $1,200 &gt; than the cost, $1,000</a:t>
            </a:r>
          </a:p>
          <a:p>
            <a:pPr lvl="2">
              <a:lnSpc>
                <a:spcPct val="90000"/>
              </a:lnSpc>
              <a:buFont typeface="Wingdings" panose="05000000000000000000" pitchFamily="2" charset="2"/>
              <a:buNone/>
            </a:pPr>
            <a:endParaRPr lang="en-US" altLang="hu-HU"/>
          </a:p>
        </p:txBody>
      </p:sp>
    </p:spTree>
  </p:cSld>
  <p:clrMapOvr>
    <a:masterClrMapping/>
  </p:clrMapOvr>
  <p:transition spd="med">
    <p:wipe dir="r"/>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hu-HU" sz="2000" b="1"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hu-HU" sz="2000" b="1"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3683</TotalTime>
  <Words>2691</Words>
  <Application>Microsoft Office PowerPoint</Application>
  <PresentationFormat>Diavetítés a képernyőre (4:3 oldalarány)</PresentationFormat>
  <Paragraphs>440</Paragraphs>
  <Slides>45</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45</vt:i4>
      </vt:variant>
    </vt:vector>
  </HeadingPairs>
  <TitlesOfParts>
    <vt:vector size="49" baseType="lpstr">
      <vt:lpstr>Arial</vt:lpstr>
      <vt:lpstr>Times New Roman</vt:lpstr>
      <vt:lpstr>Wingdings</vt:lpstr>
      <vt:lpstr>Default Design</vt:lpstr>
      <vt:lpstr>PowerPoint bemutató</vt:lpstr>
      <vt:lpstr>Introduction</vt:lpstr>
      <vt:lpstr>Government Provision of Public Goods</vt:lpstr>
      <vt:lpstr>Government Provision of Public Goods</vt:lpstr>
      <vt:lpstr>Government Provision of Public Goods</vt:lpstr>
      <vt:lpstr>The Classification of Private, Public, and Hybrid Goods</vt:lpstr>
      <vt:lpstr>Government Provision of Public Goods</vt:lpstr>
      <vt:lpstr>Government Provision of Public Goods</vt:lpstr>
      <vt:lpstr>Government Provision of Public Goods</vt:lpstr>
      <vt:lpstr>Government Provision of Public Goods</vt:lpstr>
      <vt:lpstr>Government Provision of Public Goods</vt:lpstr>
      <vt:lpstr>Government Provision of Public Goods</vt:lpstr>
      <vt:lpstr>Government Provision of Public Goods</vt:lpstr>
      <vt:lpstr>Government Provision of Public Goods</vt:lpstr>
      <vt:lpstr>Government Provision of Public Goods</vt:lpstr>
      <vt:lpstr>Government Provision of Public Goods</vt:lpstr>
      <vt:lpstr>Government Provision of Public Goods</vt:lpstr>
      <vt:lpstr>Generating the Market Demand Curve for a Private Good</vt:lpstr>
      <vt:lpstr>Generating the Market Demand Curve for a Private Good</vt:lpstr>
      <vt:lpstr>Generating the Market Demand Curve for a Public Good</vt:lpstr>
      <vt:lpstr>Generating the Market Demand Curve for a Public Good</vt:lpstr>
      <vt:lpstr>The Optimal Quantity of Parkland</vt:lpstr>
      <vt:lpstr>The Optimal Quantity of a Public Good</vt:lpstr>
      <vt:lpstr>The Optimal Quantity of a Public Good</vt:lpstr>
      <vt:lpstr>The Optimal Quantity of a Public Good</vt:lpstr>
      <vt:lpstr>The Optimal Quantity of a Public Good</vt:lpstr>
      <vt:lpstr>The Optimal Quantity of a Public Good</vt:lpstr>
      <vt:lpstr>The Loss in Surplus from a Pay-per-View Fee</vt:lpstr>
      <vt:lpstr>The Optimal Quantity of a Public Good</vt:lpstr>
      <vt:lpstr>Additional Functions of Government</vt:lpstr>
      <vt:lpstr>Additional Functions of Government</vt:lpstr>
      <vt:lpstr>Sources of Inefficiency in the Political Process</vt:lpstr>
      <vt:lpstr>Sources of Inefficiency in the Political Process</vt:lpstr>
      <vt:lpstr>Sources of Inefficiency in the Political Process</vt:lpstr>
      <vt:lpstr>Sources of Inefficiency in the Political Process</vt:lpstr>
      <vt:lpstr>Sources of Inefficiency in the Political Process</vt:lpstr>
      <vt:lpstr>Sources of Inefficiency in the Political Process</vt:lpstr>
      <vt:lpstr>Sources of Inefficiency in the Political Process</vt:lpstr>
      <vt:lpstr>Sources of Inefficiency in the Political Process</vt:lpstr>
      <vt:lpstr>Sources of Inefficiency in the Political Process</vt:lpstr>
      <vt:lpstr>Sources of Inefficiency in the Political Process</vt:lpstr>
      <vt:lpstr>Sources of Inefficiency in the Political Process</vt:lpstr>
      <vt:lpstr>What Should We Tax?</vt:lpstr>
      <vt:lpstr>The Loss in Surplus from a Pay-per-View Fee</vt:lpstr>
      <vt:lpstr>What Should We Tax?</vt:lpstr>
    </vt:vector>
  </TitlesOfParts>
  <Company>Rose State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Caldwell</dc:creator>
  <cp:lastModifiedBy>Iván Major</cp:lastModifiedBy>
  <cp:revision>65</cp:revision>
  <dcterms:created xsi:type="dcterms:W3CDTF">2002-06-26T04:37:10Z</dcterms:created>
  <dcterms:modified xsi:type="dcterms:W3CDTF">2018-08-29T14:13:07Z</dcterms:modified>
</cp:coreProperties>
</file>