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2" r:id="rId2"/>
  </p:sldMasterIdLst>
  <p:notesMasterIdLst>
    <p:notesMasterId r:id="rId4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A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3A1BBF-AC8D-4D7D-AA7E-E4ABCA4DE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9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F5C5D-59BD-420D-81F1-5B91480D4DC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012528D-6288-4CC7-950A-C5F086E1E9D4}" type="slidenum">
              <a:rPr lang="en-US" sz="1200">
                <a:latin typeface="+mn-lt"/>
              </a:rPr>
              <a:pPr algn="r">
                <a:defRPr/>
              </a:pPr>
              <a:t>1</a:t>
            </a:fld>
            <a:endParaRPr lang="en-US" sz="1200">
              <a:latin typeface="+mn-lt"/>
            </a:endParaRPr>
          </a:p>
        </p:txBody>
      </p:sp>
      <p:sp>
        <p:nvSpPr>
          <p:cNvPr id="15364" name="Rectangle 5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990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1B336-5C37-43E9-856A-8EC00049ED6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249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56A3AC-B822-4E73-9D7C-C67BBF279D1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8596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6EC3C-48A6-48C0-84DA-FC91B8F7C3E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5047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C54CE-652D-4D57-B9D5-EE533E1C9A6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563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3A225-4663-4BFD-9376-BBF2A2A50E8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2228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E4BC0-5238-4BE0-868D-463A4BC8BC5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7953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BB949-3E3C-406A-A65E-1E7786F5F87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23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F589C-268A-43E5-B2A2-386298D297E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4424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57E31-041B-4C04-AB19-B2C967DF907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1574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FA12B-0F7A-43D9-9BC3-2F7DB3788A8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2832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BF9E8-C232-4062-A6BF-9A00636BE4A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39491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19269-168D-4563-8986-32E34B7839A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46039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542F1-124C-4164-9D49-1F53F0194C1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2769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C3B20-992C-4EFC-A185-026CE768247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59934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27CC0-DF67-4453-BF50-4BF8D690EEB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59127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11307-B584-4447-B19F-B1B47BD435A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5450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A9C2BD-10BE-41AD-BBA5-DE60F409CF7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70461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184C9-12DD-479F-88F4-5EE8737AFF7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16535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C6E72-5584-4228-B12C-F525CF1B4DB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3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1D99DBD-ACA7-4EA0-AE17-91D34B416BC6}" type="slidenum">
              <a:rPr lang="en-US" sz="1200">
                <a:latin typeface="+mn-lt"/>
              </a:rPr>
              <a:pPr algn="r">
                <a:defRPr/>
              </a:pPr>
              <a:t>28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47315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16145-01A0-4DC8-A2B3-BBF04ACB2E2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2952B22-6AAF-4B5C-B118-AF357C063E60}" type="slidenum">
              <a:rPr lang="en-US" sz="1200">
                <a:latin typeface="+mn-lt"/>
              </a:rPr>
              <a:pPr algn="r">
                <a:defRPr/>
              </a:pPr>
              <a:t>29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5830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6E5A5-0B4E-469A-9754-B92DFFCB054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3961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A36C4D-1573-4661-9B19-3C12B0D3D1F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63819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319A3-FD1B-43C3-80FD-BE1AEAFC084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35794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FE97F-89D1-4F14-B940-53B11BFD702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19012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A4712-44B9-4BB5-B10F-B0378AFD2AC4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457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7F7AF-90DF-45D8-8D46-C45F4FD9369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22485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FC6BA-79D1-4DBC-A71E-7F928294ADD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60594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0FF100-01DE-491A-8ABD-B08C1537D26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77817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B4B9A9-296D-4AA5-B322-BFA21BF04A3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5360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A7184-BD76-465E-828E-FE54CBE48D3A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11341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7E5285-BEC8-42FA-A052-BCE55993A805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51989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DE31EA-7C2A-402A-8934-8039194323CB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0889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490BB-494C-4E27-AC1F-AEF2DB7A7F6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3706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0CCF44-320F-4114-A481-71AC5AD621D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0568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17F26B-98E0-4F28-AFB0-10C4D660758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6046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817E2-4063-4F9C-85FC-67451686E5F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6927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DDF18-85BD-464E-90AA-5FEF5C95D54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0387320-F597-4F97-9562-E592A35439B4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2350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30EFF-441F-4418-8DAD-DF745BD200E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16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0375"/>
            <a:ext cx="7772400" cy="1470025"/>
          </a:xfrm>
        </p:spPr>
        <p:txBody>
          <a:bodyPr/>
          <a:lstStyle>
            <a:lvl1pPr algn="l">
              <a:defRPr sz="420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00400"/>
            <a:ext cx="7467600" cy="1676400"/>
          </a:xfrm>
        </p:spPr>
        <p:txBody>
          <a:bodyPr/>
          <a:lstStyle>
            <a:lvl1pPr marL="0" indent="0" algn="ctr">
              <a:buFontTx/>
              <a:buNone/>
              <a:defRPr sz="480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0E9F732-7BF9-4903-80D6-9B46E274253F}" type="datetime1">
              <a:rPr lang="en-US"/>
              <a:pPr/>
              <a:t>8/28/2018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10-1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D972D-D4B4-4E8F-AA53-AC0BAF7BA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E04BA508-BF61-41C1-9AC4-4BF4F3DF8A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4A4BCC7A-22B3-4A22-B852-7426F116C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24100" y="2743200"/>
            <a:ext cx="4495800" cy="1470025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" pitchFamily="34" charset="0"/>
              </a:defRPr>
            </a:lvl1pPr>
          </a:lstStyle>
          <a:p>
            <a:r>
              <a:rPr lang="en-US" dirty="0" smtClean="0"/>
              <a:t>Chapter 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62100" y="3886200"/>
            <a:ext cx="6019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  <a:latin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121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8573" y="304797"/>
            <a:ext cx="1276350" cy="121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" y="1562099"/>
            <a:ext cx="9143999" cy="0"/>
          </a:xfrm>
          <a:prstGeom prst="line">
            <a:avLst/>
          </a:prstGeom>
          <a:ln w="698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247647"/>
            <a:ext cx="9144000" cy="0"/>
          </a:xfrm>
          <a:prstGeom prst="line">
            <a:avLst/>
          </a:prstGeom>
          <a:ln w="698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52728" y="276222"/>
            <a:ext cx="3505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cap="none" spc="0" dirty="0" smtClean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" pitchFamily="34" charset="0"/>
              </a:rPr>
              <a:t>Principles of </a:t>
            </a:r>
          </a:p>
          <a:p>
            <a:r>
              <a:rPr lang="en-US" sz="4000" b="1" cap="none" spc="300" dirty="0" smtClean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" pitchFamily="34" charset="0"/>
              </a:rPr>
              <a:t>Economics</a:t>
            </a:r>
            <a:endParaRPr lang="en-US" sz="3600" b="1" cap="none" spc="300" dirty="0"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048000" cy="3206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10-1</a:t>
            </a: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219200" y="1447800"/>
            <a:ext cx="7924800" cy="0"/>
          </a:xfrm>
          <a:prstGeom prst="line">
            <a:avLst/>
          </a:prstGeom>
          <a:ln w="698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200" y="247647"/>
            <a:ext cx="3" cy="6610353"/>
          </a:xfrm>
          <a:prstGeom prst="line">
            <a:avLst/>
          </a:prstGeom>
          <a:ln w="698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446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2" y="274637"/>
            <a:ext cx="8077197" cy="1173163"/>
          </a:xfrm>
        </p:spPr>
        <p:txBody>
          <a:bodyPr>
            <a:normAutofit/>
          </a:bodyPr>
          <a:lstStyle>
            <a:lvl1pPr algn="l">
              <a:defRPr sz="3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  <a:latin typeface="Helvetica" pitchFamily="34" charset="0"/>
              </a:defRPr>
            </a:lvl2pPr>
            <a:lvl3pPr>
              <a:defRPr>
                <a:solidFill>
                  <a:schemeClr val="bg1"/>
                </a:solidFill>
                <a:latin typeface="Helvetica" pitchFamily="34" charset="0"/>
              </a:defRPr>
            </a:lvl3pPr>
            <a:lvl4pPr>
              <a:defRPr>
                <a:solidFill>
                  <a:schemeClr val="bg1"/>
                </a:solidFill>
                <a:latin typeface="Helvetica" pitchFamily="34" charset="0"/>
              </a:defRPr>
            </a:lvl4pPr>
            <a:lvl5pPr>
              <a:defRPr>
                <a:solidFill>
                  <a:schemeClr val="bg1"/>
                </a:solidFill>
                <a:latin typeface="Helvetic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048000" cy="3206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10-</a:t>
            </a:r>
            <a:fld id="{2DC246D1-BB3C-4814-B0C1-9123305B574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2387" y="328611"/>
            <a:ext cx="117157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" y="1447801"/>
            <a:ext cx="9143999" cy="0"/>
          </a:xfrm>
          <a:prstGeom prst="line">
            <a:avLst/>
          </a:prstGeom>
          <a:ln w="698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3" y="247647"/>
            <a:ext cx="3" cy="1200154"/>
          </a:xfrm>
          <a:prstGeom prst="line">
            <a:avLst/>
          </a:prstGeom>
          <a:ln w="698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247647"/>
            <a:ext cx="9144000" cy="0"/>
          </a:xfrm>
          <a:prstGeom prst="line">
            <a:avLst/>
          </a:prstGeom>
          <a:ln w="698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695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D78D71-61A0-425B-867A-E47A97C76430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10-</a:t>
            </a:r>
            <a:fld id="{A6710F1C-8B14-4D8C-BF3E-75DF891624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6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D78D71-61A0-425B-867A-E47A97C76430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10-</a:t>
            </a:r>
            <a:fld id="{E0C7EE31-9735-43A5-B11F-446F5F12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29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D78D71-61A0-425B-867A-E47A97C76430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10-</a:t>
            </a:r>
            <a:fld id="{5B7086AC-B515-4A1B-A4E0-91EC1DDF3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54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D78D71-61A0-425B-867A-E47A97C76430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10-</a:t>
            </a:r>
            <a:fld id="{DB692E8E-A4FF-41BE-B9AA-5E2C8A89F4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68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D78D71-61A0-425B-867A-E47A97C76430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10-</a:t>
            </a:r>
            <a:fld id="{A702F9D8-D254-4638-B656-03F14279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41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D78D71-61A0-425B-867A-E47A97C76430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10-</a:t>
            </a:r>
            <a:fld id="{F343164B-E88B-4ADE-9E96-A7CEC547E0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2DC246D1-BB3C-4814-B0C1-9123305B5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D78D71-61A0-425B-867A-E47A97C76430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10-</a:t>
            </a:r>
            <a:fld id="{FA15957F-D937-4D9F-8563-90EBA150A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03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D78D71-61A0-425B-867A-E47A97C76430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10-</a:t>
            </a:r>
            <a:fld id="{E04BA508-BF61-41C1-9AC4-4BF4F3DF8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82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D78D71-61A0-425B-867A-E47A97C76430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10-</a:t>
            </a:r>
            <a:fld id="{4A4BCC7A-22B3-4A22-B852-7426F116C5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46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5EEE3-DE0A-40B3-9A96-2CE3629F322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02797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A6710F1C-8B14-4D8C-BF3E-75DF89162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E0C7EE31-9735-43A5-B11F-446F5F124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5B7086AC-B515-4A1B-A4E0-91EC1DDF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DB692E8E-A4FF-41BE-B9AA-5E2C8A89F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A702F9D8-D254-4638-B656-03F142798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F343164B-E88B-4ADE-9E96-A7CEC547E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FA15957F-D937-4D9F-8563-90EBA150A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E9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10-</a:t>
            </a:r>
            <a:fld id="{45FC8941-BA66-4987-94EC-D16A310805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3926" y="274637"/>
            <a:ext cx="7762873" cy="1173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926" y="1600200"/>
            <a:ext cx="776287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10-</a:t>
            </a:r>
            <a:fld id="{45FC8941-BA66-4987-94EC-D16A31080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400800"/>
            <a:ext cx="30480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2387" y="328611"/>
            <a:ext cx="117157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" y="1447801"/>
            <a:ext cx="9143999" cy="0"/>
          </a:xfrm>
          <a:prstGeom prst="line">
            <a:avLst/>
          </a:prstGeom>
          <a:ln w="698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3" y="247647"/>
            <a:ext cx="3" cy="1200154"/>
          </a:xfrm>
          <a:prstGeom prst="line">
            <a:avLst/>
          </a:prstGeom>
          <a:ln w="698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247647"/>
            <a:ext cx="9144000" cy="0"/>
          </a:xfrm>
          <a:prstGeom prst="line">
            <a:avLst/>
          </a:prstGeom>
          <a:ln w="698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14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447800" y="2590800"/>
            <a:ext cx="74676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Externalities and </a:t>
            </a:r>
            <a:br>
              <a:rPr lang="en-US" dirty="0" smtClean="0"/>
            </a:br>
            <a:r>
              <a:rPr lang="en-US" dirty="0" smtClean="0"/>
              <a:t>Property Rights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590800" y="4038600"/>
            <a:ext cx="5029200" cy="1676400"/>
          </a:xfrm>
        </p:spPr>
        <p:txBody>
          <a:bodyPr/>
          <a:lstStyle/>
          <a:p>
            <a:pPr eaLnBrk="1" hangingPunct="1"/>
            <a:r>
              <a:rPr lang="en-US" dirty="0" smtClean="0"/>
              <a:t>Chapter 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048000" y="6400800"/>
            <a:ext cx="33528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Remedying Externalities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5425" indent="-225425" eaLnBrk="1" hangingPunct="1"/>
            <a:r>
              <a:rPr lang="en-US" dirty="0" smtClean="0"/>
              <a:t>With externalities, private market outcomes do not achieve the largest possible economic surplus</a:t>
            </a:r>
          </a:p>
          <a:p>
            <a:pPr marL="511175" lvl="1" indent="-290513" eaLnBrk="1" hangingPunct="1"/>
            <a:r>
              <a:rPr lang="en-US" dirty="0" smtClean="0"/>
              <a:t>Cash is left on the table</a:t>
            </a:r>
          </a:p>
          <a:p>
            <a:pPr marL="225425" indent="-225425" eaLnBrk="1" hangingPunct="1"/>
            <a:r>
              <a:rPr lang="en-US" dirty="0" smtClean="0"/>
              <a:t>For example, with monopolies, output is lower than with prefect competition</a:t>
            </a:r>
          </a:p>
          <a:p>
            <a:pPr marL="511175" lvl="1" indent="-290513" eaLnBrk="1" hangingPunct="1"/>
            <a:r>
              <a:rPr lang="en-US" dirty="0" smtClean="0"/>
              <a:t>Introduction of coupons and rebates expands the market</a:t>
            </a:r>
          </a:p>
          <a:p>
            <a:pPr marL="225425" indent="-225425" eaLnBrk="1" hangingPunct="1"/>
            <a:r>
              <a:rPr lang="en-US" dirty="0" smtClean="0"/>
              <a:t>With externalities, actions to capture the surplus are likely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1148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AF8FE69D-54A9-4278-9A91-0A7537EDA43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Abercrombie the Polluter – Scenario 1</a:t>
            </a:r>
          </a:p>
        </p:txBody>
      </p:sp>
      <p:sp>
        <p:nvSpPr>
          <p:cNvPr id="214019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5425" indent="-225425" eaLnBrk="1" hangingPunct="1"/>
            <a:r>
              <a:rPr lang="en-US" dirty="0" smtClean="0"/>
              <a:t>Abercrombie’s company dumps toxic waste in the river</a:t>
            </a:r>
          </a:p>
          <a:p>
            <a:pPr marL="511175" lvl="1" indent="-290513" eaLnBrk="1" hangingPunct="1"/>
            <a:r>
              <a:rPr lang="en-US" dirty="0" smtClean="0"/>
              <a:t>Fitch cannot fish the river</a:t>
            </a:r>
          </a:p>
          <a:p>
            <a:pPr marL="511175" lvl="1" indent="-290513" eaLnBrk="1" hangingPunct="1"/>
            <a:r>
              <a:rPr lang="en-US" dirty="0" smtClean="0"/>
              <a:t>No one else is harmed</a:t>
            </a:r>
          </a:p>
          <a:p>
            <a:pPr marL="225425" indent="-225425" eaLnBrk="1" hangingPunct="1"/>
            <a:r>
              <a:rPr lang="en-US" dirty="0" smtClean="0"/>
              <a:t>Abercrombie could install a filter to remove the harm to Fitch</a:t>
            </a:r>
          </a:p>
          <a:p>
            <a:pPr marL="511175" lvl="1" indent="-290513" eaLnBrk="1" hangingPunct="1"/>
            <a:r>
              <a:rPr lang="en-US" dirty="0" smtClean="0"/>
              <a:t>Filter imposes costs on Abercrombie</a:t>
            </a:r>
          </a:p>
          <a:p>
            <a:pPr marL="511175" lvl="1" indent="-290513" eaLnBrk="1" hangingPunct="1"/>
            <a:r>
              <a:rPr lang="en-US" dirty="0" smtClean="0"/>
              <a:t>Filter benefits Fitch</a:t>
            </a:r>
          </a:p>
          <a:p>
            <a:pPr marL="225425" indent="-225425" eaLnBrk="1" hangingPunct="1"/>
            <a:r>
              <a:rPr lang="en-US" dirty="0" smtClean="0"/>
              <a:t>Parties do not communicate</a:t>
            </a:r>
          </a:p>
          <a:p>
            <a:pPr marL="225425" indent="-225425"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5720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6BE397AC-AF6F-413C-B019-F8EA1A0A960F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Abercrombie's Filter Options</a:t>
            </a:r>
          </a:p>
        </p:txBody>
      </p:sp>
      <p:graphicFrame>
        <p:nvGraphicFramePr>
          <p:cNvPr id="26649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839268"/>
              </p:ext>
            </p:extLst>
          </p:nvPr>
        </p:nvGraphicFramePr>
        <p:xfrm>
          <a:off x="923925" y="1600200"/>
          <a:ext cx="7762875" cy="2670176"/>
        </p:xfrm>
        <a:graphic>
          <a:graphicData uri="http://schemas.openxmlformats.org/drawingml/2006/table">
            <a:tbl>
              <a:tblPr/>
              <a:tblGrid>
                <a:gridCol w="3042855"/>
                <a:gridCol w="2361508"/>
                <a:gridCol w="2358512"/>
              </a:tblGrid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86254" marR="8625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With Filter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Without Filter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Abercrombie's Gains</a:t>
                      </a:r>
                    </a:p>
                  </a:txBody>
                  <a:tcPr marL="86254" marR="8625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$100 / day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$130 / day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Fitch's Gains</a:t>
                      </a:r>
                    </a:p>
                  </a:txBody>
                  <a:tcPr marL="86254" marR="8625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$100 / day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$50 / day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Total Gains</a:t>
                      </a:r>
                    </a:p>
                  </a:txBody>
                  <a:tcPr marL="86254" marR="8625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$200 / day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$180 / day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86731096-4567-4B64-9E94-8CB41DEB4DB5}" type="slidenum">
              <a:rPr lang="en-US"/>
              <a:pPr/>
              <a:t>12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46138" y="4554538"/>
            <a:ext cx="80010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6538" indent="-236538">
              <a:lnSpc>
                <a:spcPct val="114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Abercrombie does not install the filter</a:t>
            </a:r>
          </a:p>
          <a:p>
            <a:pPr marL="693738" lvl="1" indent="-236538">
              <a:lnSpc>
                <a:spcPct val="114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Marginal cost of filter to Abercrombie is $30 per day</a:t>
            </a:r>
          </a:p>
          <a:p>
            <a:pPr marL="693738" lvl="1" indent="-236538">
              <a:lnSpc>
                <a:spcPct val="114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The marginal benefit to Fitch is $50 per day</a:t>
            </a:r>
          </a:p>
          <a:p>
            <a:pPr marL="236538" indent="-236538">
              <a:lnSpc>
                <a:spcPct val="114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There is a net welfare loss of $20 per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Abercrombie the Polluter – Scenario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 eaLnBrk="1" hangingPunct="1"/>
            <a:r>
              <a:rPr lang="en-US" dirty="0" smtClean="0"/>
              <a:t>Communication changes the outcome</a:t>
            </a:r>
          </a:p>
          <a:p>
            <a:pPr marL="511175" lvl="1" indent="-290513" eaLnBrk="1" hangingPunct="1"/>
            <a:r>
              <a:rPr lang="en-US" dirty="0" smtClean="0"/>
              <a:t>Fitch pays Abercrombie between $30 and $50 per day to use the filter</a:t>
            </a:r>
          </a:p>
          <a:p>
            <a:pPr marL="511175" lvl="1" indent="-290513" eaLnBrk="1" hangingPunct="1"/>
            <a:r>
              <a:rPr lang="en-US" dirty="0" smtClean="0"/>
              <a:t>Net gain in total surplus of $20 per day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4958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FDBA8224-A0CF-463B-B988-9506708D47B9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28697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31862"/>
              </p:ext>
            </p:extLst>
          </p:nvPr>
        </p:nvGraphicFramePr>
        <p:xfrm>
          <a:off x="1218840" y="3810000"/>
          <a:ext cx="7010760" cy="2362200"/>
        </p:xfrm>
        <a:graphic>
          <a:graphicData uri="http://schemas.openxmlformats.org/drawingml/2006/table">
            <a:tbl>
              <a:tblPr/>
              <a:tblGrid>
                <a:gridCol w="2748409"/>
                <a:gridCol w="2131878"/>
                <a:gridCol w="2130473"/>
              </a:tblGrid>
              <a:tr h="591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80893" marR="80893" marT="40447" marB="4044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With Filter</a:t>
                      </a:r>
                    </a:p>
                  </a:txBody>
                  <a:tcPr marL="80893" marR="80893" marT="40447" marB="4044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Without Filter</a:t>
                      </a:r>
                    </a:p>
                  </a:txBody>
                  <a:tcPr marL="80893" marR="80893" marT="40447" marB="40447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89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Abercrombie's Gains</a:t>
                      </a:r>
                    </a:p>
                  </a:txBody>
                  <a:tcPr marL="80893" marR="80893" marT="40447" marB="4044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$100 / day</a:t>
                      </a:r>
                    </a:p>
                  </a:txBody>
                  <a:tcPr marL="80893" marR="80893" marT="40447" marB="4044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$130 / day</a:t>
                      </a:r>
                    </a:p>
                  </a:txBody>
                  <a:tcPr marL="80893" marR="80893" marT="40447" marB="40447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1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Fitch's Gains</a:t>
                      </a:r>
                    </a:p>
                  </a:txBody>
                  <a:tcPr marL="80893" marR="80893" marT="40447" marB="4044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$100 / day</a:t>
                      </a:r>
                    </a:p>
                  </a:txBody>
                  <a:tcPr marL="80893" marR="80893" marT="40447" marB="4044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$50 / day</a:t>
                      </a:r>
                    </a:p>
                  </a:txBody>
                  <a:tcPr marL="80893" marR="80893" marT="40447" marB="40447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9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Total Gains</a:t>
                      </a:r>
                    </a:p>
                  </a:txBody>
                  <a:tcPr marL="80893" marR="80893" marT="40447" marB="4044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$200 / day</a:t>
                      </a:r>
                    </a:p>
                  </a:txBody>
                  <a:tcPr marL="80893" marR="80893" marT="40447" marB="4044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$180 / day</a:t>
                      </a:r>
                    </a:p>
                  </a:txBody>
                  <a:tcPr marL="80893" marR="80893" marT="40447" marB="40447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Coase Theorem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5425" indent="-225425" eaLnBrk="1" hangingPunct="1"/>
            <a:r>
              <a:rPr lang="en-US" sz="2600" dirty="0" smtClean="0"/>
              <a:t>The </a:t>
            </a:r>
            <a:r>
              <a:rPr lang="en-US" sz="2600" b="1" dirty="0" smtClean="0">
                <a:solidFill>
                  <a:srgbClr val="FFC000"/>
                </a:solidFill>
              </a:rPr>
              <a:t>Coase Theorem </a:t>
            </a:r>
            <a:r>
              <a:rPr lang="en-US" sz="2600" dirty="0" smtClean="0"/>
              <a:t>says that if people can negotiate the right to perform activities that cause externalities, they can always arrive at efficient solutions to problems caused by externalities</a:t>
            </a:r>
          </a:p>
          <a:p>
            <a:pPr marL="511175" lvl="1" indent="-290513" eaLnBrk="1" hangingPunct="1"/>
            <a:r>
              <a:rPr lang="en-US" sz="2600" dirty="0" smtClean="0"/>
              <a:t>Negotiations must be costless</a:t>
            </a:r>
          </a:p>
          <a:p>
            <a:pPr marL="225425" indent="-225425" eaLnBrk="1" hangingPunct="1"/>
            <a:r>
              <a:rPr lang="en-US" sz="2600" dirty="0" smtClean="0"/>
              <a:t>Sometimes those harmed pay to stop pollution</a:t>
            </a:r>
          </a:p>
          <a:p>
            <a:pPr marL="511175" lvl="1" indent="-290513" eaLnBrk="1" hangingPunct="1"/>
            <a:r>
              <a:rPr lang="en-US" sz="2600" dirty="0" smtClean="0"/>
              <a:t>Fitch pays Abercrombie</a:t>
            </a:r>
          </a:p>
          <a:p>
            <a:pPr marL="225425" indent="-225425" eaLnBrk="1" hangingPunct="1"/>
            <a:r>
              <a:rPr lang="en-US" sz="2600" dirty="0" smtClean="0"/>
              <a:t>Sometimes polluter buys the right to pollute</a:t>
            </a:r>
          </a:p>
          <a:p>
            <a:pPr marL="511175" lvl="1" indent="-290513" eaLnBrk="1" hangingPunct="1"/>
            <a:r>
              <a:rPr lang="en-US" sz="2600" dirty="0" smtClean="0"/>
              <a:t>Abercrombie pays Fitch </a:t>
            </a:r>
          </a:p>
          <a:p>
            <a:pPr marL="225425" indent="-225425" eaLnBrk="1" hangingPunct="1"/>
            <a:r>
              <a:rPr lang="en-US" sz="2600" dirty="0" smtClean="0"/>
              <a:t>The adjustment to the externality is usually done by the party with the lowest cost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6576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64D9CDB2-4EE9-4362-96CA-F9BD958C2BC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Abercrombie the Polluter – Scenario 3</a:t>
            </a:r>
          </a:p>
        </p:txBody>
      </p:sp>
      <p:sp>
        <p:nvSpPr>
          <p:cNvPr id="214019" name="Rectangle 1027"/>
          <p:cNvSpPr>
            <a:spLocks noGrp="1" noChangeArrowheads="1"/>
          </p:cNvSpPr>
          <p:nvPr>
            <p:ph idx="1"/>
          </p:nvPr>
        </p:nvSpPr>
        <p:spPr>
          <a:xfrm>
            <a:off x="923926" y="1600201"/>
            <a:ext cx="7762874" cy="2057399"/>
          </a:xfrm>
        </p:spPr>
        <p:txBody>
          <a:bodyPr>
            <a:normAutofit fontScale="92500" lnSpcReduction="20000"/>
          </a:bodyPr>
          <a:lstStyle/>
          <a:p>
            <a:pPr marL="225425" indent="-225425" eaLnBrk="1" hangingPunct="1"/>
            <a:r>
              <a:rPr lang="en-US" dirty="0" smtClean="0"/>
              <a:t>Abercrombie’s company produces toxic waste</a:t>
            </a:r>
          </a:p>
          <a:p>
            <a:pPr marL="511175" lvl="1" indent="-290513" eaLnBrk="1" hangingPunct="1"/>
            <a:r>
              <a:rPr lang="en-US" dirty="0" smtClean="0"/>
              <a:t>Laws prohibit dumping the waste in the river UNLESS Fitch agrees</a:t>
            </a:r>
          </a:p>
          <a:p>
            <a:pPr marL="511175" lvl="1" indent="-290513" eaLnBrk="1" hangingPunct="1"/>
            <a:r>
              <a:rPr lang="en-US" dirty="0" smtClean="0"/>
              <a:t>New gains matrix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1910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E26FDD4A-9376-480B-B8A5-301FBDD0C562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3279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543383"/>
              </p:ext>
            </p:extLst>
          </p:nvPr>
        </p:nvGraphicFramePr>
        <p:xfrm>
          <a:off x="1054861" y="3700464"/>
          <a:ext cx="7327139" cy="2471736"/>
        </p:xfrm>
        <a:graphic>
          <a:graphicData uri="http://schemas.openxmlformats.org/drawingml/2006/table">
            <a:tbl>
              <a:tblPr/>
              <a:tblGrid>
                <a:gridCol w="2872438"/>
                <a:gridCol w="2228084"/>
                <a:gridCol w="2226617"/>
              </a:tblGrid>
              <a:tr h="617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84544" marR="84544" marT="42272" marB="422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With Filter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Without Filter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1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Abercrombie's Gains</a:t>
                      </a:r>
                    </a:p>
                  </a:txBody>
                  <a:tcPr marL="84544" marR="84544" marT="42272" marB="422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$100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$150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Fitch's Gains</a:t>
                      </a:r>
                    </a:p>
                  </a:txBody>
                  <a:tcPr marL="84544" marR="84544" marT="42272" marB="422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$100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$70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Total Gains</a:t>
                      </a:r>
                    </a:p>
                  </a:txBody>
                  <a:tcPr marL="84544" marR="84544" marT="42272" marB="422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$200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$220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Abercrombie the Polluter – Scenario 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 eaLnBrk="1" hangingPunct="1"/>
            <a:r>
              <a:rPr lang="en-US" sz="2600" dirty="0" smtClean="0"/>
              <a:t>Abercrombie can pay Fitch up to $50 per day for the right to pollute</a:t>
            </a:r>
          </a:p>
          <a:p>
            <a:pPr marL="511175" lvl="1" indent="-290513" eaLnBrk="1" hangingPunct="1"/>
            <a:r>
              <a:rPr lang="en-US" sz="2600" dirty="0" smtClean="0"/>
              <a:t>Fitch will accept any offer over $30 per day</a:t>
            </a:r>
          </a:p>
          <a:p>
            <a:pPr marL="225425" indent="-225425" eaLnBrk="1" hangingPunct="1"/>
            <a:r>
              <a:rPr lang="en-US" sz="2600" dirty="0" smtClean="0"/>
              <a:t>In this scenario, polluting is the right thing to do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5052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D9530A1E-FB3C-476B-9104-B8D52FD4FA4D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34840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9454"/>
              </p:ext>
            </p:extLst>
          </p:nvPr>
        </p:nvGraphicFramePr>
        <p:xfrm>
          <a:off x="1052145" y="3733799"/>
          <a:ext cx="7101255" cy="2360222"/>
        </p:xfrm>
        <a:graphic>
          <a:graphicData uri="http://schemas.openxmlformats.org/drawingml/2006/table">
            <a:tbl>
              <a:tblPr/>
              <a:tblGrid>
                <a:gridCol w="2783885"/>
                <a:gridCol w="2159396"/>
                <a:gridCol w="2157974"/>
              </a:tblGrid>
              <a:tr h="563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81938" marR="81938" marT="40969" marB="4096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With Filter</a:t>
                      </a:r>
                    </a:p>
                  </a:txBody>
                  <a:tcPr marL="81938" marR="81938" marT="40969" marB="4096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Without Filter</a:t>
                      </a:r>
                    </a:p>
                  </a:txBody>
                  <a:tcPr marL="81938" marR="81938" marT="40969" marB="40969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98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Abercrombie's Gains</a:t>
                      </a:r>
                    </a:p>
                  </a:txBody>
                  <a:tcPr marL="81938" marR="81938" marT="40969" marB="4096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$100 / day</a:t>
                      </a:r>
                    </a:p>
                  </a:txBody>
                  <a:tcPr marL="81938" marR="81938" marT="40969" marB="4096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$150 / day</a:t>
                      </a:r>
                    </a:p>
                  </a:txBody>
                  <a:tcPr marL="81938" marR="81938" marT="40969" marB="40969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8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Fitch's Gains</a:t>
                      </a:r>
                    </a:p>
                  </a:txBody>
                  <a:tcPr marL="81938" marR="81938" marT="40969" marB="4096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$100 / day</a:t>
                      </a:r>
                    </a:p>
                  </a:txBody>
                  <a:tcPr marL="81938" marR="81938" marT="40969" marB="4096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$70 / day</a:t>
                      </a:r>
                    </a:p>
                  </a:txBody>
                  <a:tcPr marL="81938" marR="81938" marT="40969" marB="40969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8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Total Gains</a:t>
                      </a:r>
                    </a:p>
                  </a:txBody>
                  <a:tcPr marL="81938" marR="81938" marT="40969" marB="4096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$200 / day</a:t>
                      </a:r>
                    </a:p>
                  </a:txBody>
                  <a:tcPr marL="81938" marR="81938" marT="40969" marB="4096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$220 / day</a:t>
                      </a:r>
                    </a:p>
                  </a:txBody>
                  <a:tcPr marL="81938" marR="81938" marT="40969" marB="40969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Laws Can Change the Outcome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23926" y="1600201"/>
            <a:ext cx="7762874" cy="2133600"/>
          </a:xfrm>
        </p:spPr>
        <p:txBody>
          <a:bodyPr/>
          <a:lstStyle/>
          <a:p>
            <a:pPr marL="225425" indent="-225425" eaLnBrk="1" hangingPunct="1"/>
            <a:r>
              <a:rPr lang="en-US" dirty="0" smtClean="0"/>
              <a:t>Suppose the law makes polluters liable for the cost of cleaning up their pollution</a:t>
            </a:r>
          </a:p>
          <a:p>
            <a:pPr marL="511175" lvl="1" indent="-290513" eaLnBrk="1" hangingPunct="1"/>
            <a:r>
              <a:rPr lang="en-US" dirty="0" smtClean="0"/>
              <a:t>Polluters get lower incomes</a:t>
            </a:r>
          </a:p>
          <a:p>
            <a:pPr marL="511175" lvl="1" indent="-290513" eaLnBrk="1" hangingPunct="1"/>
            <a:r>
              <a:rPr lang="en-US" dirty="0" smtClean="0"/>
              <a:t>Non-polluters get higher incomes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0B5EF945-7E76-4F0F-820E-9D7B44F0B5BE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36888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14762"/>
              </p:ext>
            </p:extLst>
          </p:nvPr>
        </p:nvGraphicFramePr>
        <p:xfrm>
          <a:off x="922338" y="3776664"/>
          <a:ext cx="7327139" cy="2471736"/>
        </p:xfrm>
        <a:graphic>
          <a:graphicData uri="http://schemas.openxmlformats.org/drawingml/2006/table">
            <a:tbl>
              <a:tblPr/>
              <a:tblGrid>
                <a:gridCol w="2872438"/>
                <a:gridCol w="2228084"/>
                <a:gridCol w="2226617"/>
              </a:tblGrid>
              <a:tr h="617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84544" marR="84544" marT="42272" marB="422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With Filter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Without Filter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1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Abercrombie's Gains</a:t>
                      </a:r>
                    </a:p>
                  </a:txBody>
                  <a:tcPr marL="84544" marR="84544" marT="42272" marB="422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$100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$150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Fitch's Gains</a:t>
                      </a:r>
                    </a:p>
                  </a:txBody>
                  <a:tcPr marL="84544" marR="84544" marT="42272" marB="422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$100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$70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Total Gains</a:t>
                      </a:r>
                    </a:p>
                  </a:txBody>
                  <a:tcPr marL="84544" marR="84544" marT="42272" marB="422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$200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$220 / day</a:t>
                      </a:r>
                    </a:p>
                  </a:txBody>
                  <a:tcPr marL="84544" marR="84544" marT="42272" marB="4227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5425" indent="-225425" eaLnBrk="1" hangingPunct="1"/>
            <a:r>
              <a:rPr lang="en-US" sz="2600" dirty="0" smtClean="0"/>
              <a:t>Ann and Betty are evaluating housing options</a:t>
            </a:r>
          </a:p>
          <a:p>
            <a:pPr marL="511175" lvl="1" indent="-290513" eaLnBrk="1" hangingPunct="1"/>
            <a:r>
              <a:rPr lang="en-US" sz="2600" dirty="0" smtClean="0"/>
              <a:t>2-bedroom apartment for $600 per month  OR</a:t>
            </a:r>
          </a:p>
          <a:p>
            <a:pPr marL="511175" lvl="1" indent="-290513" eaLnBrk="1" hangingPunct="1"/>
            <a:r>
              <a:rPr lang="en-US" sz="2600" dirty="0" smtClean="0"/>
              <a:t>2 1-bedroom apartments for $400 per month each</a:t>
            </a:r>
          </a:p>
          <a:p>
            <a:pPr marL="225425" indent="-225425" eaLnBrk="1" hangingPunct="1"/>
            <a:r>
              <a:rPr lang="en-US" sz="2600" dirty="0" smtClean="0"/>
              <a:t>If the costs were the same, Ann and Betty would be indifferent between the two arrangements</a:t>
            </a:r>
          </a:p>
          <a:p>
            <a:pPr marL="225425" indent="-225425" eaLnBrk="1" hangingPunct="1"/>
            <a:r>
              <a:rPr lang="en-US" sz="2600" dirty="0" smtClean="0"/>
              <a:t>The externality here is Ann's telephone usage is high</a:t>
            </a:r>
          </a:p>
          <a:p>
            <a:pPr marL="511175" lvl="1" indent="-290513" eaLnBrk="1" hangingPunct="1"/>
            <a:r>
              <a:rPr lang="en-US" sz="2600" dirty="0" smtClean="0"/>
              <a:t>She would pay up to $250 per month to be able to use the phone whenever she wants</a:t>
            </a:r>
          </a:p>
          <a:p>
            <a:pPr marL="511175" lvl="1" indent="-290513" eaLnBrk="1" hangingPunct="1"/>
            <a:r>
              <a:rPr lang="en-US" sz="2600" dirty="0" smtClean="0"/>
              <a:t>Betty would pay up to $150 per month to get better phone access</a:t>
            </a:r>
          </a:p>
          <a:p>
            <a:pPr marL="511175" lvl="1" indent="-290513" eaLnBrk="1" hangingPunct="1"/>
            <a:r>
              <a:rPr lang="en-US" sz="2600" dirty="0" smtClean="0"/>
              <a:t>No second phone line is possible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793D14E2-DE10-429E-A05C-554E01C0A7D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Benefits and Costs of Shared Living</a:t>
            </a:r>
          </a:p>
        </p:txBody>
      </p:sp>
      <p:graphicFrame>
        <p:nvGraphicFramePr>
          <p:cNvPr id="41000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673446"/>
              </p:ext>
            </p:extLst>
          </p:nvPr>
        </p:nvGraphicFramePr>
        <p:xfrm>
          <a:off x="838200" y="2286000"/>
          <a:ext cx="7762876" cy="457200"/>
        </p:xfrm>
        <a:graphic>
          <a:graphicData uri="http://schemas.openxmlformats.org/drawingml/2006/table">
            <a:tbl>
              <a:tblPr/>
              <a:tblGrid>
                <a:gridCol w="2945290"/>
                <a:gridCol w="2603176"/>
                <a:gridCol w="221441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$800 per month</a:t>
                      </a:r>
                    </a:p>
                  </a:txBody>
                  <a:tcPr marL="89572" marR="895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$600 per month</a:t>
                      </a:r>
                    </a:p>
                  </a:txBody>
                  <a:tcPr marL="89572" marR="895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 per month</a:t>
                      </a:r>
                    </a:p>
                  </a:txBody>
                  <a:tcPr marL="89572" marR="8957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907854D1-7F65-41C4-A82C-1D63786AD453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41001" name="Group 4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145297"/>
              </p:ext>
            </p:extLst>
          </p:nvPr>
        </p:nvGraphicFramePr>
        <p:xfrm>
          <a:off x="838200" y="2743200"/>
          <a:ext cx="7772400" cy="701040"/>
        </p:xfrm>
        <a:graphic>
          <a:graphicData uri="http://schemas.openxmlformats.org/drawingml/2006/table">
            <a:tbl>
              <a:tblPr/>
              <a:tblGrid>
                <a:gridCol w="2931777"/>
                <a:gridCol w="2590800"/>
                <a:gridCol w="224982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Total Cost of Separate Apartments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Total Cost of Shared Apartment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Rent Savings from Sharing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4969" y="1831181"/>
            <a:ext cx="7617031" cy="461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Live together if the benefits exceed the costs</a:t>
            </a:r>
          </a:p>
        </p:txBody>
      </p:sp>
      <p:graphicFrame>
        <p:nvGraphicFramePr>
          <p:cNvPr id="41002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689439"/>
              </p:ext>
            </p:extLst>
          </p:nvPr>
        </p:nvGraphicFramePr>
        <p:xfrm>
          <a:off x="685800" y="3810000"/>
          <a:ext cx="7924800" cy="1005840"/>
        </p:xfrm>
        <a:graphic>
          <a:graphicData uri="http://schemas.openxmlformats.org/drawingml/2006/table">
            <a:tbl>
              <a:tblPr/>
              <a:tblGrid>
                <a:gridCol w="1701800"/>
                <a:gridCol w="2184400"/>
                <a:gridCol w="2133600"/>
                <a:gridCol w="1905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Problem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Ann's Cost of Solving the Problem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Betty's Cost of Solving the Problem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Least-Cost Solution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00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506756"/>
              </p:ext>
            </p:extLst>
          </p:nvPr>
        </p:nvGraphicFramePr>
        <p:xfrm>
          <a:off x="685800" y="4821238"/>
          <a:ext cx="7924800" cy="1005840"/>
        </p:xfrm>
        <a:graphic>
          <a:graphicData uri="http://schemas.openxmlformats.org/drawingml/2006/table">
            <a:tbl>
              <a:tblPr/>
              <a:tblGrid>
                <a:gridCol w="1701800"/>
                <a:gridCol w="2184400"/>
                <a:gridCol w="2133600"/>
                <a:gridCol w="1905000"/>
              </a:tblGrid>
              <a:tr h="100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Ann's phone usage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Pay Ann $250 to decrease usage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Pay Betty $150 to tolerate Ann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 pays Betty $150 per month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Times New Roman" pitchFamily="18" charset="0"/>
              <a:buAutoNum type="arabicPeriod"/>
            </a:pPr>
            <a:r>
              <a:rPr lang="en-US" sz="2600" dirty="0" smtClean="0"/>
              <a:t>Define negative and positive externalities and analyze their effect on resource allocations</a:t>
            </a:r>
          </a:p>
          <a:p>
            <a:pPr marL="457200" indent="-457200" eaLnBrk="1" hangingPunct="1">
              <a:buFont typeface="Times New Roman" pitchFamily="18" charset="0"/>
              <a:buAutoNum type="arabicPeriod"/>
            </a:pPr>
            <a:r>
              <a:rPr lang="en-US" sz="2600" dirty="0" smtClean="0"/>
              <a:t>Discuss and explain the Coase Theorem</a:t>
            </a:r>
          </a:p>
          <a:p>
            <a:pPr marL="457200" indent="-457200" eaLnBrk="1" hangingPunct="1">
              <a:buFont typeface="Times New Roman" pitchFamily="18" charset="0"/>
              <a:buAutoNum type="arabicPeriod"/>
            </a:pPr>
            <a:r>
              <a:rPr lang="en-US" sz="2600" dirty="0" smtClean="0"/>
              <a:t>Explain how the effects of externalities can be remedied and discuss why the optimal amount of an externality is almost never zero</a:t>
            </a:r>
          </a:p>
          <a:p>
            <a:pPr marL="457200" indent="-457200" eaLnBrk="1" hangingPunct="1">
              <a:buFont typeface="Times New Roman" pitchFamily="18" charset="0"/>
              <a:buAutoNum type="arabicPeriod"/>
            </a:pPr>
            <a:r>
              <a:rPr lang="en-US" sz="2600" dirty="0" smtClean="0"/>
              <a:t>Illustrate the tragedy of the commons and show how private ownership is a way of preventing it</a:t>
            </a:r>
          </a:p>
          <a:p>
            <a:pPr marL="457200" indent="-457200" eaLnBrk="1" hangingPunct="1">
              <a:buFont typeface="Times New Roman" pitchFamily="18" charset="0"/>
              <a:buAutoNum type="arabicPeriod"/>
            </a:pPr>
            <a:r>
              <a:rPr lang="en-US" sz="2600" dirty="0" smtClean="0"/>
              <a:t>Define positional externalities and their effects, and show how they can be remedied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5814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27305B47-CAC0-4A1D-9C60-E476E9E61EF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Benefit of Shared Living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914400" y="3886200"/>
            <a:ext cx="7762874" cy="838200"/>
          </a:xfrm>
        </p:spPr>
        <p:txBody>
          <a:bodyPr>
            <a:normAutofit/>
          </a:bodyPr>
          <a:lstStyle/>
          <a:p>
            <a:pPr marL="225425" indent="-225425" eaLnBrk="1" hangingPunct="1"/>
            <a:r>
              <a:rPr lang="en-US" dirty="0" smtClean="0"/>
              <a:t>Ann and Betty will live together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91B567C3-FDD7-4A98-9167-5C50DB844780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43029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149287"/>
              </p:ext>
            </p:extLst>
          </p:nvPr>
        </p:nvGraphicFramePr>
        <p:xfrm>
          <a:off x="685800" y="2992438"/>
          <a:ext cx="7924800" cy="45720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 per month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$150 per month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 per month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028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4677"/>
              </p:ext>
            </p:extLst>
          </p:nvPr>
        </p:nvGraphicFramePr>
        <p:xfrm>
          <a:off x="685800" y="2162175"/>
          <a:ext cx="7924800" cy="82296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Rent Savings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Cost of Phone Accommodation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Gain in Surplus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Dividing the 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 eaLnBrk="1" hangingPunct="1"/>
            <a:r>
              <a:rPr lang="en-US" dirty="0" smtClean="0"/>
              <a:t>Betty would spend $400 per month to live alone</a:t>
            </a:r>
          </a:p>
          <a:p>
            <a:pPr marL="511175" lvl="1" indent="-290513" eaLnBrk="1" hangingPunct="1"/>
            <a:r>
              <a:rPr lang="en-US" dirty="0" smtClean="0"/>
              <a:t>The cost of tolerating Ann's phone use is $150 per month</a:t>
            </a:r>
          </a:p>
          <a:p>
            <a:pPr marL="511175" lvl="1" indent="-290513" eaLnBrk="1" hangingPunct="1"/>
            <a:r>
              <a:rPr lang="en-US" dirty="0" smtClean="0"/>
              <a:t>Betty will be willing to pay up to $250 = $400 - $150 to live with Ann</a:t>
            </a:r>
          </a:p>
          <a:p>
            <a:pPr marL="692150" lvl="2" eaLnBrk="1" hangingPunct="1"/>
            <a:r>
              <a:rPr lang="en-US" dirty="0" smtClean="0"/>
              <a:t>Above $250, she will be better off living alone</a:t>
            </a:r>
          </a:p>
          <a:p>
            <a:pPr marL="225425" indent="-225425" eaLnBrk="1" hangingPunct="1"/>
            <a:r>
              <a:rPr lang="en-US" dirty="0" smtClean="0"/>
              <a:t>Ann is willing to pay up to $400 per month, the cost of living alone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0386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1A4E31BE-0B61-4CFF-B0FC-AE187DE99B63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Dividing the Surplus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 eaLnBrk="1" hangingPunct="1"/>
            <a:r>
              <a:rPr lang="en-US" dirty="0" smtClean="0"/>
              <a:t>Betty's maximum rent is $250</a:t>
            </a:r>
          </a:p>
          <a:p>
            <a:pPr marL="225425" indent="-225425" eaLnBrk="1" hangingPunct="1"/>
            <a:r>
              <a:rPr lang="en-US" dirty="0" smtClean="0"/>
              <a:t>Ann's maximum rent is $400</a:t>
            </a:r>
          </a:p>
          <a:p>
            <a:pPr marL="225425" indent="-225425" eaLnBrk="1" hangingPunct="1"/>
            <a:r>
              <a:rPr lang="en-US" dirty="0" smtClean="0"/>
              <a:t>If they divide the surplus ($50) equally, </a:t>
            </a:r>
          </a:p>
          <a:p>
            <a:pPr marL="511175" lvl="1" indent="-290513" eaLnBrk="1" hangingPunct="1"/>
            <a:r>
              <a:rPr lang="en-US" dirty="0" smtClean="0"/>
              <a:t>Betty pays $225 = $250 – $25</a:t>
            </a:r>
          </a:p>
          <a:p>
            <a:pPr marL="511175" lvl="1" indent="-290513" eaLnBrk="1" hangingPunct="1"/>
            <a:r>
              <a:rPr lang="en-US" dirty="0" smtClean="0"/>
              <a:t>Ann pays $375 = $400 – 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7338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92FBD977-A03C-4D11-B446-95CFCD596DE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Legal Remedies for Externalities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5425" indent="-225425" eaLnBrk="1" hangingPunct="1"/>
            <a:r>
              <a:rPr lang="en-US" dirty="0" smtClean="0"/>
              <a:t>If negotiation is costless, the party with the lowest cost usually makes the adjustment</a:t>
            </a:r>
          </a:p>
          <a:p>
            <a:pPr marL="511175" lvl="1" indent="-290513" eaLnBrk="1" hangingPunct="1"/>
            <a:r>
              <a:rPr lang="en-US" dirty="0" smtClean="0"/>
              <a:t>Private solution is generally adequate</a:t>
            </a:r>
          </a:p>
          <a:p>
            <a:pPr marL="225425" indent="-225425" eaLnBrk="1" hangingPunct="1"/>
            <a:r>
              <a:rPr lang="en-US" dirty="0" smtClean="0"/>
              <a:t>When negotiation is not costless laws may be used to correct for externalities</a:t>
            </a:r>
          </a:p>
          <a:p>
            <a:pPr marL="511175" lvl="1" indent="-290513" eaLnBrk="1" hangingPunct="1"/>
            <a:r>
              <a:rPr lang="en-US" dirty="0" smtClean="0"/>
              <a:t>The burden of the law can be placed on those who have the lowest cost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1148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4B782D38-C05D-43EB-95B5-AB676965CA47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Examples of Legal Remedies for Externalities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 eaLnBrk="1" hangingPunct="1"/>
            <a:r>
              <a:rPr lang="en-US" dirty="0" smtClean="0"/>
              <a:t>Noise regulations (cars, parties, honking horns)</a:t>
            </a:r>
          </a:p>
          <a:p>
            <a:pPr marL="225425" indent="-225425" eaLnBrk="1" hangingPunct="1"/>
            <a:r>
              <a:rPr lang="en-US" dirty="0" smtClean="0"/>
              <a:t>Most traffic and traffic-related laws</a:t>
            </a:r>
          </a:p>
          <a:p>
            <a:pPr marL="511175" lvl="1" indent="-290513" eaLnBrk="1" hangingPunct="1"/>
            <a:r>
              <a:rPr lang="en-US" dirty="0" smtClean="0"/>
              <a:t>Car emission standards and inspections</a:t>
            </a:r>
          </a:p>
          <a:p>
            <a:pPr marL="225425" indent="-225425" eaLnBrk="1" hangingPunct="1"/>
            <a:r>
              <a:rPr lang="en-US" dirty="0" smtClean="0"/>
              <a:t>Zoning laws</a:t>
            </a:r>
          </a:p>
          <a:p>
            <a:pPr marL="225425" indent="-225425" eaLnBrk="1" hangingPunct="1"/>
            <a:r>
              <a:rPr lang="en-US" dirty="0" smtClean="0"/>
              <a:t>Building height and footprint regulations (sunshine laws)</a:t>
            </a:r>
          </a:p>
          <a:p>
            <a:pPr marL="225425" indent="-225425" eaLnBrk="1" hangingPunct="1"/>
            <a:r>
              <a:rPr lang="en-US" dirty="0" smtClean="0"/>
              <a:t>Air and water pollution laws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1910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B3E12377-0E3C-4687-82E4-6B1324A57532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Three Cases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23926" y="1600200"/>
            <a:ext cx="3419474" cy="4525963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2000" u="sng" dirty="0" smtClean="0">
                <a:solidFill>
                  <a:srgbClr val="FFC000"/>
                </a:solidFill>
              </a:rPr>
              <a:t>Free Speech</a:t>
            </a:r>
          </a:p>
          <a:p>
            <a:pPr marL="0" indent="0" eaLnBrk="1" hangingPunct="1"/>
            <a:r>
              <a:rPr lang="en-US" sz="2000" dirty="0" smtClean="0"/>
              <a:t>First Amendment recognizes the value of open communications</a:t>
            </a:r>
          </a:p>
          <a:p>
            <a:pPr marL="522288" lvl="2" indent="-236538" eaLnBrk="1" hangingPunct="1">
              <a:buClr>
                <a:schemeClr val="bg1"/>
              </a:buClr>
            </a:pPr>
            <a:r>
              <a:rPr lang="en-US" sz="1800" dirty="0" smtClean="0"/>
              <a:t>Hard to identify speech that has a net cost</a:t>
            </a:r>
          </a:p>
          <a:p>
            <a:pPr marL="0" indent="0" eaLnBrk="1" hangingPunct="1"/>
            <a:r>
              <a:rPr lang="en-US" sz="2000" dirty="0" smtClean="0"/>
              <a:t>Some limitations</a:t>
            </a:r>
          </a:p>
          <a:p>
            <a:pPr marL="522288" lvl="2" indent="-236538" eaLnBrk="1" hangingPunct="1">
              <a:buClr>
                <a:schemeClr val="bg1"/>
              </a:buClr>
            </a:pPr>
            <a:r>
              <a:rPr lang="en-US" sz="1800" dirty="0" smtClean="0"/>
              <a:t>Yelling "fire" in a crowded theatre</a:t>
            </a:r>
          </a:p>
          <a:p>
            <a:pPr marL="522288" lvl="2" indent="-236538" eaLnBrk="1" hangingPunct="1">
              <a:buClr>
                <a:schemeClr val="bg1"/>
              </a:buClr>
            </a:pPr>
            <a:r>
              <a:rPr lang="en-US" sz="1800" dirty="0" smtClean="0"/>
              <a:t>Promote the violent overthrow of the government</a:t>
            </a:r>
          </a:p>
          <a:p>
            <a:pPr marL="522288" lvl="2" indent="-236538" eaLnBrk="1" hangingPunct="1">
              <a:buClr>
                <a:schemeClr val="bg1"/>
              </a:buClr>
            </a:pPr>
            <a:r>
              <a:rPr lang="en-US" sz="1800" dirty="0" smtClean="0"/>
              <a:t>Pornography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5052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3705A142-2EBD-4000-99C2-4E67EA392EBD}" type="slidenum">
              <a:rPr lang="en-US"/>
              <a:pPr/>
              <a:t>25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4879181" y="1676400"/>
            <a:ext cx="4038600" cy="4525962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2000" u="sng" dirty="0" smtClean="0">
                <a:solidFill>
                  <a:srgbClr val="FFC000"/>
                </a:solidFill>
              </a:rPr>
              <a:t>Planting Trees</a:t>
            </a:r>
          </a:p>
          <a:p>
            <a:pPr marL="0" indent="0" eaLnBrk="1" hangingPunct="1"/>
            <a:r>
              <a:rPr lang="en-US" sz="2000" dirty="0" smtClean="0"/>
              <a:t>Government subsidizes trees on private property</a:t>
            </a:r>
          </a:p>
          <a:p>
            <a:pPr marL="511175" lvl="2" indent="-225425" eaLnBrk="1" hangingPunct="1">
              <a:buClr>
                <a:schemeClr val="bg1"/>
              </a:buClr>
            </a:pPr>
            <a:r>
              <a:rPr lang="en-US" sz="2000" dirty="0" smtClean="0"/>
              <a:t>Decreases chances of flooding and landslides</a:t>
            </a:r>
          </a:p>
          <a:p>
            <a:pPr marL="511175" lvl="2" indent="-225425" eaLnBrk="1" hangingPunct="1">
              <a:buClr>
                <a:schemeClr val="bg1"/>
              </a:buClr>
            </a:pPr>
            <a:r>
              <a:rPr lang="en-US" sz="2000" dirty="0" smtClean="0"/>
              <a:t>Net reduction of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in the atmosphere</a:t>
            </a:r>
          </a:p>
        </p:txBody>
      </p:sp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4994275" y="4191000"/>
            <a:ext cx="3808413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298B1B"/>
              </a:buClr>
              <a:buFont typeface="Wingdings" pitchFamily="2" charset="2"/>
              <a:buNone/>
            </a:pPr>
            <a:r>
              <a:rPr lang="en-US" sz="2000" u="sng" dirty="0">
                <a:solidFill>
                  <a:srgbClr val="FFC000"/>
                </a:solidFill>
              </a:rPr>
              <a:t>Basic Research</a:t>
            </a:r>
            <a:endParaRPr lang="en-US" sz="2000" dirty="0">
              <a:solidFill>
                <a:srgbClr val="FFC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Millions of dollars spent by federal government yearly</a:t>
            </a:r>
          </a:p>
          <a:p>
            <a:pPr marL="406400" lvl="1" indent="-236538"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Externalities of new knowledge</a:t>
            </a:r>
          </a:p>
          <a:p>
            <a:pPr algn="ctr">
              <a:spcBef>
                <a:spcPct val="20000"/>
              </a:spcBef>
              <a:buClr>
                <a:srgbClr val="298B1B"/>
              </a:buClr>
              <a:buFont typeface="Wingdings" pitchFamily="2" charset="2"/>
              <a:buNone/>
            </a:pPr>
            <a:endParaRPr lang="en-US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Optimal Amount of Negative Externalities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5720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C5C2E45D-3549-4894-A01F-2F396AEC8EFD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65539" name="Group 26"/>
          <p:cNvGrpSpPr>
            <a:grpSpLocks/>
          </p:cNvGrpSpPr>
          <p:nvPr/>
        </p:nvGrpSpPr>
        <p:grpSpPr bwMode="auto">
          <a:xfrm>
            <a:off x="1563688" y="1606550"/>
            <a:ext cx="6692900" cy="4745038"/>
            <a:chOff x="1564401" y="1606560"/>
            <a:chExt cx="6691669" cy="474554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3" name="Rectangle 22"/>
            <p:cNvSpPr/>
            <p:nvPr/>
          </p:nvSpPr>
          <p:spPr bwMode="auto">
            <a:xfrm>
              <a:off x="1564401" y="1606560"/>
              <a:ext cx="6691669" cy="4745549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558" name="Line 3"/>
            <p:cNvSpPr>
              <a:spLocks noChangeShapeType="1"/>
            </p:cNvSpPr>
            <p:nvPr/>
          </p:nvSpPr>
          <p:spPr bwMode="auto">
            <a:xfrm>
              <a:off x="3269791" y="5357049"/>
              <a:ext cx="35144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Line 5"/>
            <p:cNvSpPr>
              <a:spLocks noChangeShapeType="1"/>
            </p:cNvSpPr>
            <p:nvPr/>
          </p:nvSpPr>
          <p:spPr bwMode="auto">
            <a:xfrm>
              <a:off x="3280715" y="1933108"/>
              <a:ext cx="0" cy="3423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Text Box 6"/>
            <p:cNvSpPr txBox="1">
              <a:spLocks noChangeArrowheads="1"/>
            </p:cNvSpPr>
            <p:nvPr/>
          </p:nvSpPr>
          <p:spPr bwMode="auto">
            <a:xfrm>
              <a:off x="3868029" y="5792976"/>
              <a:ext cx="2795022" cy="393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Quantity of Pollution</a:t>
              </a:r>
            </a:p>
          </p:txBody>
        </p:sp>
        <p:sp>
          <p:nvSpPr>
            <p:cNvPr id="65561" name="Text Box 31"/>
            <p:cNvSpPr txBox="1">
              <a:spLocks noChangeArrowheads="1"/>
            </p:cNvSpPr>
            <p:nvPr/>
          </p:nvSpPr>
          <p:spPr bwMode="auto">
            <a:xfrm>
              <a:off x="1709198" y="1772366"/>
              <a:ext cx="1644865" cy="393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MC &amp; MB</a:t>
              </a:r>
            </a:p>
          </p:txBody>
        </p:sp>
      </p:grpSp>
      <p:sp>
        <p:nvSpPr>
          <p:cNvPr id="238600" name="Line 8"/>
          <p:cNvSpPr>
            <a:spLocks noChangeShapeType="1"/>
          </p:cNvSpPr>
          <p:nvPr/>
        </p:nvSpPr>
        <p:spPr bwMode="auto">
          <a:xfrm rot="16200000" flipV="1">
            <a:off x="4232276" y="2605087"/>
            <a:ext cx="0" cy="1889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01" name="Line 9"/>
          <p:cNvSpPr>
            <a:spLocks noChangeShapeType="1"/>
          </p:cNvSpPr>
          <p:nvPr/>
        </p:nvSpPr>
        <p:spPr bwMode="auto">
          <a:xfrm flipV="1">
            <a:off x="5245100" y="3632200"/>
            <a:ext cx="0" cy="1735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663950" y="2108200"/>
            <a:ext cx="3614738" cy="2757488"/>
            <a:chOff x="3663841" y="2107893"/>
            <a:chExt cx="3615113" cy="2758350"/>
          </a:xfrm>
        </p:grpSpPr>
        <p:sp>
          <p:nvSpPr>
            <p:cNvPr id="238602" name="Line 10"/>
            <p:cNvSpPr>
              <a:spLocks noChangeShapeType="1"/>
            </p:cNvSpPr>
            <p:nvPr/>
          </p:nvSpPr>
          <p:spPr bwMode="auto">
            <a:xfrm rot="5400000">
              <a:off x="3896972" y="2174894"/>
              <a:ext cx="2458218" cy="2924478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65553" name="Text Box 12"/>
            <p:cNvSpPr txBox="1">
              <a:spLocks noChangeArrowheads="1"/>
            </p:cNvSpPr>
            <p:nvPr/>
          </p:nvSpPr>
          <p:spPr bwMode="auto">
            <a:xfrm>
              <a:off x="6671884" y="2107893"/>
              <a:ext cx="607070" cy="401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MC</a:t>
              </a:r>
            </a:p>
          </p:txBody>
        </p:sp>
      </p:grp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4965700" y="5367338"/>
            <a:ext cx="60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Q</a:t>
            </a: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2057400" y="3352800"/>
            <a:ext cx="12954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MC</a:t>
            </a:r>
            <a:r>
              <a:rPr lang="en-US" sz="2000" baseline="-25000"/>
              <a:t> </a:t>
            </a:r>
            <a:r>
              <a:rPr lang="en-US" sz="2000"/>
              <a:t> = MB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3562350" y="1920875"/>
            <a:ext cx="3836988" cy="3246438"/>
            <a:chOff x="3561622" y="1920623"/>
            <a:chExt cx="3838245" cy="3246630"/>
          </a:xfrm>
        </p:grpSpPr>
        <p:sp>
          <p:nvSpPr>
            <p:cNvPr id="238606" name="Line 14"/>
            <p:cNvSpPr>
              <a:spLocks noChangeShapeType="1"/>
            </p:cNvSpPr>
            <p:nvPr/>
          </p:nvSpPr>
          <p:spPr bwMode="auto">
            <a:xfrm>
              <a:off x="3561622" y="1920623"/>
              <a:ext cx="3037883" cy="2933874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65551" name="Text Box 30"/>
            <p:cNvSpPr txBox="1">
              <a:spLocks noChangeArrowheads="1"/>
            </p:cNvSpPr>
            <p:nvPr/>
          </p:nvSpPr>
          <p:spPr bwMode="auto">
            <a:xfrm>
              <a:off x="6684370" y="4767143"/>
              <a:ext cx="71549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MB</a:t>
              </a:r>
            </a:p>
          </p:txBody>
        </p:sp>
      </p:grpSp>
      <p:sp>
        <p:nvSpPr>
          <p:cNvPr id="238624" name="Text Box 32"/>
          <p:cNvSpPr txBox="1">
            <a:spLocks noChangeArrowheads="1"/>
          </p:cNvSpPr>
          <p:nvPr/>
        </p:nvSpPr>
        <p:spPr bwMode="auto">
          <a:xfrm>
            <a:off x="5994587" y="3240885"/>
            <a:ext cx="2116684" cy="695888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dirty="0"/>
              <a:t>Optimal amount of pollution</a:t>
            </a:r>
          </a:p>
        </p:txBody>
      </p:sp>
      <p:cxnSp>
        <p:nvCxnSpPr>
          <p:cNvPr id="31" name="Straight Arrow Connector 30"/>
          <p:cNvCxnSpPr>
            <a:stCxn id="0" idx="1"/>
          </p:cNvCxnSpPr>
          <p:nvPr/>
        </p:nvCxnSpPr>
        <p:spPr bwMode="auto">
          <a:xfrm rot="10800000">
            <a:off x="5214938" y="3587750"/>
            <a:ext cx="77946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0" grpId="0" animBg="1"/>
      <p:bldP spid="238601" grpId="0" animBg="1"/>
      <p:bldP spid="238605" grpId="0"/>
      <p:bldP spid="23860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Taxes and Subsidies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5425" indent="-225425" eaLnBrk="1" hangingPunct="1"/>
            <a:r>
              <a:rPr lang="en-US" dirty="0" smtClean="0"/>
              <a:t>When transaction costs prohibit negotiation:</a:t>
            </a:r>
          </a:p>
          <a:p>
            <a:pPr marL="511175" lvl="1" indent="-290513" eaLnBrk="1" hangingPunct="1"/>
            <a:r>
              <a:rPr lang="en-US" dirty="0" smtClean="0"/>
              <a:t>Negative externalities result in overproduction</a:t>
            </a:r>
          </a:p>
          <a:p>
            <a:pPr marL="511175" lvl="1" indent="-290513" eaLnBrk="1" hangingPunct="1"/>
            <a:r>
              <a:rPr lang="en-US" dirty="0" smtClean="0"/>
              <a:t>Positive externalities result in underproduction</a:t>
            </a:r>
          </a:p>
          <a:p>
            <a:pPr marL="225425" indent="-225425" eaLnBrk="1" hangingPunct="1"/>
            <a:r>
              <a:rPr lang="en-US" dirty="0" smtClean="0"/>
              <a:t>A per unit tax on output can move the market to the socially optimal output when there is a negative externality</a:t>
            </a:r>
          </a:p>
          <a:p>
            <a:pPr marL="225425" indent="-225425" eaLnBrk="1" hangingPunct="1"/>
            <a:r>
              <a:rPr lang="en-US" dirty="0" smtClean="0"/>
              <a:t>A per unit subsidy on output can move the market to the socially optimal output when there is a positive externality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6576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D1B72018-2A7D-4E48-AA75-AC2123BDF9E4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Taxing a Negative Externality</a:t>
            </a: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54006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67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4CCBCA0D-CF90-4649-BF49-C2F2C5699EB0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77" name="Group 76"/>
          <p:cNvGrpSpPr>
            <a:grpSpLocks/>
          </p:cNvGrpSpPr>
          <p:nvPr/>
        </p:nvGrpSpPr>
        <p:grpSpPr bwMode="auto">
          <a:xfrm>
            <a:off x="4990462" y="1635125"/>
            <a:ext cx="3955101" cy="3994150"/>
            <a:chOff x="4990989" y="1634613"/>
            <a:chExt cx="3955101" cy="3995173"/>
          </a:xfrm>
        </p:grpSpPr>
        <p:sp>
          <p:nvSpPr>
            <p:cNvPr id="62" name="Rectangle 61"/>
            <p:cNvSpPr/>
            <p:nvPr/>
          </p:nvSpPr>
          <p:spPr bwMode="auto">
            <a:xfrm>
              <a:off x="5040840" y="1634613"/>
              <a:ext cx="3905250" cy="3995173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678" name="Line 8"/>
            <p:cNvSpPr>
              <a:spLocks noChangeShapeType="1"/>
            </p:cNvSpPr>
            <p:nvPr/>
          </p:nvSpPr>
          <p:spPr bwMode="auto">
            <a:xfrm>
              <a:off x="5762548" y="4746626"/>
              <a:ext cx="21488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9" name="Text Box 9"/>
            <p:cNvSpPr txBox="1">
              <a:spLocks noChangeArrowheads="1"/>
            </p:cNvSpPr>
            <p:nvPr/>
          </p:nvSpPr>
          <p:spPr bwMode="auto">
            <a:xfrm>
              <a:off x="5673180" y="5184258"/>
              <a:ext cx="23235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Quantity (tons/year)</a:t>
              </a:r>
            </a:p>
          </p:txBody>
        </p:sp>
        <p:sp>
          <p:nvSpPr>
            <p:cNvPr id="68680" name="Text Box 10"/>
            <p:cNvSpPr txBox="1">
              <a:spLocks noChangeArrowheads="1"/>
            </p:cNvSpPr>
            <p:nvPr/>
          </p:nvSpPr>
          <p:spPr bwMode="auto">
            <a:xfrm rot="-5400000">
              <a:off x="4069167" y="3303866"/>
              <a:ext cx="22129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Price ($000s / ton)</a:t>
              </a:r>
            </a:p>
          </p:txBody>
        </p:sp>
        <p:sp>
          <p:nvSpPr>
            <p:cNvPr id="68681" name="Line 11"/>
            <p:cNvSpPr>
              <a:spLocks noChangeShapeType="1"/>
            </p:cNvSpPr>
            <p:nvPr/>
          </p:nvSpPr>
          <p:spPr bwMode="auto">
            <a:xfrm>
              <a:off x="5769217" y="2254251"/>
              <a:ext cx="0" cy="2492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2" name="Text Box 17"/>
            <p:cNvSpPr txBox="1">
              <a:spLocks noChangeArrowheads="1"/>
            </p:cNvSpPr>
            <p:nvPr/>
          </p:nvSpPr>
          <p:spPr bwMode="auto">
            <a:xfrm>
              <a:off x="7588587" y="4249738"/>
              <a:ext cx="248096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268306" name="Line 18"/>
            <p:cNvSpPr>
              <a:spLocks noChangeShapeType="1"/>
            </p:cNvSpPr>
            <p:nvPr/>
          </p:nvSpPr>
          <p:spPr bwMode="auto">
            <a:xfrm>
              <a:off x="5834590" y="2522254"/>
              <a:ext cx="1857375" cy="2135734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8684" name="Line 26"/>
            <p:cNvSpPr>
              <a:spLocks noChangeShapeType="1"/>
            </p:cNvSpPr>
            <p:nvPr/>
          </p:nvSpPr>
          <p:spPr bwMode="auto">
            <a:xfrm rot="16200000" flipV="1">
              <a:off x="6350775" y="3202282"/>
              <a:ext cx="0" cy="1155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5" name="Line 27"/>
            <p:cNvSpPr>
              <a:spLocks noChangeShapeType="1"/>
            </p:cNvSpPr>
            <p:nvPr/>
          </p:nvSpPr>
          <p:spPr bwMode="auto">
            <a:xfrm flipV="1">
              <a:off x="6932333" y="3754006"/>
              <a:ext cx="0" cy="1014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6" name="Line 28"/>
            <p:cNvSpPr>
              <a:spLocks noChangeShapeType="1"/>
            </p:cNvSpPr>
            <p:nvPr/>
          </p:nvSpPr>
          <p:spPr bwMode="auto">
            <a:xfrm rot="5400000">
              <a:off x="6286101" y="3080606"/>
              <a:ext cx="1027376" cy="1590675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8687" name="Text Box 29"/>
            <p:cNvSpPr txBox="1">
              <a:spLocks noChangeArrowheads="1"/>
            </p:cNvSpPr>
            <p:nvPr/>
          </p:nvSpPr>
          <p:spPr bwMode="auto">
            <a:xfrm>
              <a:off x="7374939" y="3435349"/>
              <a:ext cx="14473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Private MC</a:t>
              </a:r>
            </a:p>
          </p:txBody>
        </p:sp>
        <p:sp>
          <p:nvSpPr>
            <p:cNvPr id="68688" name="Text Box 30"/>
            <p:cNvSpPr txBox="1">
              <a:spLocks noChangeArrowheads="1"/>
            </p:cNvSpPr>
            <p:nvPr/>
          </p:nvSpPr>
          <p:spPr bwMode="auto">
            <a:xfrm>
              <a:off x="6642015" y="4764088"/>
              <a:ext cx="1096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12,000</a:t>
              </a:r>
            </a:p>
          </p:txBody>
        </p:sp>
        <p:sp>
          <p:nvSpPr>
            <p:cNvPr id="68689" name="Text Box 31"/>
            <p:cNvSpPr txBox="1">
              <a:spLocks noChangeArrowheads="1"/>
            </p:cNvSpPr>
            <p:nvPr/>
          </p:nvSpPr>
          <p:spPr bwMode="auto">
            <a:xfrm>
              <a:off x="5110296" y="3624263"/>
              <a:ext cx="6802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1.3</a:t>
              </a:r>
            </a:p>
          </p:txBody>
        </p:sp>
        <p:sp>
          <p:nvSpPr>
            <p:cNvPr id="68690" name="Text Box 57"/>
            <p:cNvSpPr txBox="1">
              <a:spLocks noChangeArrowheads="1"/>
            </p:cNvSpPr>
            <p:nvPr/>
          </p:nvSpPr>
          <p:spPr bwMode="auto">
            <a:xfrm>
              <a:off x="6049020" y="1708673"/>
              <a:ext cx="174467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u="sng"/>
                <a:t>Pollution Tax</a:t>
              </a:r>
              <a:r>
                <a:rPr lang="en-US" sz="2000"/>
                <a:t/>
              </a:r>
              <a:br>
                <a:rPr lang="en-US" sz="2000"/>
              </a:br>
              <a:r>
                <a:rPr lang="en-US" sz="2000"/>
                <a:t>$1,000 / ton</a:t>
              </a:r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871538" y="1633538"/>
            <a:ext cx="3776662" cy="3997325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6003925" y="2435225"/>
            <a:ext cx="3038475" cy="1301750"/>
            <a:chOff x="6003975" y="2435752"/>
            <a:chExt cx="3038420" cy="1301224"/>
          </a:xfrm>
        </p:grpSpPr>
        <p:sp>
          <p:nvSpPr>
            <p:cNvPr id="68668" name="Text Box 43"/>
            <p:cNvSpPr txBox="1">
              <a:spLocks noChangeArrowheads="1"/>
            </p:cNvSpPr>
            <p:nvPr/>
          </p:nvSpPr>
          <p:spPr bwMode="auto">
            <a:xfrm>
              <a:off x="7348494" y="2976563"/>
              <a:ext cx="16939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Tax</a:t>
              </a:r>
            </a:p>
          </p:txBody>
        </p:sp>
        <p:sp>
          <p:nvSpPr>
            <p:cNvPr id="268325" name="Line 37"/>
            <p:cNvSpPr>
              <a:spLocks noChangeShapeType="1"/>
            </p:cNvSpPr>
            <p:nvPr/>
          </p:nvSpPr>
          <p:spPr bwMode="auto">
            <a:xfrm rot="5400000">
              <a:off x="6285950" y="2428304"/>
              <a:ext cx="1026697" cy="1590646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8327" name="AutoShape 39"/>
            <p:cNvSpPr>
              <a:spLocks noChangeArrowheads="1"/>
            </p:cNvSpPr>
            <p:nvPr/>
          </p:nvSpPr>
          <p:spPr bwMode="auto">
            <a:xfrm>
              <a:off x="7233783" y="3014663"/>
              <a:ext cx="120047" cy="439738"/>
            </a:xfrm>
            <a:prstGeom prst="upDownArrow">
              <a:avLst>
                <a:gd name="adj1" fmla="val 50000"/>
                <a:gd name="adj2" fmla="val 61556"/>
              </a:avLst>
            </a:prstGeom>
            <a:solidFill>
              <a:schemeClr val="tx1"/>
            </a:solidFill>
            <a:ln>
              <a:noFill/>
              <a:headEnd/>
              <a:tailEnd/>
            </a:ln>
            <a:effec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8673" name="Text Box 44"/>
            <p:cNvSpPr txBox="1">
              <a:spLocks noChangeArrowheads="1"/>
            </p:cNvSpPr>
            <p:nvPr/>
          </p:nvSpPr>
          <p:spPr bwMode="auto">
            <a:xfrm>
              <a:off x="6741324" y="2435752"/>
              <a:ext cx="19962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Private MC + Tax</a:t>
              </a:r>
            </a:p>
          </p:txBody>
        </p:sp>
      </p:grpSp>
      <p:sp>
        <p:nvSpPr>
          <p:cNvPr id="68617" name="Line 45"/>
          <p:cNvSpPr>
            <a:spLocks noChangeShapeType="1"/>
          </p:cNvSpPr>
          <p:nvPr/>
        </p:nvSpPr>
        <p:spPr bwMode="auto">
          <a:xfrm flipV="1">
            <a:off x="6932613" y="3773488"/>
            <a:ext cx="0" cy="4762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1103313" y="2957513"/>
            <a:ext cx="1844675" cy="2181225"/>
            <a:chOff x="1104088" y="2956994"/>
            <a:chExt cx="1843379" cy="2182257"/>
          </a:xfrm>
        </p:grpSpPr>
        <p:sp>
          <p:nvSpPr>
            <p:cNvPr id="68661" name="Line 53"/>
            <p:cNvSpPr>
              <a:spLocks noChangeShapeType="1"/>
            </p:cNvSpPr>
            <p:nvPr/>
          </p:nvSpPr>
          <p:spPr bwMode="auto">
            <a:xfrm rot="16200000" flipV="1">
              <a:off x="2317891" y="2633831"/>
              <a:ext cx="0" cy="10590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2" name="Text Box 54"/>
            <p:cNvSpPr txBox="1">
              <a:spLocks noChangeArrowheads="1"/>
            </p:cNvSpPr>
            <p:nvPr/>
          </p:nvSpPr>
          <p:spPr bwMode="auto">
            <a:xfrm>
              <a:off x="1104088" y="2956994"/>
              <a:ext cx="6802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2.3</a:t>
              </a:r>
            </a:p>
          </p:txBody>
        </p:sp>
        <p:sp>
          <p:nvSpPr>
            <p:cNvPr id="68663" name="Line 50"/>
            <p:cNvSpPr>
              <a:spLocks noChangeShapeType="1"/>
            </p:cNvSpPr>
            <p:nvPr/>
          </p:nvSpPr>
          <p:spPr bwMode="auto">
            <a:xfrm flipV="1">
              <a:off x="2573990" y="3404669"/>
              <a:ext cx="0" cy="1355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4" name="Line 51"/>
            <p:cNvSpPr>
              <a:spLocks noChangeShapeType="1"/>
            </p:cNvSpPr>
            <p:nvPr/>
          </p:nvSpPr>
          <p:spPr bwMode="auto">
            <a:xfrm rot="16200000" flipV="1">
              <a:off x="2163164" y="2991757"/>
              <a:ext cx="0" cy="7496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5" name="Text Box 52"/>
            <p:cNvSpPr txBox="1">
              <a:spLocks noChangeArrowheads="1"/>
            </p:cNvSpPr>
            <p:nvPr/>
          </p:nvSpPr>
          <p:spPr bwMode="auto">
            <a:xfrm>
              <a:off x="1104088" y="3210994"/>
              <a:ext cx="6802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2.0</a:t>
              </a:r>
            </a:p>
          </p:txBody>
        </p:sp>
        <p:sp>
          <p:nvSpPr>
            <p:cNvPr id="68666" name="Text Box 55"/>
            <p:cNvSpPr txBox="1">
              <a:spLocks noChangeArrowheads="1"/>
            </p:cNvSpPr>
            <p:nvPr/>
          </p:nvSpPr>
          <p:spPr bwMode="auto">
            <a:xfrm>
              <a:off x="1965249" y="4769919"/>
              <a:ext cx="8750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8,000</a:t>
              </a:r>
            </a:p>
          </p:txBody>
        </p:sp>
        <p:sp>
          <p:nvSpPr>
            <p:cNvPr id="68667" name="Line 14"/>
            <p:cNvSpPr>
              <a:spLocks noChangeShapeType="1"/>
            </p:cNvSpPr>
            <p:nvPr/>
          </p:nvSpPr>
          <p:spPr bwMode="auto">
            <a:xfrm flipV="1">
              <a:off x="2947467" y="3126424"/>
              <a:ext cx="0" cy="1609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5110163" y="3171825"/>
            <a:ext cx="1711325" cy="1962150"/>
            <a:chOff x="5110296" y="3171826"/>
            <a:chExt cx="1711742" cy="1961594"/>
          </a:xfrm>
        </p:grpSpPr>
        <p:sp>
          <p:nvSpPr>
            <p:cNvPr id="68657" name="Line 36"/>
            <p:cNvSpPr>
              <a:spLocks noChangeShapeType="1"/>
            </p:cNvSpPr>
            <p:nvPr/>
          </p:nvSpPr>
          <p:spPr bwMode="auto">
            <a:xfrm flipV="1">
              <a:off x="6562857" y="3330576"/>
              <a:ext cx="0" cy="14239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8" name="Line 35"/>
            <p:cNvSpPr>
              <a:spLocks noChangeShapeType="1"/>
            </p:cNvSpPr>
            <p:nvPr/>
          </p:nvSpPr>
          <p:spPr bwMode="auto">
            <a:xfrm rot="16200000" flipV="1">
              <a:off x="6177375" y="2959630"/>
              <a:ext cx="0" cy="8069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9" name="Text Box 38"/>
            <p:cNvSpPr txBox="1">
              <a:spLocks noChangeArrowheads="1"/>
            </p:cNvSpPr>
            <p:nvPr/>
          </p:nvSpPr>
          <p:spPr bwMode="auto">
            <a:xfrm>
              <a:off x="5110296" y="3171826"/>
              <a:ext cx="6802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2.0</a:t>
              </a:r>
            </a:p>
          </p:txBody>
        </p:sp>
        <p:sp>
          <p:nvSpPr>
            <p:cNvPr id="68660" name="Text Box 40"/>
            <p:cNvSpPr txBox="1">
              <a:spLocks noChangeArrowheads="1"/>
            </p:cNvSpPr>
            <p:nvPr/>
          </p:nvSpPr>
          <p:spPr bwMode="auto">
            <a:xfrm>
              <a:off x="5947033" y="4764088"/>
              <a:ext cx="8750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8,000</a:t>
              </a:r>
            </a:p>
          </p:txBody>
        </p:sp>
      </p:grpSp>
      <p:grpSp>
        <p:nvGrpSpPr>
          <p:cNvPr id="68620" name="Group 73"/>
          <p:cNvGrpSpPr>
            <a:grpSpLocks/>
          </p:cNvGrpSpPr>
          <p:nvPr/>
        </p:nvGrpSpPr>
        <p:grpSpPr bwMode="auto">
          <a:xfrm>
            <a:off x="973138" y="1714500"/>
            <a:ext cx="3546475" cy="3835400"/>
            <a:chOff x="973531" y="1714504"/>
            <a:chExt cx="3546543" cy="3835392"/>
          </a:xfrm>
        </p:grpSpPr>
        <p:sp>
          <p:nvSpPr>
            <p:cNvPr id="68644" name="Text Box 12"/>
            <p:cNvSpPr txBox="1">
              <a:spLocks noChangeArrowheads="1"/>
            </p:cNvSpPr>
            <p:nvPr/>
          </p:nvSpPr>
          <p:spPr bwMode="auto">
            <a:xfrm>
              <a:off x="1808361" y="5180564"/>
              <a:ext cx="23235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Quantity (tons/year)</a:t>
              </a:r>
            </a:p>
          </p:txBody>
        </p:sp>
        <p:sp>
          <p:nvSpPr>
            <p:cNvPr id="68645" name="Line 5"/>
            <p:cNvSpPr>
              <a:spLocks noChangeShapeType="1"/>
            </p:cNvSpPr>
            <p:nvPr/>
          </p:nvSpPr>
          <p:spPr bwMode="auto">
            <a:xfrm>
              <a:off x="1777682" y="4752457"/>
              <a:ext cx="21488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6" name="Line 7"/>
            <p:cNvSpPr>
              <a:spLocks noChangeShapeType="1"/>
            </p:cNvSpPr>
            <p:nvPr/>
          </p:nvSpPr>
          <p:spPr bwMode="auto">
            <a:xfrm>
              <a:off x="1784351" y="2260082"/>
              <a:ext cx="0" cy="2492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7" name="Text Box 6"/>
            <p:cNvSpPr txBox="1">
              <a:spLocks noChangeArrowheads="1"/>
            </p:cNvSpPr>
            <p:nvPr/>
          </p:nvSpPr>
          <p:spPr bwMode="auto">
            <a:xfrm rot="-5400000">
              <a:off x="51709" y="3313666"/>
              <a:ext cx="22129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Price ($000s / ton)</a:t>
              </a:r>
            </a:p>
          </p:txBody>
        </p:sp>
        <p:sp>
          <p:nvSpPr>
            <p:cNvPr id="68648" name="Line 19"/>
            <p:cNvSpPr>
              <a:spLocks noChangeShapeType="1"/>
            </p:cNvSpPr>
            <p:nvPr/>
          </p:nvSpPr>
          <p:spPr bwMode="auto">
            <a:xfrm rot="16200000" flipV="1">
              <a:off x="2365909" y="3208113"/>
              <a:ext cx="0" cy="1155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8" name="Line 20"/>
            <p:cNvSpPr>
              <a:spLocks noChangeShapeType="1"/>
            </p:cNvSpPr>
            <p:nvPr/>
          </p:nvSpPr>
          <p:spPr bwMode="auto">
            <a:xfrm rot="5400000">
              <a:off x="2301510" y="3086878"/>
              <a:ext cx="1027111" cy="1590705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8650" name="Text Box 21"/>
            <p:cNvSpPr txBox="1">
              <a:spLocks noChangeArrowheads="1"/>
            </p:cNvSpPr>
            <p:nvPr/>
          </p:nvSpPr>
          <p:spPr bwMode="auto">
            <a:xfrm>
              <a:off x="3603721" y="4255569"/>
              <a:ext cx="248096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68651" name="Text Box 22"/>
            <p:cNvSpPr txBox="1">
              <a:spLocks noChangeArrowheads="1"/>
            </p:cNvSpPr>
            <p:nvPr/>
          </p:nvSpPr>
          <p:spPr bwMode="auto">
            <a:xfrm>
              <a:off x="3295601" y="3412607"/>
              <a:ext cx="122447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Private MC</a:t>
              </a:r>
            </a:p>
          </p:txBody>
        </p:sp>
        <p:sp>
          <p:nvSpPr>
            <p:cNvPr id="68652" name="Text Box 24"/>
            <p:cNvSpPr txBox="1">
              <a:spLocks noChangeArrowheads="1"/>
            </p:cNvSpPr>
            <p:nvPr/>
          </p:nvSpPr>
          <p:spPr bwMode="auto">
            <a:xfrm>
              <a:off x="1104088" y="3630094"/>
              <a:ext cx="6802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1.3</a:t>
              </a:r>
            </a:p>
          </p:txBody>
        </p:sp>
        <p:sp>
          <p:nvSpPr>
            <p:cNvPr id="68653" name="Text Box 56"/>
            <p:cNvSpPr txBox="1">
              <a:spLocks noChangeArrowheads="1"/>
            </p:cNvSpPr>
            <p:nvPr/>
          </p:nvSpPr>
          <p:spPr bwMode="auto">
            <a:xfrm>
              <a:off x="2607657" y="4769919"/>
              <a:ext cx="9817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12,000</a:t>
              </a:r>
            </a:p>
          </p:txBody>
        </p:sp>
        <p:sp>
          <p:nvSpPr>
            <p:cNvPr id="68654" name="Text Box 33"/>
            <p:cNvSpPr txBox="1">
              <a:spLocks noChangeArrowheads="1"/>
            </p:cNvSpPr>
            <p:nvPr/>
          </p:nvSpPr>
          <p:spPr bwMode="auto">
            <a:xfrm>
              <a:off x="1711391" y="1714504"/>
              <a:ext cx="215053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u="sng"/>
                <a:t>No Pollution Tax</a:t>
              </a:r>
            </a:p>
          </p:txBody>
        </p:sp>
        <p:cxnSp>
          <p:nvCxnSpPr>
            <p:cNvPr id="68655" name="Straight Connector 70"/>
            <p:cNvCxnSpPr>
              <a:cxnSpLocks noChangeShapeType="1"/>
            </p:cNvCxnSpPr>
            <p:nvPr/>
          </p:nvCxnSpPr>
          <p:spPr bwMode="auto">
            <a:xfrm rot="5400000">
              <a:off x="2455334" y="4284133"/>
              <a:ext cx="982133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268313" name="Line 25"/>
            <p:cNvSpPr>
              <a:spLocks noChangeShapeType="1"/>
            </p:cNvSpPr>
            <p:nvPr/>
          </p:nvSpPr>
          <p:spPr bwMode="auto">
            <a:xfrm>
              <a:off x="1849848" y="2528890"/>
              <a:ext cx="1857411" cy="2135183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335870" y="5735036"/>
            <a:ext cx="1591204" cy="646331"/>
          </a:xfrm>
          <a:prstGeom prst="rect">
            <a:avLst/>
          </a:prstGeom>
          <a:solidFill>
            <a:schemeClr val="accent2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Private Equilibrium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28096" y="5760724"/>
            <a:ext cx="1591204" cy="646331"/>
          </a:xfrm>
          <a:prstGeom prst="rect">
            <a:avLst/>
          </a:prstGeom>
          <a:solidFill>
            <a:schemeClr val="accent2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Social Optimum</a:t>
            </a:r>
          </a:p>
        </p:txBody>
      </p:sp>
      <p:cxnSp>
        <p:nvCxnSpPr>
          <p:cNvPr id="84" name="Straight Arrow Connector 83"/>
          <p:cNvCxnSpPr>
            <a:stCxn id="81" idx="0"/>
          </p:cNvCxnSpPr>
          <p:nvPr/>
        </p:nvCxnSpPr>
        <p:spPr bwMode="auto">
          <a:xfrm flipH="1" flipV="1">
            <a:off x="2963864" y="3860800"/>
            <a:ext cx="1167608" cy="187423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 bwMode="auto">
          <a:xfrm flipV="1">
            <a:off x="1710984" y="3386138"/>
            <a:ext cx="846479" cy="237458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0" idx="0"/>
          </p:cNvCxnSpPr>
          <p:nvPr/>
        </p:nvCxnSpPr>
        <p:spPr bwMode="auto">
          <a:xfrm rot="5400000" flipH="1" flipV="1">
            <a:off x="5109369" y="4390231"/>
            <a:ext cx="2362200" cy="4905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0" idx="0"/>
          </p:cNvCxnSpPr>
          <p:nvPr/>
        </p:nvCxnSpPr>
        <p:spPr bwMode="auto">
          <a:xfrm rot="16200000" flipV="1">
            <a:off x="6540501" y="4262437"/>
            <a:ext cx="1955800" cy="11525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1858963" y="2489200"/>
            <a:ext cx="2746375" cy="1347788"/>
            <a:chOff x="1859047" y="2489733"/>
            <a:chExt cx="2746818" cy="1346736"/>
          </a:xfrm>
        </p:grpSpPr>
        <p:sp>
          <p:nvSpPr>
            <p:cNvPr id="268334" name="Line 46"/>
            <p:cNvSpPr>
              <a:spLocks noChangeShapeType="1"/>
            </p:cNvSpPr>
            <p:nvPr/>
          </p:nvSpPr>
          <p:spPr bwMode="auto">
            <a:xfrm rot="5400000">
              <a:off x="2140565" y="2527054"/>
              <a:ext cx="1027897" cy="1590932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8639" name="Text Box 47"/>
            <p:cNvSpPr txBox="1">
              <a:spLocks noChangeArrowheads="1"/>
            </p:cNvSpPr>
            <p:nvPr/>
          </p:nvSpPr>
          <p:spPr bwMode="auto">
            <a:xfrm>
              <a:off x="3217180" y="2489733"/>
              <a:ext cx="13886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Social MC</a:t>
              </a:r>
            </a:p>
          </p:txBody>
        </p:sp>
        <p:sp>
          <p:nvSpPr>
            <p:cNvPr id="68640" name="Text Box 49"/>
            <p:cNvSpPr txBox="1">
              <a:spLocks noChangeArrowheads="1"/>
            </p:cNvSpPr>
            <p:nvPr/>
          </p:nvSpPr>
          <p:spPr bwMode="auto">
            <a:xfrm>
              <a:off x="3252918" y="2968107"/>
              <a:ext cx="501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XC</a:t>
              </a:r>
            </a:p>
          </p:txBody>
        </p:sp>
        <p:sp>
          <p:nvSpPr>
            <p:cNvPr id="268351" name="AutoShape 63"/>
            <p:cNvSpPr>
              <a:spLocks noChangeArrowheads="1"/>
            </p:cNvSpPr>
            <p:nvPr/>
          </p:nvSpPr>
          <p:spPr bwMode="auto">
            <a:xfrm>
              <a:off x="3147545" y="3058594"/>
              <a:ext cx="120047" cy="439738"/>
            </a:xfrm>
            <a:prstGeom prst="upDownArrow">
              <a:avLst>
                <a:gd name="adj1" fmla="val 50000"/>
                <a:gd name="adj2" fmla="val 61556"/>
              </a:avLst>
            </a:prstGeom>
            <a:solidFill>
              <a:schemeClr val="tx1"/>
            </a:solidFill>
            <a:ln>
              <a:noFill/>
              <a:headEnd/>
              <a:tailEnd/>
            </a:ln>
            <a:effec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249864" y="5697102"/>
            <a:ext cx="1591204" cy="646331"/>
          </a:xfrm>
          <a:prstGeom prst="rect">
            <a:avLst/>
          </a:prstGeom>
          <a:solidFill>
            <a:schemeClr val="accent2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After Tax Equilibrium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331785" y="5713468"/>
            <a:ext cx="1591204" cy="646331"/>
          </a:xfrm>
          <a:prstGeom prst="rect">
            <a:avLst/>
          </a:prstGeom>
          <a:solidFill>
            <a:schemeClr val="accent2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Before Tax Equilibrium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Subsidizing a Positive Externality</a:t>
            </a:r>
          </a:p>
        </p:txBody>
      </p:sp>
      <p:sp>
        <p:nvSpPr>
          <p:cNvPr id="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7999" y="6400800"/>
            <a:ext cx="4165919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63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BF399CD3-F12A-4F1E-A33D-79ADE86039DA}" type="slidenum">
              <a:rPr lang="en-US"/>
              <a:pPr/>
              <a:t>29</a:t>
            </a:fld>
            <a:endParaRPr lang="en-US"/>
          </a:p>
        </p:txBody>
      </p:sp>
      <p:sp>
        <p:nvSpPr>
          <p:cNvPr id="58" name="Rectangle 57"/>
          <p:cNvSpPr/>
          <p:nvPr/>
        </p:nvSpPr>
        <p:spPr bwMode="auto">
          <a:xfrm>
            <a:off x="885825" y="1630363"/>
            <a:ext cx="3775075" cy="4294187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660" name="Text Box 55"/>
          <p:cNvSpPr txBox="1">
            <a:spLocks noChangeArrowheads="1"/>
          </p:cNvSpPr>
          <p:nvPr/>
        </p:nvSpPr>
        <p:spPr bwMode="auto">
          <a:xfrm>
            <a:off x="2303463" y="4770438"/>
            <a:ext cx="660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0661" name="Text Box 12"/>
          <p:cNvSpPr txBox="1">
            <a:spLocks noChangeArrowheads="1"/>
          </p:cNvSpPr>
          <p:nvPr/>
        </p:nvSpPr>
        <p:spPr bwMode="auto">
          <a:xfrm>
            <a:off x="1808163" y="5180013"/>
            <a:ext cx="2324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Quantity </a:t>
            </a:r>
            <a:br>
              <a:rPr lang="en-US"/>
            </a:br>
            <a:r>
              <a:rPr lang="en-US"/>
              <a:t>(000s tons/year)</a:t>
            </a:r>
          </a:p>
        </p:txBody>
      </p:sp>
      <p:sp>
        <p:nvSpPr>
          <p:cNvPr id="70662" name="Line 5"/>
          <p:cNvSpPr>
            <a:spLocks noChangeShapeType="1"/>
          </p:cNvSpPr>
          <p:nvPr/>
        </p:nvSpPr>
        <p:spPr bwMode="auto">
          <a:xfrm>
            <a:off x="1778000" y="4752975"/>
            <a:ext cx="2147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1784350" y="2260600"/>
            <a:ext cx="0" cy="2492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 rot="-5400000">
            <a:off x="51594" y="3313907"/>
            <a:ext cx="2212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Price ($ / ton)</a:t>
            </a:r>
          </a:p>
        </p:txBody>
      </p:sp>
      <p:sp>
        <p:nvSpPr>
          <p:cNvPr id="268308" name="Line 20"/>
          <p:cNvSpPr>
            <a:spLocks noChangeShapeType="1"/>
          </p:cNvSpPr>
          <p:nvPr/>
        </p:nvSpPr>
        <p:spPr bwMode="auto">
          <a:xfrm rot="5400000">
            <a:off x="2316957" y="2759869"/>
            <a:ext cx="1263650" cy="1722437"/>
          </a:xfrm>
          <a:prstGeom prst="line">
            <a:avLst/>
          </a:prstGeom>
          <a:ln>
            <a:solidFill>
              <a:schemeClr val="accent2"/>
            </a:solidFill>
            <a:headEnd/>
            <a:tailEnd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0666" name="Text Box 21"/>
          <p:cNvSpPr txBox="1">
            <a:spLocks noChangeArrowheads="1"/>
          </p:cNvSpPr>
          <p:nvPr/>
        </p:nvSpPr>
        <p:spPr bwMode="auto">
          <a:xfrm flipH="1">
            <a:off x="3167063" y="4187825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Private Demand</a:t>
            </a:r>
          </a:p>
        </p:txBody>
      </p:sp>
      <p:sp>
        <p:nvSpPr>
          <p:cNvPr id="70667" name="Text Box 22"/>
          <p:cNvSpPr txBox="1">
            <a:spLocks noChangeArrowheads="1"/>
          </p:cNvSpPr>
          <p:nvPr/>
        </p:nvSpPr>
        <p:spPr bwMode="auto">
          <a:xfrm>
            <a:off x="3251200" y="2709863"/>
            <a:ext cx="700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MC</a:t>
            </a:r>
          </a:p>
        </p:txBody>
      </p:sp>
      <p:sp>
        <p:nvSpPr>
          <p:cNvPr id="70668" name="Text Box 24"/>
          <p:cNvSpPr txBox="1">
            <a:spLocks noChangeArrowheads="1"/>
          </p:cNvSpPr>
          <p:nvPr/>
        </p:nvSpPr>
        <p:spPr bwMode="auto">
          <a:xfrm>
            <a:off x="1103313" y="3663950"/>
            <a:ext cx="681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268313" name="Line 25"/>
          <p:cNvSpPr>
            <a:spLocks noChangeShapeType="1"/>
          </p:cNvSpPr>
          <p:nvPr/>
        </p:nvSpPr>
        <p:spPr bwMode="auto">
          <a:xfrm>
            <a:off x="1979613" y="3081338"/>
            <a:ext cx="1238250" cy="1422400"/>
          </a:xfrm>
          <a:prstGeom prst="line">
            <a:avLst/>
          </a:prstGeom>
          <a:ln>
            <a:solidFill>
              <a:schemeClr val="accent1"/>
            </a:solidFill>
            <a:headEnd/>
            <a:tailEnd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0670" name="Text Box 33"/>
          <p:cNvSpPr txBox="1">
            <a:spLocks noChangeArrowheads="1"/>
          </p:cNvSpPr>
          <p:nvPr/>
        </p:nvSpPr>
        <p:spPr bwMode="auto">
          <a:xfrm>
            <a:off x="1711325" y="1714500"/>
            <a:ext cx="2151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u="sng"/>
              <a:t>No Subsidy</a:t>
            </a:r>
          </a:p>
        </p:txBody>
      </p:sp>
      <p:grpSp>
        <p:nvGrpSpPr>
          <p:cNvPr id="109" name="Group 108"/>
          <p:cNvGrpSpPr>
            <a:grpSpLocks/>
          </p:cNvGrpSpPr>
          <p:nvPr/>
        </p:nvGrpSpPr>
        <p:grpSpPr bwMode="auto">
          <a:xfrm>
            <a:off x="1830388" y="2528888"/>
            <a:ext cx="2741612" cy="1627187"/>
            <a:chOff x="1829859" y="2528375"/>
            <a:chExt cx="2742662" cy="1628462"/>
          </a:xfrm>
        </p:grpSpPr>
        <p:sp>
          <p:nvSpPr>
            <p:cNvPr id="70717" name="Text Box 49"/>
            <p:cNvSpPr txBox="1">
              <a:spLocks noChangeArrowheads="1"/>
            </p:cNvSpPr>
            <p:nvPr/>
          </p:nvSpPr>
          <p:spPr bwMode="auto">
            <a:xfrm>
              <a:off x="1829859" y="2798771"/>
              <a:ext cx="501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XB</a:t>
              </a:r>
            </a:p>
          </p:txBody>
        </p:sp>
        <p:sp>
          <p:nvSpPr>
            <p:cNvPr id="268351" name="AutoShape 63"/>
            <p:cNvSpPr>
              <a:spLocks noChangeArrowheads="1"/>
            </p:cNvSpPr>
            <p:nvPr/>
          </p:nvSpPr>
          <p:spPr bwMode="auto">
            <a:xfrm>
              <a:off x="2283400" y="2940040"/>
              <a:ext cx="120047" cy="439738"/>
            </a:xfrm>
            <a:prstGeom prst="upDownArrow">
              <a:avLst>
                <a:gd name="adj1" fmla="val 50000"/>
                <a:gd name="adj2" fmla="val 61556"/>
              </a:avLst>
            </a:prstGeom>
            <a:solidFill>
              <a:schemeClr val="tx1"/>
            </a:solidFill>
            <a:ln>
              <a:headEnd/>
              <a:tailEnd/>
            </a:ln>
            <a:effec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7" name="Line 25"/>
            <p:cNvSpPr>
              <a:spLocks noChangeShapeType="1"/>
            </p:cNvSpPr>
            <p:nvPr/>
          </p:nvSpPr>
          <p:spPr bwMode="auto">
            <a:xfrm>
              <a:off x="2034724" y="2528375"/>
              <a:ext cx="1284780" cy="1450523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0722" name="Text Box 21"/>
            <p:cNvSpPr txBox="1">
              <a:spLocks noChangeArrowheads="1"/>
            </p:cNvSpPr>
            <p:nvPr/>
          </p:nvSpPr>
          <p:spPr bwMode="auto">
            <a:xfrm flipH="1">
              <a:off x="3285590" y="3510506"/>
              <a:ext cx="128693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Social Demand</a:t>
              </a:r>
            </a:p>
          </p:txBody>
        </p:sp>
      </p:grpSp>
      <p:cxnSp>
        <p:nvCxnSpPr>
          <p:cNvPr id="70672" name="Straight Connector 72"/>
          <p:cNvCxnSpPr>
            <a:cxnSpLocks noChangeShapeType="1"/>
          </p:cNvCxnSpPr>
          <p:nvPr/>
        </p:nvCxnSpPr>
        <p:spPr bwMode="auto">
          <a:xfrm rot="5400000" flipH="1" flipV="1">
            <a:off x="2166938" y="4318000"/>
            <a:ext cx="915988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0673" name="Straight Connector 78"/>
          <p:cNvCxnSpPr>
            <a:cxnSpLocks noChangeShapeType="1"/>
            <a:stCxn id="70668" idx="3"/>
          </p:cNvCxnSpPr>
          <p:nvPr/>
        </p:nvCxnSpPr>
        <p:spPr bwMode="auto">
          <a:xfrm flipV="1">
            <a:off x="1784350" y="3843338"/>
            <a:ext cx="841375" cy="47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pSp>
        <p:nvGrpSpPr>
          <p:cNvPr id="110" name="Group 109"/>
          <p:cNvGrpSpPr>
            <a:grpSpLocks/>
          </p:cNvGrpSpPr>
          <p:nvPr/>
        </p:nvGrpSpPr>
        <p:grpSpPr bwMode="auto">
          <a:xfrm>
            <a:off x="1103313" y="2957513"/>
            <a:ext cx="2198687" cy="2181225"/>
            <a:chOff x="1104088" y="2956994"/>
            <a:chExt cx="2197912" cy="2182257"/>
          </a:xfrm>
        </p:grpSpPr>
        <p:sp>
          <p:nvSpPr>
            <p:cNvPr id="70710" name="Text Box 54"/>
            <p:cNvSpPr txBox="1">
              <a:spLocks noChangeArrowheads="1"/>
            </p:cNvSpPr>
            <p:nvPr/>
          </p:nvSpPr>
          <p:spPr bwMode="auto">
            <a:xfrm>
              <a:off x="1104088" y="2956994"/>
              <a:ext cx="6802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14</a:t>
              </a:r>
            </a:p>
          </p:txBody>
        </p:sp>
        <p:sp>
          <p:nvSpPr>
            <p:cNvPr id="70711" name="Text Box 52"/>
            <p:cNvSpPr txBox="1">
              <a:spLocks noChangeArrowheads="1"/>
            </p:cNvSpPr>
            <p:nvPr/>
          </p:nvSpPr>
          <p:spPr bwMode="auto">
            <a:xfrm>
              <a:off x="1121021" y="3363391"/>
              <a:ext cx="6802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70712" name="Text Box 56"/>
            <p:cNvSpPr txBox="1">
              <a:spLocks noChangeArrowheads="1"/>
            </p:cNvSpPr>
            <p:nvPr/>
          </p:nvSpPr>
          <p:spPr bwMode="auto">
            <a:xfrm>
              <a:off x="2743200" y="4761436"/>
              <a:ext cx="558800" cy="377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16</a:t>
              </a:r>
            </a:p>
          </p:txBody>
        </p:sp>
        <p:cxnSp>
          <p:nvCxnSpPr>
            <p:cNvPr id="70713" name="Straight Connector 84"/>
            <p:cNvCxnSpPr>
              <a:cxnSpLocks noChangeShapeType="1"/>
            </p:cNvCxnSpPr>
            <p:nvPr/>
          </p:nvCxnSpPr>
          <p:spPr bwMode="auto">
            <a:xfrm rot="5400000" flipH="1" flipV="1">
              <a:off x="1838706" y="4004353"/>
              <a:ext cx="1574801" cy="76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0714" name="Straight Connector 93"/>
            <p:cNvCxnSpPr>
              <a:cxnSpLocks noChangeShapeType="1"/>
            </p:cNvCxnSpPr>
            <p:nvPr/>
          </p:nvCxnSpPr>
          <p:spPr bwMode="auto">
            <a:xfrm rot="10800000">
              <a:off x="1761067" y="3198813"/>
              <a:ext cx="864658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0715" name="Straight Connector 104"/>
            <p:cNvCxnSpPr>
              <a:cxnSpLocks noChangeShapeType="1"/>
            </p:cNvCxnSpPr>
            <p:nvPr/>
          </p:nvCxnSpPr>
          <p:spPr bwMode="auto">
            <a:xfrm rot="10800000">
              <a:off x="1761068" y="3621088"/>
              <a:ext cx="1236133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0716" name="Straight Connector 106"/>
            <p:cNvCxnSpPr>
              <a:cxnSpLocks noChangeShapeType="1"/>
            </p:cNvCxnSpPr>
            <p:nvPr/>
          </p:nvCxnSpPr>
          <p:spPr bwMode="auto">
            <a:xfrm rot="5400000">
              <a:off x="2404004" y="4215078"/>
              <a:ext cx="1187189" cy="79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grpSp>
        <p:nvGrpSpPr>
          <p:cNvPr id="144" name="Group 143"/>
          <p:cNvGrpSpPr>
            <a:grpSpLocks/>
          </p:cNvGrpSpPr>
          <p:nvPr/>
        </p:nvGrpSpPr>
        <p:grpSpPr bwMode="auto">
          <a:xfrm>
            <a:off x="4932363" y="1630363"/>
            <a:ext cx="3776662" cy="4294186"/>
            <a:chOff x="4932352" y="1630894"/>
            <a:chExt cx="3776154" cy="4294432"/>
          </a:xfrm>
        </p:grpSpPr>
        <p:sp>
          <p:nvSpPr>
            <p:cNvPr id="114" name="Rectangle 113"/>
            <p:cNvSpPr/>
            <p:nvPr/>
          </p:nvSpPr>
          <p:spPr bwMode="auto">
            <a:xfrm>
              <a:off x="4932352" y="1630894"/>
              <a:ext cx="3776154" cy="4294432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697" name="Text Box 12"/>
            <p:cNvSpPr txBox="1">
              <a:spLocks noChangeArrowheads="1"/>
            </p:cNvSpPr>
            <p:nvPr/>
          </p:nvSpPr>
          <p:spPr bwMode="auto">
            <a:xfrm>
              <a:off x="5855427" y="5180565"/>
              <a:ext cx="232356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Quantity </a:t>
              </a:r>
              <a:br>
                <a:rPr lang="en-US"/>
              </a:br>
              <a:r>
                <a:rPr lang="en-US"/>
                <a:t>(000s tons/year)</a:t>
              </a:r>
            </a:p>
          </p:txBody>
        </p:sp>
        <p:sp>
          <p:nvSpPr>
            <p:cNvPr id="70698" name="Line 5"/>
            <p:cNvSpPr>
              <a:spLocks noChangeShapeType="1"/>
            </p:cNvSpPr>
            <p:nvPr/>
          </p:nvSpPr>
          <p:spPr bwMode="auto">
            <a:xfrm>
              <a:off x="5824748" y="4752458"/>
              <a:ext cx="21488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99" name="Line 7"/>
            <p:cNvSpPr>
              <a:spLocks noChangeShapeType="1"/>
            </p:cNvSpPr>
            <p:nvPr/>
          </p:nvSpPr>
          <p:spPr bwMode="auto">
            <a:xfrm>
              <a:off x="5831417" y="2260083"/>
              <a:ext cx="0" cy="2492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00" name="Text Box 6"/>
            <p:cNvSpPr txBox="1">
              <a:spLocks noChangeArrowheads="1"/>
            </p:cNvSpPr>
            <p:nvPr/>
          </p:nvSpPr>
          <p:spPr bwMode="auto">
            <a:xfrm rot="-5400000">
              <a:off x="4098775" y="3313667"/>
              <a:ext cx="22129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Price ($ / ton)</a:t>
              </a:r>
            </a:p>
          </p:txBody>
        </p:sp>
        <p:sp>
          <p:nvSpPr>
            <p:cNvPr id="70701" name="Text Box 33"/>
            <p:cNvSpPr txBox="1">
              <a:spLocks noChangeArrowheads="1"/>
            </p:cNvSpPr>
            <p:nvPr/>
          </p:nvSpPr>
          <p:spPr bwMode="auto">
            <a:xfrm>
              <a:off x="5758457" y="1714505"/>
              <a:ext cx="215053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u="sng"/>
                <a:t>Subsidy</a:t>
              </a:r>
            </a:p>
          </p:txBody>
        </p:sp>
        <p:sp>
          <p:nvSpPr>
            <p:cNvPr id="120" name="Line 20"/>
            <p:cNvSpPr>
              <a:spLocks noChangeShapeType="1"/>
            </p:cNvSpPr>
            <p:nvPr/>
          </p:nvSpPr>
          <p:spPr bwMode="auto">
            <a:xfrm rot="5400000">
              <a:off x="6364757" y="2759042"/>
              <a:ext cx="1262134" cy="1723793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0703" name="Text Box 21"/>
            <p:cNvSpPr txBox="1">
              <a:spLocks noChangeArrowheads="1"/>
            </p:cNvSpPr>
            <p:nvPr/>
          </p:nvSpPr>
          <p:spPr bwMode="auto">
            <a:xfrm flipH="1">
              <a:off x="7213601" y="4187838"/>
              <a:ext cx="128693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Private Demand</a:t>
              </a:r>
            </a:p>
          </p:txBody>
        </p:sp>
        <p:sp>
          <p:nvSpPr>
            <p:cNvPr id="70704" name="Text Box 22"/>
            <p:cNvSpPr txBox="1">
              <a:spLocks noChangeArrowheads="1"/>
            </p:cNvSpPr>
            <p:nvPr/>
          </p:nvSpPr>
          <p:spPr bwMode="auto">
            <a:xfrm>
              <a:off x="7298271" y="2709336"/>
              <a:ext cx="7000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MC</a:t>
              </a:r>
            </a:p>
          </p:txBody>
        </p:sp>
        <p:sp>
          <p:nvSpPr>
            <p:cNvPr id="124" name="Line 25"/>
            <p:cNvSpPr>
              <a:spLocks noChangeShapeType="1"/>
            </p:cNvSpPr>
            <p:nvPr/>
          </p:nvSpPr>
          <p:spPr bwMode="auto">
            <a:xfrm>
              <a:off x="6025991" y="3081952"/>
              <a:ext cx="1238083" cy="1422481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26" name="Group 125"/>
          <p:cNvGrpSpPr>
            <a:grpSpLocks/>
          </p:cNvGrpSpPr>
          <p:nvPr/>
        </p:nvGrpSpPr>
        <p:grpSpPr bwMode="auto">
          <a:xfrm>
            <a:off x="6081713" y="2528888"/>
            <a:ext cx="2571750" cy="1627187"/>
            <a:chOff x="2034838" y="2528375"/>
            <a:chExt cx="2571549" cy="1628462"/>
          </a:xfrm>
        </p:grpSpPr>
        <p:sp>
          <p:nvSpPr>
            <p:cNvPr id="128" name="AutoShape 63"/>
            <p:cNvSpPr>
              <a:spLocks noChangeArrowheads="1"/>
            </p:cNvSpPr>
            <p:nvPr/>
          </p:nvSpPr>
          <p:spPr bwMode="auto">
            <a:xfrm>
              <a:off x="2283400" y="2940040"/>
              <a:ext cx="120047" cy="439738"/>
            </a:xfrm>
            <a:prstGeom prst="upDownArrow">
              <a:avLst>
                <a:gd name="adj1" fmla="val 50000"/>
                <a:gd name="adj2" fmla="val 61556"/>
              </a:avLst>
            </a:prstGeom>
            <a:solidFill>
              <a:schemeClr val="tx1"/>
            </a:solidFill>
            <a:ln>
              <a:headEnd/>
              <a:tailEnd/>
            </a:ln>
            <a:effec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9" name="Line 25"/>
            <p:cNvSpPr>
              <a:spLocks noChangeShapeType="1"/>
            </p:cNvSpPr>
            <p:nvPr/>
          </p:nvSpPr>
          <p:spPr bwMode="auto">
            <a:xfrm>
              <a:off x="2034838" y="2528375"/>
              <a:ext cx="1284187" cy="1450523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0694" name="Text Box 21"/>
            <p:cNvSpPr txBox="1">
              <a:spLocks noChangeArrowheads="1"/>
            </p:cNvSpPr>
            <p:nvPr/>
          </p:nvSpPr>
          <p:spPr bwMode="auto">
            <a:xfrm flipH="1">
              <a:off x="3268133" y="3510506"/>
              <a:ext cx="133825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Subsidized Demand</a:t>
              </a:r>
            </a:p>
          </p:txBody>
        </p:sp>
        <p:sp>
          <p:nvSpPr>
            <p:cNvPr id="70695" name="Text Box 49"/>
            <p:cNvSpPr txBox="1">
              <a:spLocks noChangeArrowheads="1"/>
            </p:cNvSpPr>
            <p:nvPr/>
          </p:nvSpPr>
          <p:spPr bwMode="auto">
            <a:xfrm>
              <a:off x="2252131" y="2624664"/>
              <a:ext cx="10667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Subsidy</a:t>
              </a:r>
            </a:p>
          </p:txBody>
        </p:sp>
      </p:grpSp>
      <p:grpSp>
        <p:nvGrpSpPr>
          <p:cNvPr id="145" name="Group 144"/>
          <p:cNvGrpSpPr>
            <a:grpSpLocks/>
          </p:cNvGrpSpPr>
          <p:nvPr/>
        </p:nvGrpSpPr>
        <p:grpSpPr bwMode="auto">
          <a:xfrm>
            <a:off x="5151438" y="3663950"/>
            <a:ext cx="1860550" cy="1474788"/>
            <a:chOff x="5151154" y="3663961"/>
            <a:chExt cx="1860297" cy="1475291"/>
          </a:xfrm>
        </p:grpSpPr>
        <p:sp>
          <p:nvSpPr>
            <p:cNvPr id="70686" name="Text Box 55"/>
            <p:cNvSpPr txBox="1">
              <a:spLocks noChangeArrowheads="1"/>
            </p:cNvSpPr>
            <p:nvPr/>
          </p:nvSpPr>
          <p:spPr bwMode="auto">
            <a:xfrm>
              <a:off x="6350976" y="4769920"/>
              <a:ext cx="6604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12</a:t>
              </a:r>
            </a:p>
          </p:txBody>
        </p:sp>
        <p:sp>
          <p:nvSpPr>
            <p:cNvPr id="70687" name="Text Box 24"/>
            <p:cNvSpPr txBox="1">
              <a:spLocks noChangeArrowheads="1"/>
            </p:cNvSpPr>
            <p:nvPr/>
          </p:nvSpPr>
          <p:spPr bwMode="auto">
            <a:xfrm>
              <a:off x="5151154" y="3663961"/>
              <a:ext cx="6802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8</a:t>
              </a:r>
            </a:p>
          </p:txBody>
        </p:sp>
        <p:cxnSp>
          <p:nvCxnSpPr>
            <p:cNvPr id="70688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6214797" y="4318001"/>
              <a:ext cx="915194" cy="79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0689" name="Straight Connector 131"/>
            <p:cNvCxnSpPr>
              <a:cxnSpLocks noChangeShapeType="1"/>
              <a:stCxn id="70687" idx="3"/>
            </p:cNvCxnSpPr>
            <p:nvPr/>
          </p:nvCxnSpPr>
          <p:spPr bwMode="auto">
            <a:xfrm flipV="1">
              <a:off x="5831417" y="3843339"/>
              <a:ext cx="841374" cy="52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grpSp>
        <p:nvGrpSpPr>
          <p:cNvPr id="133" name="Group 132"/>
          <p:cNvGrpSpPr>
            <a:grpSpLocks/>
          </p:cNvGrpSpPr>
          <p:nvPr/>
        </p:nvGrpSpPr>
        <p:grpSpPr bwMode="auto">
          <a:xfrm>
            <a:off x="5151438" y="2957513"/>
            <a:ext cx="2197100" cy="2181225"/>
            <a:chOff x="1104088" y="2956994"/>
            <a:chExt cx="2197912" cy="2182257"/>
          </a:xfrm>
        </p:grpSpPr>
        <p:sp>
          <p:nvSpPr>
            <p:cNvPr id="70679" name="Text Box 54"/>
            <p:cNvSpPr txBox="1">
              <a:spLocks noChangeArrowheads="1"/>
            </p:cNvSpPr>
            <p:nvPr/>
          </p:nvSpPr>
          <p:spPr bwMode="auto">
            <a:xfrm>
              <a:off x="1104088" y="2956994"/>
              <a:ext cx="6802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14</a:t>
              </a:r>
            </a:p>
          </p:txBody>
        </p:sp>
        <p:sp>
          <p:nvSpPr>
            <p:cNvPr id="70680" name="Text Box 52"/>
            <p:cNvSpPr txBox="1">
              <a:spLocks noChangeArrowheads="1"/>
            </p:cNvSpPr>
            <p:nvPr/>
          </p:nvSpPr>
          <p:spPr bwMode="auto">
            <a:xfrm>
              <a:off x="1121021" y="3363391"/>
              <a:ext cx="6802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70681" name="Text Box 56"/>
            <p:cNvSpPr txBox="1">
              <a:spLocks noChangeArrowheads="1"/>
            </p:cNvSpPr>
            <p:nvPr/>
          </p:nvSpPr>
          <p:spPr bwMode="auto">
            <a:xfrm>
              <a:off x="2743200" y="4761436"/>
              <a:ext cx="558800" cy="377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16</a:t>
              </a:r>
            </a:p>
          </p:txBody>
        </p:sp>
        <p:cxnSp>
          <p:nvCxnSpPr>
            <p:cNvPr id="70682" name="Straight Connector 136"/>
            <p:cNvCxnSpPr>
              <a:cxnSpLocks noChangeShapeType="1"/>
            </p:cNvCxnSpPr>
            <p:nvPr/>
          </p:nvCxnSpPr>
          <p:spPr bwMode="auto">
            <a:xfrm rot="5400000" flipH="1" flipV="1">
              <a:off x="1838706" y="4004353"/>
              <a:ext cx="1574801" cy="76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0683" name="Straight Connector 137"/>
            <p:cNvCxnSpPr>
              <a:cxnSpLocks noChangeShapeType="1"/>
            </p:cNvCxnSpPr>
            <p:nvPr/>
          </p:nvCxnSpPr>
          <p:spPr bwMode="auto">
            <a:xfrm rot="10800000">
              <a:off x="1761067" y="3198813"/>
              <a:ext cx="864658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0684" name="Straight Connector 138"/>
            <p:cNvCxnSpPr>
              <a:cxnSpLocks noChangeShapeType="1"/>
            </p:cNvCxnSpPr>
            <p:nvPr/>
          </p:nvCxnSpPr>
          <p:spPr bwMode="auto">
            <a:xfrm rot="10800000">
              <a:off x="1761068" y="3621088"/>
              <a:ext cx="1236133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0685" name="Straight Connector 139"/>
            <p:cNvCxnSpPr>
              <a:cxnSpLocks noChangeShapeType="1"/>
            </p:cNvCxnSpPr>
            <p:nvPr/>
          </p:nvCxnSpPr>
          <p:spPr bwMode="auto">
            <a:xfrm rot="5400000">
              <a:off x="2404004" y="4215078"/>
              <a:ext cx="1187189" cy="79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Costs and Benefits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5425" indent="-225425" eaLnBrk="1" hangingPunct="1"/>
            <a:r>
              <a:rPr lang="en-US" dirty="0" smtClean="0"/>
              <a:t>An </a:t>
            </a:r>
            <a:r>
              <a:rPr lang="en-US" b="1" dirty="0" smtClean="0">
                <a:solidFill>
                  <a:srgbClr val="FFC000"/>
                </a:solidFill>
              </a:rPr>
              <a:t>external cost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is a cost of an activity that falls on  people other than those who pursue the activity</a:t>
            </a:r>
          </a:p>
          <a:p>
            <a:pPr marL="511175" lvl="1" indent="-290513" eaLnBrk="1" hangingPunct="1"/>
            <a:r>
              <a:rPr lang="en-US" dirty="0" smtClean="0"/>
              <a:t>Also called a </a:t>
            </a:r>
            <a:r>
              <a:rPr lang="en-US" b="1" dirty="0" smtClean="0">
                <a:solidFill>
                  <a:srgbClr val="FFC000"/>
                </a:solidFill>
              </a:rPr>
              <a:t>negative externality</a:t>
            </a:r>
          </a:p>
          <a:p>
            <a:pPr marL="225425" indent="-225425" eaLnBrk="1" hangingPunct="1"/>
            <a:r>
              <a:rPr lang="en-US" dirty="0" smtClean="0"/>
              <a:t>An </a:t>
            </a:r>
            <a:r>
              <a:rPr lang="en-US" b="1" dirty="0" smtClean="0">
                <a:solidFill>
                  <a:srgbClr val="FFC000"/>
                </a:solidFill>
              </a:rPr>
              <a:t>externality</a:t>
            </a:r>
            <a:r>
              <a:rPr lang="en-US" b="1" dirty="0" smtClean="0"/>
              <a:t> </a:t>
            </a:r>
            <a:r>
              <a:rPr lang="en-US" dirty="0" smtClean="0"/>
              <a:t>is the name given to an external cost or external benefit of an activity</a:t>
            </a:r>
          </a:p>
          <a:p>
            <a:pPr marL="225425" indent="-225425" eaLnBrk="1" hangingPunct="1"/>
            <a:r>
              <a:rPr lang="en-US" dirty="0" smtClean="0"/>
              <a:t>An </a:t>
            </a:r>
            <a:r>
              <a:rPr lang="en-US" b="1" dirty="0" smtClean="0">
                <a:solidFill>
                  <a:srgbClr val="FFC000"/>
                </a:solidFill>
              </a:rPr>
              <a:t>external benefit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is a benefit of an activity received by people other than those who pursue the activity</a:t>
            </a:r>
          </a:p>
          <a:p>
            <a:pPr marL="511175" lvl="1" indent="-290513" eaLnBrk="1" hangingPunct="1"/>
            <a:r>
              <a:rPr lang="en-US" dirty="0" smtClean="0"/>
              <a:t>Also called a </a:t>
            </a:r>
            <a:r>
              <a:rPr lang="en-US" b="1" dirty="0" smtClean="0">
                <a:solidFill>
                  <a:srgbClr val="FFC000"/>
                </a:solidFill>
              </a:rPr>
              <a:t>positive externality</a:t>
            </a:r>
          </a:p>
          <a:p>
            <a:pPr marL="511175" lvl="1" indent="-290513"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8100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28DE6D1A-AFBC-400F-8056-8578AE830D5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Tragedy of </a:t>
            </a:r>
            <a:r>
              <a:rPr lang="en-US" dirty="0" smtClean="0"/>
              <a:t>the Commons</a:t>
            </a:r>
            <a:endParaRPr lang="en-US" dirty="0" smtClean="0"/>
          </a:p>
        </p:txBody>
      </p:sp>
      <p:sp>
        <p:nvSpPr>
          <p:cNvPr id="266246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5425" indent="-225425" eaLnBrk="1" hangingPunct="1"/>
            <a:r>
              <a:rPr lang="en-US" dirty="0" smtClean="0"/>
              <a:t>When use of a communally owned resource has no price, the costs of using it are not considered</a:t>
            </a:r>
          </a:p>
          <a:p>
            <a:pPr marL="511175" lvl="1" indent="-290513" eaLnBrk="1" hangingPunct="1"/>
            <a:r>
              <a:rPr lang="en-US" dirty="0" smtClean="0"/>
              <a:t>Use of the property will increase until MB = 0</a:t>
            </a:r>
          </a:p>
          <a:p>
            <a:pPr marL="511175" lvl="1" indent="-290513" eaLnBrk="1" hangingPunct="1"/>
            <a:r>
              <a:rPr lang="en-US" dirty="0" smtClean="0"/>
              <a:t>This is known as the </a:t>
            </a:r>
            <a:r>
              <a:rPr lang="en-US" b="1" dirty="0" smtClean="0">
                <a:solidFill>
                  <a:srgbClr val="FFC000"/>
                </a:solidFill>
              </a:rPr>
              <a:t>tragedy of the commons</a:t>
            </a:r>
            <a:endParaRPr lang="en-US" dirty="0" smtClean="0">
              <a:solidFill>
                <a:srgbClr val="FFC000"/>
              </a:solidFill>
            </a:endParaRPr>
          </a:p>
          <a:p>
            <a:pPr marL="225425" indent="-225425" eaLnBrk="1" hangingPunct="1"/>
            <a:r>
              <a:rPr lang="en-US" dirty="0" smtClean="0"/>
              <a:t>Suppose 5 villagers own land suitable for grazing</a:t>
            </a:r>
          </a:p>
          <a:p>
            <a:pPr marL="511175" lvl="1" indent="-290513" eaLnBrk="1" hangingPunct="1"/>
            <a:r>
              <a:rPr lang="en-US" dirty="0" smtClean="0"/>
              <a:t>Each can spend $100 for either a steer or a government bond that pays 13%</a:t>
            </a:r>
          </a:p>
          <a:p>
            <a:pPr marL="511175" lvl="1" indent="-290513" eaLnBrk="1" hangingPunct="1"/>
            <a:r>
              <a:rPr lang="en-US" dirty="0" smtClean="0"/>
              <a:t>Villagers know what everyone before them has done</a:t>
            </a:r>
          </a:p>
          <a:p>
            <a:pPr marL="511175" lvl="1" indent="-290513" eaLnBrk="1" hangingPunct="1"/>
            <a:r>
              <a:rPr lang="en-US" dirty="0" smtClean="0"/>
              <a:t>Steer graze on the commons</a:t>
            </a:r>
          </a:p>
          <a:p>
            <a:pPr marL="511175" lvl="1" indent="-290513" eaLnBrk="1" hangingPunct="1"/>
            <a:r>
              <a:rPr lang="en-US" dirty="0" smtClean="0"/>
              <a:t>Value of the steer in year 2 depends on herd size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2672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D6B52C17-E94D-41B4-AA8B-AE552C5FB0D1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Payoff For a Steer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5425" indent="-225425" eaLnBrk="1" hangingPunct="1"/>
            <a:r>
              <a:rPr lang="en-US" dirty="0" smtClean="0"/>
              <a:t>Using the information in the table below, each villager makes a decision</a:t>
            </a:r>
          </a:p>
          <a:p>
            <a:pPr marL="225425" indent="-225425" eaLnBrk="1" hangingPunct="1"/>
            <a:endParaRPr lang="en-US" dirty="0" smtClean="0"/>
          </a:p>
          <a:p>
            <a:pPr marL="225425" indent="-225425" eaLnBrk="1" hangingPunct="1"/>
            <a:endParaRPr lang="en-US" dirty="0" smtClean="0"/>
          </a:p>
          <a:p>
            <a:pPr marL="225425" indent="-225425" eaLnBrk="1" hangingPunct="1"/>
            <a:endParaRPr lang="en-US" sz="1200" dirty="0" smtClean="0"/>
          </a:p>
          <a:p>
            <a:pPr marL="225425" indent="-225425" eaLnBrk="1" hangingPunct="1"/>
            <a:endParaRPr lang="en-US" dirty="0" smtClean="0"/>
          </a:p>
          <a:p>
            <a:pPr marL="225425" indent="-225425" eaLnBrk="1" hangingPunct="1"/>
            <a:endParaRPr lang="en-US" dirty="0" smtClean="0"/>
          </a:p>
          <a:p>
            <a:pPr marL="225425" indent="-225425" eaLnBrk="1" hangingPunct="1"/>
            <a:endParaRPr lang="en-US" dirty="0" smtClean="0"/>
          </a:p>
          <a:p>
            <a:pPr marL="225425" indent="-225425" eaLnBrk="1" hangingPunct="1"/>
            <a:r>
              <a:rPr lang="en-US" dirty="0" smtClean="0"/>
              <a:t>The fourth is indifferent between the two assets</a:t>
            </a:r>
          </a:p>
          <a:p>
            <a:pPr marL="511175" lvl="1" indent="-290513" eaLnBrk="1" hangingPunct="1"/>
            <a:r>
              <a:rPr lang="en-US" dirty="0" smtClean="0"/>
              <a:t>He buys a steer</a:t>
            </a:r>
          </a:p>
          <a:p>
            <a:pPr marL="225425" indent="-225425" eaLnBrk="1" hangingPunct="1"/>
            <a:r>
              <a:rPr lang="en-US" dirty="0" smtClean="0"/>
              <a:t>The fifth buys a bond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3434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6D5470F8-B5FE-4CF3-8DAC-4653B2C8F689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6454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897985"/>
              </p:ext>
            </p:extLst>
          </p:nvPr>
        </p:nvGraphicFramePr>
        <p:xfrm>
          <a:off x="1304456" y="2514600"/>
          <a:ext cx="6163144" cy="1914528"/>
        </p:xfrm>
        <a:graphic>
          <a:graphicData uri="http://schemas.openxmlformats.org/drawingml/2006/table">
            <a:tbl>
              <a:tblPr/>
              <a:tblGrid>
                <a:gridCol w="1213197"/>
                <a:gridCol w="2895566"/>
                <a:gridCol w="2054381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# Steers</a:t>
                      </a:r>
                    </a:p>
                  </a:txBody>
                  <a:tcPr marL="73636" marR="73636" marT="36818" marB="3681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Selling Price per Steer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Income per Steer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73636" marR="73636" marT="36818" marB="3681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73636" marR="73636" marT="36818" marB="3681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73636" marR="73636" marT="36818" marB="3681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73636" marR="73636" marT="36818" marB="3681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113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73636" marR="73636" marT="36818" marB="3681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73636" marR="73636" marT="36818" marB="36818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the Villagers 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5425" indent="-225425" eaLnBrk="1" hangingPunct="1"/>
            <a:r>
              <a:rPr lang="en-US" dirty="0" smtClean="0"/>
              <a:t>The village has 4 steer feeding on the commons for one year</a:t>
            </a:r>
          </a:p>
          <a:p>
            <a:pPr marL="511175" lvl="1" indent="-290513" eaLnBrk="1" hangingPunct="1"/>
            <a:r>
              <a:rPr lang="en-US" dirty="0" smtClean="0"/>
              <a:t>At the end of the year, 4 steer sell for $113 each</a:t>
            </a:r>
          </a:p>
          <a:p>
            <a:pPr marL="225425" indent="-225425" eaLnBrk="1" hangingPunct="1"/>
            <a:r>
              <a:rPr lang="en-US" dirty="0" smtClean="0"/>
              <a:t>Total revenue for the village is (5) (113) = $565</a:t>
            </a:r>
          </a:p>
          <a:p>
            <a:pPr marL="511175" lvl="1" indent="-290513" eaLnBrk="1" hangingPunct="1"/>
            <a:r>
              <a:rPr lang="en-US" dirty="0" smtClean="0"/>
              <a:t>Outcome is the same as 5 bonds</a:t>
            </a:r>
          </a:p>
          <a:p>
            <a:pPr marL="225425" indent="-225425" eaLnBrk="1" hangingPunct="1"/>
            <a:r>
              <a:rPr lang="en-US" dirty="0" smtClean="0"/>
              <a:t>They </a:t>
            </a:r>
            <a:r>
              <a:rPr lang="en-US" dirty="0" smtClean="0"/>
              <a:t>could have done better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7338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ABFDC413-99CA-4677-B4E3-42479ABF5E4A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Better Choice</a:t>
            </a:r>
          </a:p>
        </p:txBody>
      </p:sp>
      <p:graphicFrame>
        <p:nvGraphicFramePr>
          <p:cNvPr id="68641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83278"/>
              </p:ext>
            </p:extLst>
          </p:nvPr>
        </p:nvGraphicFramePr>
        <p:xfrm>
          <a:off x="923925" y="1600200"/>
          <a:ext cx="7762875" cy="1935480"/>
        </p:xfrm>
        <a:graphic>
          <a:graphicData uri="http://schemas.openxmlformats.org/drawingml/2006/table">
            <a:tbl>
              <a:tblPr/>
              <a:tblGrid>
                <a:gridCol w="1551377"/>
                <a:gridCol w="1554372"/>
                <a:gridCol w="1551377"/>
                <a:gridCol w="1554372"/>
                <a:gridCol w="155137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# Steer</a:t>
                      </a:r>
                    </a:p>
                  </a:txBody>
                  <a:tcPr marL="86254" marR="8625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Selling Price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Income per steer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Total Cattle Income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Marginal Income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86254" marR="8625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126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86254" marR="8625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86254" marR="8625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116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86254" marR="8625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4958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E875FD56-7D28-4D59-9C97-CA20A75014F4}" type="slidenum">
              <a:rPr lang="en-US"/>
              <a:pPr/>
              <a:t>33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3741738"/>
            <a:ext cx="791686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6538" indent="-236538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Net income from one bond after one year is $13</a:t>
            </a:r>
          </a:p>
          <a:p>
            <a:pPr lvl="1" indent="-220663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Buy a steer only if its marginal benefit is at least $13</a:t>
            </a:r>
          </a:p>
          <a:p>
            <a:pPr marL="236538" indent="-236538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First villager buys a steer and all others buy bonds</a:t>
            </a:r>
          </a:p>
          <a:p>
            <a:pPr lvl="1" indent="-220663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Total net income is 26 + (4) (13) = $78</a:t>
            </a:r>
          </a:p>
          <a:p>
            <a:pPr lvl="1" indent="-220663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A net gain of $13 compared to the first scenario</a:t>
            </a:r>
          </a:p>
          <a:p>
            <a:pPr lvl="1" indent="-220663">
              <a:buClr>
                <a:schemeClr val="bg1"/>
              </a:buClr>
              <a:buFont typeface="Wingdings" pitchFamily="2" charset="2"/>
              <a:buChar char="§"/>
            </a:pPr>
            <a:endParaRPr lang="en-US" sz="2000" dirty="0">
              <a:solidFill>
                <a:schemeClr val="bg1"/>
              </a:solidFill>
            </a:endParaRPr>
          </a:p>
          <a:p>
            <a:pPr marL="236538" indent="-236538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FFC000"/>
                </a:solidFill>
              </a:rPr>
              <a:t>Tragedy of the commons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is the tendency for a resource that has no price to be used until its marginal benefit is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Effect of Private Ownership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5425" indent="-225425" eaLnBrk="1" hangingPunct="1"/>
            <a:r>
              <a:rPr lang="en-US" dirty="0" smtClean="0"/>
              <a:t>The villagers decide to auction off the rights to the commons </a:t>
            </a:r>
          </a:p>
          <a:p>
            <a:pPr marL="511175" lvl="1" indent="-290513" eaLnBrk="1" hangingPunct="1"/>
            <a:r>
              <a:rPr lang="en-US" dirty="0" smtClean="0"/>
              <a:t>Auction makes the highest bidder consider the opportunity cost of grazing additional steer</a:t>
            </a:r>
          </a:p>
          <a:p>
            <a:pPr marL="511175" lvl="1" indent="-290513" eaLnBrk="1" hangingPunct="1"/>
            <a:r>
              <a:rPr lang="en-US" dirty="0" smtClean="0"/>
              <a:t>Villagers can borrow and lend at 13%.</a:t>
            </a:r>
          </a:p>
          <a:p>
            <a:pPr marL="511175" lvl="1" indent="-290513" eaLnBrk="1" hangingPunct="1"/>
            <a:r>
              <a:rPr lang="en-US" dirty="0" smtClean="0"/>
              <a:t>One steer is the optimal number</a:t>
            </a:r>
          </a:p>
          <a:p>
            <a:pPr marL="225425" indent="-225425" eaLnBrk="1" hangingPunct="1"/>
            <a:r>
              <a:rPr lang="en-US" dirty="0" smtClean="0"/>
              <a:t>Winning bidder pays $100 for the right to use the commons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23A4D99C-1521-4C20-9FC6-E37C5B8F1A25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Effect of Private Ownership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5425" indent="-225425" eaLnBrk="1" hangingPunct="1"/>
            <a:r>
              <a:rPr lang="en-US" dirty="0" smtClean="0"/>
              <a:t>The winning bidder starts the year</a:t>
            </a:r>
          </a:p>
          <a:p>
            <a:pPr marL="511175" lvl="1" indent="-290513" eaLnBrk="1" hangingPunct="1"/>
            <a:r>
              <a:rPr lang="en-US" dirty="0" smtClean="0"/>
              <a:t>Spends $100 in savings to buy a yearling steer</a:t>
            </a:r>
          </a:p>
          <a:p>
            <a:pPr marL="511175" lvl="1" indent="-290513" eaLnBrk="1" hangingPunct="1"/>
            <a:r>
              <a:rPr lang="en-US" dirty="0" smtClean="0"/>
              <a:t>Borrows $100 at 13% to get control of commons</a:t>
            </a:r>
          </a:p>
          <a:p>
            <a:pPr marL="225425" indent="-225425" eaLnBrk="1" hangingPunct="1"/>
            <a:r>
              <a:rPr lang="en-US" dirty="0" smtClean="0"/>
              <a:t>The winning bidder ends the year</a:t>
            </a:r>
          </a:p>
          <a:p>
            <a:pPr marL="511175" lvl="1" indent="-290513" eaLnBrk="1" hangingPunct="1"/>
            <a:r>
              <a:rPr lang="en-US" dirty="0" smtClean="0"/>
              <a:t>Sells the steer for $126</a:t>
            </a:r>
          </a:p>
          <a:p>
            <a:pPr marL="692150" lvl="2" eaLnBrk="1" hangingPunct="1"/>
            <a:r>
              <a:rPr lang="en-US" dirty="0" smtClean="0"/>
              <a:t>Gets original $100 back</a:t>
            </a:r>
          </a:p>
          <a:p>
            <a:pPr marL="692150" lvl="2" eaLnBrk="1" hangingPunct="1"/>
            <a:r>
              <a:rPr lang="en-US" dirty="0" smtClean="0"/>
              <a:t>$13 opportunity cost of buying a steer</a:t>
            </a:r>
          </a:p>
          <a:p>
            <a:pPr marL="692150" lvl="2" eaLnBrk="1" hangingPunct="1"/>
            <a:r>
              <a:rPr lang="en-US" dirty="0" smtClean="0"/>
              <a:t>$13 interest on loan for the commons</a:t>
            </a:r>
          </a:p>
          <a:p>
            <a:pPr marL="225425" indent="-225425" eaLnBrk="1" hangingPunct="1"/>
            <a:r>
              <a:rPr lang="en-US" dirty="0" smtClean="0"/>
              <a:t>Economic surplus of the village is</a:t>
            </a:r>
          </a:p>
          <a:p>
            <a:pPr marL="692150" lvl="2" eaLnBrk="1" hangingPunct="1">
              <a:buFontTx/>
              <a:buNone/>
            </a:pPr>
            <a:r>
              <a:rPr lang="en-US" dirty="0" smtClean="0"/>
              <a:t>(4 x $13) + $26 = $78</a:t>
            </a:r>
          </a:p>
          <a:p>
            <a:pPr marL="692150" lvl="2" eaLnBrk="1" hangingPunct="1"/>
            <a:endParaRPr lang="en-US" dirty="0" smtClean="0"/>
          </a:p>
          <a:p>
            <a:pPr marL="692150" lvl="2"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6482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12B203B2-B252-4572-93D7-C6ED8C8410EE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Property Rights and the Tragedy of Commons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923926" y="1600200"/>
            <a:ext cx="3495674" cy="4525963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Tx/>
              <a:buNone/>
            </a:pPr>
            <a:r>
              <a:rPr lang="en-US" sz="2400" u="sng" dirty="0" smtClean="0">
                <a:solidFill>
                  <a:srgbClr val="FFC000"/>
                </a:solidFill>
              </a:rPr>
              <a:t>Blackberries in the Park</a:t>
            </a:r>
          </a:p>
          <a:p>
            <a:pPr marL="0" indent="0" eaLnBrk="1" hangingPunct="1"/>
            <a:r>
              <a:rPr lang="en-US" sz="2200" dirty="0" smtClean="0"/>
              <a:t>Sweetness increases as the berry ripens</a:t>
            </a:r>
          </a:p>
          <a:p>
            <a:pPr marL="0" indent="0" eaLnBrk="1" hangingPunct="1"/>
            <a:r>
              <a:rPr lang="en-US" sz="2200" dirty="0" smtClean="0"/>
              <a:t>Blackberries are common property</a:t>
            </a:r>
          </a:p>
          <a:p>
            <a:pPr lvl="1" eaLnBrk="1" hangingPunct="1"/>
            <a:r>
              <a:rPr lang="en-US" sz="2000" dirty="0" smtClean="0"/>
              <a:t>Berries will be eaten before they are fully ripe</a:t>
            </a:r>
          </a:p>
          <a:p>
            <a:pPr marL="511175" lvl="2" indent="-225425" eaLnBrk="1" hangingPunct="1">
              <a:buClr>
                <a:srgbClr val="6A5218"/>
              </a:buClr>
            </a:pPr>
            <a:endParaRPr lang="en-US" sz="2000" dirty="0" smtClean="0"/>
          </a:p>
          <a:p>
            <a:pPr marL="511175" lvl="2" indent="-225425" algn="ctr" eaLnBrk="1" hangingPunct="1">
              <a:buClr>
                <a:srgbClr val="6A5218"/>
              </a:buClr>
              <a:buFontTx/>
              <a:buNone/>
            </a:pPr>
            <a:r>
              <a:rPr lang="en-US" sz="2100" u="sng" dirty="0" smtClean="0">
                <a:solidFill>
                  <a:srgbClr val="FFC000"/>
                </a:solidFill>
              </a:rPr>
              <a:t>Other Examples</a:t>
            </a:r>
          </a:p>
          <a:p>
            <a:pPr marL="0" indent="0" eaLnBrk="1" hangingPunct="1"/>
            <a:r>
              <a:rPr lang="en-US" sz="2200" dirty="0" smtClean="0"/>
              <a:t>Harvesting</a:t>
            </a:r>
          </a:p>
          <a:p>
            <a:pPr lvl="1" eaLnBrk="1" hangingPunct="1"/>
            <a:r>
              <a:rPr lang="en-US" sz="2000" dirty="0" smtClean="0"/>
              <a:t>Timber on remote public land</a:t>
            </a:r>
          </a:p>
          <a:p>
            <a:pPr lvl="1" eaLnBrk="1" hangingPunct="1"/>
            <a:r>
              <a:rPr lang="en-US" sz="2000" dirty="0" smtClean="0"/>
              <a:t>Whales in open oceans</a:t>
            </a:r>
          </a:p>
          <a:p>
            <a:pPr marL="0" indent="0" eaLnBrk="1" hangingPunct="1"/>
            <a:r>
              <a:rPr lang="en-US" sz="2200" dirty="0" smtClean="0"/>
              <a:t>Worldwide pollution controls</a:t>
            </a:r>
          </a:p>
          <a:p>
            <a:pPr marL="511175" lvl="2" indent="-225425" eaLnBrk="1" hangingPunct="1">
              <a:buClr>
                <a:srgbClr val="6A5218"/>
              </a:buClr>
            </a:pPr>
            <a:endParaRPr lang="en-US" sz="2200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6576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F536D595-1510-48EF-B744-2BBCAB8EC940}" type="slidenum">
              <a:rPr lang="en-US"/>
              <a:pPr/>
              <a:t>36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876800" y="1600200"/>
            <a:ext cx="3954462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2400" u="sng" dirty="0" smtClean="0">
                <a:solidFill>
                  <a:srgbClr val="FFC000"/>
                </a:solidFill>
              </a:rPr>
              <a:t>Shared Milkshakes</a:t>
            </a:r>
          </a:p>
          <a:p>
            <a:pPr marL="0" indent="0" eaLnBrk="1" hangingPunct="1"/>
            <a:r>
              <a:rPr lang="en-US" sz="2200" dirty="0" smtClean="0"/>
              <a:t>Milkshakes chill taste buds</a:t>
            </a:r>
          </a:p>
          <a:p>
            <a:pPr marL="517525" lvl="1" indent="-236538" eaLnBrk="1" hangingPunct="1"/>
            <a:r>
              <a:rPr lang="en-US" sz="2000" dirty="0" smtClean="0"/>
              <a:t>Decrease appreciation of its flavor</a:t>
            </a:r>
          </a:p>
          <a:p>
            <a:pPr marL="517525" lvl="1" indent="-236538" eaLnBrk="1" hangingPunct="1"/>
            <a:r>
              <a:rPr lang="en-US" sz="2000" dirty="0" smtClean="0"/>
              <a:t>Drinking slowly increases appreciation</a:t>
            </a:r>
          </a:p>
          <a:p>
            <a:pPr marL="0" indent="0" eaLnBrk="1" hangingPunct="1"/>
            <a:r>
              <a:rPr lang="en-US" sz="2200" dirty="0" smtClean="0"/>
              <a:t>If two people share the milkshake, it is a common good</a:t>
            </a:r>
          </a:p>
          <a:p>
            <a:pPr marL="517525" lvl="1" indent="-236538" eaLnBrk="1" hangingPunct="1"/>
            <a:r>
              <a:rPr lang="en-US" sz="2000" dirty="0" smtClean="0"/>
              <a:t>They will drink faster than if it were a private good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Positional Externalities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5425" indent="-225425" eaLnBrk="1" hangingPunct="1"/>
            <a:r>
              <a:rPr lang="en-US" dirty="0" smtClean="0"/>
              <a:t>Highest compensation goes to the best performer</a:t>
            </a:r>
          </a:p>
          <a:p>
            <a:pPr marL="511175" lvl="1" indent="-290513" eaLnBrk="1" hangingPunct="1"/>
            <a:r>
              <a:rPr lang="en-US" dirty="0" smtClean="0"/>
              <a:t>Standard is relative, not absolute</a:t>
            </a:r>
          </a:p>
          <a:p>
            <a:pPr marL="225425" indent="-225425" eaLnBrk="1" hangingPunct="1"/>
            <a:r>
              <a:rPr lang="en-US" dirty="0" smtClean="0"/>
              <a:t>Each player increases spending to increase probability of winning</a:t>
            </a:r>
          </a:p>
          <a:p>
            <a:pPr marL="511175" lvl="1" indent="-290513" eaLnBrk="1" hangingPunct="1"/>
            <a:r>
              <a:rPr lang="en-US" dirty="0" smtClean="0"/>
              <a:t>Sum of all these investments &gt; collective payoff</a:t>
            </a:r>
          </a:p>
          <a:p>
            <a:pPr marL="692150" lvl="2" eaLnBrk="1" hangingPunct="1"/>
            <a:r>
              <a:rPr lang="en-US" dirty="0" smtClean="0"/>
              <a:t>Total payout is fixed, so players' group has no gains</a:t>
            </a:r>
          </a:p>
          <a:p>
            <a:pPr marL="225425" indent="-225425" eaLnBrk="1" hangingPunct="1"/>
            <a:endParaRPr lang="en-US" dirty="0" smtClean="0"/>
          </a:p>
          <a:p>
            <a:pPr marL="692150" lvl="2"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1910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6A543FAF-1443-47FF-BEDC-035AEAA1AD10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Football Players Take Steroids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6" y="1600201"/>
            <a:ext cx="7762874" cy="1676400"/>
          </a:xfrm>
        </p:spPr>
        <p:txBody>
          <a:bodyPr>
            <a:normAutofit lnSpcReduction="10000"/>
          </a:bodyPr>
          <a:lstStyle/>
          <a:p>
            <a:pPr marL="225425" indent="-225425" eaLnBrk="1" hangingPunct="1"/>
            <a:r>
              <a:rPr lang="en-US" sz="2600" dirty="0" smtClean="0"/>
              <a:t>Smith and Jones compete for one $1 million contract</a:t>
            </a:r>
          </a:p>
          <a:p>
            <a:pPr marL="511175" lvl="1" indent="-290513" eaLnBrk="1" hangingPunct="1"/>
            <a:r>
              <a:rPr lang="en-US" sz="2600" dirty="0" smtClean="0"/>
              <a:t>Each has 50% chance at the contract</a:t>
            </a:r>
          </a:p>
          <a:p>
            <a:pPr marL="225425" indent="-225425" eaLnBrk="1" hangingPunct="1"/>
            <a:r>
              <a:rPr lang="en-US" sz="2600" dirty="0" smtClean="0"/>
              <a:t>Smith and Jones have a Prisoner's Dilemma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4196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7DC1DB0B-8169-4AF8-B123-838E01FD11E6}" type="slidenum">
              <a:rPr lang="en-US"/>
              <a:pPr/>
              <a:t>38</a:t>
            </a:fld>
            <a:endParaRPr lang="en-US"/>
          </a:p>
        </p:txBody>
      </p:sp>
      <p:graphicFrame>
        <p:nvGraphicFramePr>
          <p:cNvPr id="78874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95159"/>
              </p:ext>
            </p:extLst>
          </p:nvPr>
        </p:nvGraphicFramePr>
        <p:xfrm>
          <a:off x="685800" y="3352800"/>
          <a:ext cx="7924800" cy="2810193"/>
        </p:xfrm>
        <a:graphic>
          <a:graphicData uri="http://schemas.openxmlformats.org/drawingml/2006/table">
            <a:tbl>
              <a:tblPr/>
              <a:tblGrid>
                <a:gridCol w="2119743"/>
                <a:gridCol w="2901721"/>
                <a:gridCol w="2903336"/>
              </a:tblGrid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A5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Jones's Options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Smith's Options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A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 Steroids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Steroids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 Steroids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8F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2075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8F9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2A8F92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8F92"/>
                          </a:solidFill>
                          <a:effectLst/>
                          <a:latin typeface="Arial" charset="0"/>
                        </a:rPr>
                        <a:t> best for each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3857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2075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8F92"/>
                          </a:solidFill>
                          <a:effectLst/>
                          <a:latin typeface="Arial" charset="0"/>
                        </a:rPr>
                        <a:t>Worst for Smith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2075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Best for Jones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Steroids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8F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2075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8F92"/>
                          </a:solidFill>
                          <a:effectLst/>
                          <a:latin typeface="Arial" charset="0"/>
                        </a:rPr>
                        <a:t>Best for Smith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2075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Worst for Jones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2075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8F92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2A8F92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8F92"/>
                          </a:solidFill>
                          <a:effectLst/>
                          <a:latin typeface="Arial" charset="0"/>
                        </a:rPr>
                        <a:t> best for each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3857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Positional Externalities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5425" indent="-225425" eaLnBrk="1" hangingPunct="1"/>
            <a:r>
              <a:rPr lang="en-US" sz="2800" dirty="0" smtClean="0"/>
              <a:t>Relative performance determines reward </a:t>
            </a:r>
          </a:p>
          <a:p>
            <a:pPr marL="511175" lvl="1" indent="-290513" eaLnBrk="1" hangingPunct="1"/>
            <a:r>
              <a:rPr lang="en-US" sz="2400" b="1" dirty="0" smtClean="0">
                <a:solidFill>
                  <a:srgbClr val="FFC000"/>
                </a:solidFill>
              </a:rPr>
              <a:t>Positional externalities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occur when an increase in one person's performance reduces the expected reward of another</a:t>
            </a:r>
          </a:p>
          <a:p>
            <a:pPr marL="225425" indent="-225425" eaLnBrk="1" hangingPunct="1"/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FFC000"/>
                </a:solidFill>
              </a:rPr>
              <a:t>positional arms race</a:t>
            </a:r>
            <a:r>
              <a:rPr lang="en-US" sz="2800" dirty="0" smtClean="0"/>
              <a:t> is a series of mutually offsetting investments in performance enhancement that is stimulated by a positional externality</a:t>
            </a:r>
          </a:p>
          <a:p>
            <a:pPr marL="511175" lvl="1" indent="-290513" eaLnBrk="1" hangingPunct="1"/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C000"/>
                </a:solidFill>
              </a:rPr>
              <a:t>positional arms control</a:t>
            </a:r>
            <a:r>
              <a:rPr lang="en-US" sz="2400" b="1" dirty="0" smtClean="0"/>
              <a:t> agreement</a:t>
            </a:r>
            <a:r>
              <a:rPr lang="en-US" sz="2400" dirty="0" smtClean="0"/>
              <a:t> attempts to limit the mutually offsetting investments in performance enhancements by contestants</a:t>
            </a:r>
          </a:p>
          <a:p>
            <a:pPr marL="225425" indent="-225425" eaLnBrk="1" hangingPunct="1"/>
            <a:endParaRPr 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9624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ECB7A455-D43F-417C-B15A-FA4F2A0D26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Externalities Affect Resource Allocation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5425" indent="-225425" eaLnBrk="1" hangingPunct="1"/>
            <a:r>
              <a:rPr lang="en-US" dirty="0" smtClean="0"/>
              <a:t>Externalities reduce economic efficiency</a:t>
            </a:r>
          </a:p>
          <a:p>
            <a:pPr marL="511175" lvl="1" indent="-290513" eaLnBrk="1" hangingPunct="1"/>
            <a:r>
              <a:rPr lang="en-US" dirty="0" smtClean="0"/>
              <a:t>Solutions to externalities may be efficient</a:t>
            </a:r>
          </a:p>
          <a:p>
            <a:pPr marL="511175" lvl="1" indent="-290513" eaLnBrk="1" hangingPunct="1"/>
            <a:r>
              <a:rPr lang="en-US" dirty="0" smtClean="0"/>
              <a:t>When efficient solutions to externalities are not possible, government intervention or other collective action may be used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5814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BBA50C3E-AC9C-489F-AAAA-A9C32587C172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Examples of Positional Arms Control Agreements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5425" indent="-225425" eaLnBrk="1" hangingPunct="1"/>
            <a:r>
              <a:rPr lang="en-US" dirty="0" smtClean="0"/>
              <a:t>Campaign spending limits</a:t>
            </a:r>
          </a:p>
          <a:p>
            <a:pPr marL="225425" indent="-225425" eaLnBrk="1" hangingPunct="1"/>
            <a:r>
              <a:rPr lang="en-US" dirty="0" smtClean="0"/>
              <a:t>Roster limits</a:t>
            </a:r>
          </a:p>
          <a:p>
            <a:pPr marL="225425" indent="-225425" eaLnBrk="1" hangingPunct="1"/>
            <a:r>
              <a:rPr lang="en-US" dirty="0" smtClean="0"/>
              <a:t>Arbitration agreements</a:t>
            </a:r>
          </a:p>
          <a:p>
            <a:pPr marL="225425" indent="-225425" eaLnBrk="1" hangingPunct="1"/>
            <a:r>
              <a:rPr lang="en-US" dirty="0" smtClean="0"/>
              <a:t>Mandatory starting dates for kindergarten</a:t>
            </a:r>
          </a:p>
          <a:p>
            <a:pPr marL="225425" indent="-225425" eaLnBrk="1" hangingPunct="1"/>
            <a:r>
              <a:rPr lang="en-US" dirty="0" smtClean="0"/>
              <a:t>Social Norms as Positional Arms Control Agreements</a:t>
            </a:r>
          </a:p>
          <a:p>
            <a:pPr lvl="1" eaLnBrk="1" hangingPunct="1"/>
            <a:r>
              <a:rPr lang="en-US" dirty="0" smtClean="0"/>
              <a:t>Nerd norms</a:t>
            </a:r>
          </a:p>
          <a:p>
            <a:pPr lvl="1" eaLnBrk="1" hangingPunct="1"/>
            <a:r>
              <a:rPr lang="en-US" dirty="0" smtClean="0"/>
              <a:t>Fashion norms</a:t>
            </a:r>
          </a:p>
          <a:p>
            <a:pPr lvl="1" eaLnBrk="1" hangingPunct="1"/>
            <a:r>
              <a:rPr lang="en-US" dirty="0" smtClean="0"/>
              <a:t>Norms of taste</a:t>
            </a:r>
          </a:p>
          <a:p>
            <a:pPr lvl="1" eaLnBrk="1" hangingPunct="1"/>
            <a:r>
              <a:rPr lang="en-US" dirty="0" smtClean="0"/>
              <a:t>Norms against vanity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7338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 dirty="0"/>
              <a:t>10-</a:t>
            </a:r>
            <a:fld id="{BD9187AA-F132-492E-B641-DDB3742DB596}" type="slidenum">
              <a:rPr lang="en-US"/>
              <a:pPr/>
              <a:t>40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hu-HU" sz="3200" dirty="0">
                <a:latin typeface="Times New Roman" panose="02020603050405020304" pitchFamily="18" charset="0"/>
              </a:rPr>
              <a:t>The Tragedy of the Anti-Commons (1)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18096"/>
            <a:ext cx="7391400" cy="417790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hu-HU" sz="2800" dirty="0">
                <a:latin typeface="Times New Roman" panose="02020603050405020304" pitchFamily="18" charset="0"/>
              </a:rPr>
              <a:t>Tragedy of the Commons: individual right of use, but no right of exclusion</a:t>
            </a:r>
          </a:p>
          <a:p>
            <a:pPr eaLnBrk="1" hangingPunct="1"/>
            <a:r>
              <a:rPr lang="en-US" altLang="hu-HU" sz="2800" dirty="0">
                <a:latin typeface="Times New Roman" panose="02020603050405020304" pitchFamily="18" charset="0"/>
              </a:rPr>
              <a:t>Tragedy of the Anti-commons: Individual right of exclusion but no autonomous right of use</a:t>
            </a:r>
          </a:p>
          <a:p>
            <a:pPr eaLnBrk="1" hangingPunct="1"/>
            <a:r>
              <a:rPr lang="en-US" altLang="hu-HU" sz="2800" dirty="0">
                <a:latin typeface="Times New Roman" panose="02020603050405020304" pitchFamily="18" charset="0"/>
              </a:rPr>
              <a:t>Hold-out and hold-up problems</a:t>
            </a:r>
          </a:p>
          <a:p>
            <a:pPr eaLnBrk="1" hangingPunct="1"/>
            <a:r>
              <a:rPr lang="en-US" altLang="hu-HU" sz="2800" dirty="0">
                <a:latin typeface="Times New Roman" panose="02020603050405020304" pitchFamily="18" charset="0"/>
              </a:rPr>
              <a:t>Examples: research, pharmaceutical companies, highway construction through private properties</a:t>
            </a:r>
            <a:r>
              <a:rPr lang="hu-HU" altLang="hu-HU" sz="2800" dirty="0">
                <a:latin typeface="Times New Roman" panose="02020603050405020304" pitchFamily="18" charset="0"/>
              </a:rPr>
              <a:t>, </a:t>
            </a:r>
            <a:r>
              <a:rPr lang="en-US" altLang="hu-HU" sz="2800" dirty="0">
                <a:latin typeface="Times New Roman" panose="02020603050405020304" pitchFamily="18" charset="0"/>
              </a:rPr>
              <a:t>international financial crises and refugee crisis.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ln/>
        </p:spPr>
        <p:txBody>
          <a:bodyPr/>
          <a:lstStyle/>
          <a:p>
            <a:r>
              <a:rPr lang="en-US" dirty="0" smtClean="0"/>
              <a:t>10-</a:t>
            </a:r>
            <a:r>
              <a:rPr lang="hu-HU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5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533400"/>
            <a:ext cx="6515100" cy="69175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hu-HU" sz="3200" dirty="0">
                <a:latin typeface="Times New Roman" panose="02020603050405020304" pitchFamily="18" charset="0"/>
              </a:rPr>
              <a:t>The Tragedy of the Anti-Commons (2)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08560"/>
            <a:ext cx="7162800" cy="4439840"/>
          </a:xfrm>
        </p:spPr>
        <p:txBody>
          <a:bodyPr/>
          <a:lstStyle/>
          <a:p>
            <a:pPr eaLnBrk="1" hangingPunct="1"/>
            <a:r>
              <a:rPr lang="en-US" altLang="hu-HU" sz="2400" dirty="0">
                <a:latin typeface="Times New Roman" panose="02020603050405020304" pitchFamily="18" charset="0"/>
              </a:rPr>
              <a:t>An example</a:t>
            </a:r>
          </a:p>
          <a:p>
            <a:pPr eaLnBrk="1" hangingPunct="1"/>
            <a:r>
              <a:rPr lang="en-US" altLang="hu-HU" sz="2400" dirty="0">
                <a:latin typeface="Times New Roman" panose="02020603050405020304" pitchFamily="18" charset="0"/>
              </a:rPr>
              <a:t>One pharmaceutical company (</a:t>
            </a:r>
            <a:r>
              <a:rPr lang="en-US" altLang="hu-HU" sz="2400" dirty="0" err="1">
                <a:latin typeface="Times New Roman" panose="02020603050405020304" pitchFamily="18" charset="0"/>
              </a:rPr>
              <a:t>PhC</a:t>
            </a:r>
            <a:r>
              <a:rPr lang="en-US" altLang="hu-HU" sz="2400" dirty="0">
                <a:latin typeface="Times New Roman" panose="02020603050405020304" pitchFamily="18" charset="0"/>
              </a:rPr>
              <a:t>) and two patent holders (PHs) of drug components. </a:t>
            </a:r>
            <a:r>
              <a:rPr lang="en-US" altLang="hu-HU" sz="2400" dirty="0" err="1">
                <a:latin typeface="Times New Roman" panose="02020603050405020304" pitchFamily="18" charset="0"/>
              </a:rPr>
              <a:t>PhC</a:t>
            </a:r>
            <a:r>
              <a:rPr lang="en-US" altLang="hu-HU" sz="2400" dirty="0">
                <a:latin typeface="Times New Roman" panose="02020603050405020304" pitchFamily="18" charset="0"/>
              </a:rPr>
              <a:t> faces </a:t>
            </a:r>
            <a:r>
              <a:rPr lang="en-US" altLang="hu-HU" sz="2400" dirty="0" smtClean="0">
                <a:latin typeface="Times New Roman" panose="02020603050405020304" pitchFamily="18" charset="0"/>
              </a:rPr>
              <a:t>demand</a:t>
            </a:r>
            <a:endParaRPr lang="hu-HU" altLang="hu-HU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hu-HU" sz="2400" dirty="0" smtClean="0">
                <a:latin typeface="Times New Roman" panose="02020603050405020304" pitchFamily="18" charset="0"/>
              </a:rPr>
              <a:t>               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   </a:t>
            </a:r>
            <a:r>
              <a:rPr lang="en-US" altLang="hu-HU" sz="2400" dirty="0" smtClean="0">
                <a:latin typeface="Times New Roman" panose="02020603050405020304" pitchFamily="18" charset="0"/>
              </a:rPr>
              <a:t>and </a:t>
            </a:r>
            <a:r>
              <a:rPr lang="en-US" altLang="hu-HU" sz="2400" dirty="0">
                <a:latin typeface="Times New Roman" panose="02020603050405020304" pitchFamily="18" charset="0"/>
              </a:rPr>
              <a:t>incurs costs</a:t>
            </a:r>
          </a:p>
          <a:p>
            <a:pPr eaLnBrk="1" hangingPunct="1">
              <a:buFontTx/>
              <a:buNone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	</a:t>
            </a:r>
            <a:r>
              <a:rPr lang="en-US" altLang="hu-HU" sz="2400" dirty="0" smtClean="0">
                <a:latin typeface="Times New Roman" panose="02020603050405020304" pitchFamily="18" charset="0"/>
              </a:rPr>
              <a:t>where </a:t>
            </a:r>
            <a:r>
              <a:rPr lang="en-US" altLang="hu-HU" sz="2400" i="1" dirty="0">
                <a:latin typeface="Times New Roman" panose="02020603050405020304" pitchFamily="18" charset="0"/>
              </a:rPr>
              <a:t>w</a:t>
            </a:r>
            <a:r>
              <a:rPr lang="en-US" altLang="hu-HU" sz="2400" baseline="-25000" dirty="0">
                <a:latin typeface="Times New Roman" panose="02020603050405020304" pitchFamily="18" charset="0"/>
              </a:rPr>
              <a:t>1</a:t>
            </a:r>
            <a:r>
              <a:rPr lang="en-US" altLang="hu-HU" sz="2400" dirty="0">
                <a:latin typeface="Times New Roman" panose="02020603050405020304" pitchFamily="18" charset="0"/>
              </a:rPr>
              <a:t> and </a:t>
            </a:r>
            <a:r>
              <a:rPr lang="en-US" altLang="hu-HU" sz="2400" i="1" dirty="0">
                <a:latin typeface="Times New Roman" panose="02020603050405020304" pitchFamily="18" charset="0"/>
              </a:rPr>
              <a:t>w</a:t>
            </a:r>
            <a:r>
              <a:rPr lang="en-US" altLang="hu-HU" sz="2400" baseline="-25000" dirty="0">
                <a:latin typeface="Times New Roman" panose="02020603050405020304" pitchFamily="18" charset="0"/>
              </a:rPr>
              <a:t>2</a:t>
            </a:r>
            <a:r>
              <a:rPr lang="en-US" altLang="hu-HU" sz="2400" dirty="0">
                <a:latin typeface="Times New Roman" panose="02020603050405020304" pitchFamily="18" charset="0"/>
              </a:rPr>
              <a:t> are the royalty fees charged separately by the patent holders. </a:t>
            </a:r>
            <a:r>
              <a:rPr lang="en-US" altLang="hu-HU" sz="2400" dirty="0" err="1">
                <a:latin typeface="Times New Roman" panose="02020603050405020304" pitchFamily="18" charset="0"/>
              </a:rPr>
              <a:t>PhC</a:t>
            </a:r>
            <a:r>
              <a:rPr lang="en-US" altLang="hu-HU" sz="2400" dirty="0">
                <a:latin typeface="Times New Roman" panose="02020603050405020304" pitchFamily="18" charset="0"/>
              </a:rPr>
              <a:t> strives for maximum profits: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78924603"/>
              </p:ext>
            </p:extLst>
          </p:nvPr>
        </p:nvGraphicFramePr>
        <p:xfrm>
          <a:off x="1313259" y="3125148"/>
          <a:ext cx="972741" cy="33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gyenlet" r:id="rId3" imgW="596641" imgH="203112" progId="Equation.3">
                  <p:embed/>
                </p:oleObj>
              </mc:Choice>
              <mc:Fallback>
                <p:oleObj name="Egyenlet" r:id="rId3" imgW="59664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259" y="3125148"/>
                        <a:ext cx="972741" cy="33099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79123737"/>
              </p:ext>
            </p:extLst>
          </p:nvPr>
        </p:nvGraphicFramePr>
        <p:xfrm>
          <a:off x="4549378" y="3144441"/>
          <a:ext cx="2461022" cy="360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gyenlet" r:id="rId5" imgW="1473200" imgH="215900" progId="Equation.3">
                  <p:embed/>
                </p:oleObj>
              </mc:Choice>
              <mc:Fallback>
                <p:oleObj name="Egyenlet" r:id="rId5" imgW="14732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378" y="3144441"/>
                        <a:ext cx="2461022" cy="3607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35795"/>
              </p:ext>
            </p:extLst>
          </p:nvPr>
        </p:nvGraphicFramePr>
        <p:xfrm>
          <a:off x="1551757" y="4772730"/>
          <a:ext cx="5612234" cy="1094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gyenlet" r:id="rId7" imgW="3581400" imgH="698500" progId="Equation.3">
                  <p:embed/>
                </p:oleObj>
              </mc:Choice>
              <mc:Fallback>
                <p:oleObj name="Egyenlet" r:id="rId7" imgW="35814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1757" y="4772730"/>
                        <a:ext cx="5612234" cy="109467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ln/>
        </p:spPr>
        <p:txBody>
          <a:bodyPr/>
          <a:lstStyle/>
          <a:p>
            <a:r>
              <a:rPr lang="en-US" dirty="0" smtClean="0"/>
              <a:t>10-</a:t>
            </a:r>
            <a:r>
              <a:rPr lang="hu-HU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79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086600" cy="58340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hu-HU" sz="3200" dirty="0">
                <a:latin typeface="Times New Roman" panose="02020603050405020304" pitchFamily="18" charset="0"/>
              </a:rPr>
              <a:t>The Tragedy of the Anti-Commons (3)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00200"/>
            <a:ext cx="7086600" cy="4495800"/>
          </a:xfrm>
        </p:spPr>
        <p:txBody>
          <a:bodyPr/>
          <a:lstStyle/>
          <a:p>
            <a:pPr marL="400050" indent="-400050"/>
            <a:r>
              <a:rPr lang="en-US" altLang="hu-HU" sz="2800" dirty="0" smtClean="0">
                <a:latin typeface="Times New Roman" panose="02020603050405020304" pitchFamily="18" charset="0"/>
              </a:rPr>
              <a:t>Each </a:t>
            </a:r>
            <a:r>
              <a:rPr lang="en-US" altLang="hu-HU" sz="2800" dirty="0" smtClean="0">
                <a:latin typeface="Times New Roman" panose="02020603050405020304" pitchFamily="18" charset="0"/>
              </a:rPr>
              <a:t>PH </a:t>
            </a:r>
            <a:r>
              <a:rPr lang="en-US" altLang="hu-HU" sz="2800" dirty="0" smtClean="0">
                <a:latin typeface="Times New Roman" panose="02020603050405020304" pitchFamily="18" charset="0"/>
              </a:rPr>
              <a:t>faces demand</a:t>
            </a:r>
          </a:p>
          <a:p>
            <a:pPr marL="400050" indent="-400050">
              <a:buNone/>
            </a:pPr>
            <a:r>
              <a:rPr lang="en-US" altLang="hu-HU" dirty="0" smtClean="0">
                <a:latin typeface="Times New Roman" panose="02020603050405020304" pitchFamily="18" charset="0"/>
              </a:rPr>
              <a:t>	and maximizes her own benefit:</a:t>
            </a:r>
          </a:p>
          <a:p>
            <a:pPr marL="400050" indent="-400050">
              <a:buNone/>
            </a:pPr>
            <a:endParaRPr lang="en-US" altLang="hu-HU" dirty="0" smtClean="0">
              <a:latin typeface="Times New Roman" panose="02020603050405020304" pitchFamily="18" charset="0"/>
            </a:endParaRPr>
          </a:p>
          <a:p>
            <a:pPr marL="400050" indent="-400050"/>
            <a:endParaRPr lang="hu-HU" altLang="hu-HU" dirty="0" smtClean="0">
              <a:latin typeface="Times New Roman" panose="02020603050405020304" pitchFamily="18" charset="0"/>
            </a:endParaRPr>
          </a:p>
          <a:p>
            <a:pPr marL="400050" indent="-400050"/>
            <a:r>
              <a:rPr lang="en-US" altLang="hu-HU" dirty="0" smtClean="0">
                <a:latin typeface="Times New Roman" panose="02020603050405020304" pitchFamily="18" charset="0"/>
              </a:rPr>
              <a:t>The </a:t>
            </a:r>
            <a:r>
              <a:rPr lang="en-US" altLang="hu-HU" dirty="0" smtClean="0">
                <a:latin typeface="Times New Roman" panose="02020603050405020304" pitchFamily="18" charset="0"/>
              </a:rPr>
              <a:t>first order conditions yield:</a:t>
            </a:r>
          </a:p>
          <a:p>
            <a:pPr marL="400050" indent="-400050"/>
            <a:endParaRPr lang="en-US" altLang="hu-HU" dirty="0">
              <a:latin typeface="Times New Roman" panose="02020603050405020304" pitchFamily="18" charset="0"/>
            </a:endParaRPr>
          </a:p>
          <a:p>
            <a:pPr marL="400050" indent="-400050"/>
            <a:endParaRPr lang="en-US" altLang="hu-HU" dirty="0">
              <a:latin typeface="Times New Roman" panose="02020603050405020304" pitchFamily="18" charset="0"/>
            </a:endParaRP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42714183"/>
              </p:ext>
            </p:extLst>
          </p:nvPr>
        </p:nvGraphicFramePr>
        <p:xfrm>
          <a:off x="5029200" y="1600200"/>
          <a:ext cx="205144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gyenlet" r:id="rId3" imgW="1256755" imgH="393529" progId="Equation.3">
                  <p:embed/>
                </p:oleObj>
              </mc:Choice>
              <mc:Fallback>
                <p:oleObj name="Egyenlet" r:id="rId3" imgW="125675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00200"/>
                        <a:ext cx="2051447" cy="642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7169950"/>
              </p:ext>
            </p:extLst>
          </p:nvPr>
        </p:nvGraphicFramePr>
        <p:xfrm>
          <a:off x="1619923" y="3048001"/>
          <a:ext cx="539047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gyenlet" r:id="rId5" imgW="3390900" imgH="431800" progId="Equation.3">
                  <p:embed/>
                </p:oleObj>
              </mc:Choice>
              <mc:Fallback>
                <p:oleObj name="Egyenlet" r:id="rId5" imgW="3390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923" y="3048001"/>
                        <a:ext cx="5390477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451865"/>
              </p:ext>
            </p:extLst>
          </p:nvPr>
        </p:nvGraphicFramePr>
        <p:xfrm>
          <a:off x="1600200" y="4487465"/>
          <a:ext cx="5454253" cy="1303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3721100" imgH="889000" progId="Equation.3">
                  <p:embed/>
                </p:oleObj>
              </mc:Choice>
              <mc:Fallback>
                <p:oleObj name="Equation" r:id="rId7" imgW="37211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87465"/>
                        <a:ext cx="5454253" cy="13037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ln/>
        </p:spPr>
        <p:txBody>
          <a:bodyPr/>
          <a:lstStyle/>
          <a:p>
            <a:r>
              <a:rPr lang="en-US" dirty="0" smtClean="0"/>
              <a:t>10-</a:t>
            </a:r>
            <a:r>
              <a:rPr lang="hu-HU" dirty="0" smtClean="0"/>
              <a:t>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761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609600"/>
            <a:ext cx="6591300" cy="47982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hu-HU" sz="3200" dirty="0">
                <a:latin typeface="Times New Roman" panose="02020603050405020304" pitchFamily="18" charset="0"/>
              </a:rPr>
              <a:t>The Tragedy of the Anti-Commons (4)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01405"/>
            <a:ext cx="6934200" cy="454699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hu-HU" dirty="0" smtClean="0">
                <a:latin typeface="Times New Roman" panose="02020603050405020304" pitchFamily="18" charset="0"/>
              </a:rPr>
              <a:t>Had the </a:t>
            </a:r>
            <a:r>
              <a:rPr lang="en-US" altLang="hu-HU" dirty="0" smtClean="0">
                <a:latin typeface="Times New Roman" panose="02020603050405020304" pitchFamily="18" charset="0"/>
              </a:rPr>
              <a:t>PHs </a:t>
            </a:r>
            <a:r>
              <a:rPr lang="en-US" altLang="hu-HU" dirty="0" smtClean="0">
                <a:latin typeface="Times New Roman" panose="02020603050405020304" pitchFamily="18" charset="0"/>
              </a:rPr>
              <a:t>merged the </a:t>
            </a:r>
            <a:r>
              <a:rPr lang="en-US" altLang="hu-HU" dirty="0" err="1" smtClean="0">
                <a:latin typeface="Times New Roman" panose="02020603050405020304" pitchFamily="18" charset="0"/>
              </a:rPr>
              <a:t>PhC’s</a:t>
            </a:r>
            <a:r>
              <a:rPr lang="en-US" altLang="hu-HU" dirty="0" smtClean="0">
                <a:latin typeface="Times New Roman" panose="02020603050405020304" pitchFamily="18" charset="0"/>
              </a:rPr>
              <a:t> profit maximization would become:</a:t>
            </a:r>
          </a:p>
          <a:p>
            <a:pPr eaLnBrk="1" hangingPunct="1"/>
            <a:endParaRPr lang="en-US" altLang="hu-HU" dirty="0" smtClean="0">
              <a:latin typeface="Times New Roman" panose="02020603050405020304" pitchFamily="18" charset="0"/>
            </a:endParaRPr>
          </a:p>
          <a:p>
            <a:endParaRPr lang="hu-HU" altLang="hu-HU" dirty="0" smtClean="0">
              <a:latin typeface="Times New Roman" panose="02020603050405020304" pitchFamily="18" charset="0"/>
            </a:endParaRPr>
          </a:p>
          <a:p>
            <a:r>
              <a:rPr lang="en-US" altLang="hu-HU" dirty="0" smtClean="0">
                <a:latin typeface="Times New Roman" panose="02020603050405020304" pitchFamily="18" charset="0"/>
              </a:rPr>
              <a:t>The </a:t>
            </a:r>
            <a:r>
              <a:rPr lang="en-US" altLang="hu-HU" dirty="0" smtClean="0">
                <a:latin typeface="Times New Roman" panose="02020603050405020304" pitchFamily="18" charset="0"/>
              </a:rPr>
              <a:t>PH’s </a:t>
            </a:r>
            <a:r>
              <a:rPr lang="en-US" altLang="hu-HU" dirty="0" smtClean="0">
                <a:latin typeface="Times New Roman" panose="02020603050405020304" pitchFamily="18" charset="0"/>
              </a:rPr>
              <a:t>objective function would be:</a:t>
            </a:r>
          </a:p>
          <a:p>
            <a:pPr eaLnBrk="1" hangingPunct="1"/>
            <a:endParaRPr lang="hu-HU" altLang="hu-HU" dirty="0">
              <a:latin typeface="Times New Roman" panose="02020603050405020304" pitchFamily="18" charset="0"/>
            </a:endParaRPr>
          </a:p>
          <a:p>
            <a:pPr eaLnBrk="1" hangingPunct="1"/>
            <a:endParaRPr lang="hu-HU" altLang="hu-HU" dirty="0">
              <a:latin typeface="Times New Roman" panose="02020603050405020304" pitchFamily="18" charset="0"/>
            </a:endParaRP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0880621"/>
              </p:ext>
            </p:extLst>
          </p:nvPr>
        </p:nvGraphicFramePr>
        <p:xfrm>
          <a:off x="1925241" y="2806303"/>
          <a:ext cx="4475559" cy="1079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gyenlet" r:id="rId3" imgW="2895600" imgH="698500" progId="Equation.3">
                  <p:embed/>
                </p:oleObj>
              </mc:Choice>
              <mc:Fallback>
                <p:oleObj name="Egyenlet" r:id="rId3" imgW="28956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241" y="2806303"/>
                        <a:ext cx="4475559" cy="10798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9355829"/>
              </p:ext>
            </p:extLst>
          </p:nvPr>
        </p:nvGraphicFramePr>
        <p:xfrm>
          <a:off x="1818085" y="4724400"/>
          <a:ext cx="5243513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gyenlet" r:id="rId5" imgW="3378200" imgH="914400" progId="Equation.3">
                  <p:embed/>
                </p:oleObj>
              </mc:Choice>
              <mc:Fallback>
                <p:oleObj name="Egyenlet" r:id="rId5" imgW="3378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085" y="4724400"/>
                        <a:ext cx="5243513" cy="1419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ln/>
        </p:spPr>
        <p:txBody>
          <a:bodyPr/>
          <a:lstStyle/>
          <a:p>
            <a:r>
              <a:rPr lang="en-US" dirty="0" smtClean="0"/>
              <a:t>10-</a:t>
            </a:r>
            <a:r>
              <a:rPr lang="hu-HU" dirty="0" smtClean="0"/>
              <a:t>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493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hu-HU" sz="3200" dirty="0">
                <a:latin typeface="Times New Roman" panose="02020603050405020304" pitchFamily="18" charset="0"/>
              </a:rPr>
              <a:t>The Tragedy of the Anti-Commons (5)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447800"/>
            <a:ext cx="7629928" cy="4191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hu-HU" sz="2800" dirty="0">
                <a:latin typeface="Times New Roman" panose="02020603050405020304" pitchFamily="18" charset="0"/>
              </a:rPr>
              <a:t>Comparing </a:t>
            </a:r>
            <a:r>
              <a:rPr lang="en-US" altLang="hu-HU" sz="2800" i="1" dirty="0">
                <a:latin typeface="Times New Roman" panose="02020603050405020304" pitchFamily="18" charset="0"/>
              </a:rPr>
              <a:t>Q</a:t>
            </a:r>
            <a:r>
              <a:rPr lang="en-US" altLang="hu-HU" sz="2800" dirty="0">
                <a:latin typeface="Times New Roman" panose="02020603050405020304" pitchFamily="18" charset="0"/>
              </a:rPr>
              <a:t>s and </a:t>
            </a:r>
            <a:r>
              <a:rPr lang="en-US" altLang="hu-HU" sz="2800" i="1" dirty="0">
                <a:latin typeface="Times New Roman" panose="02020603050405020304" pitchFamily="18" charset="0"/>
              </a:rPr>
              <a:t>P</a:t>
            </a:r>
            <a:r>
              <a:rPr lang="en-US" altLang="hu-HU" sz="2800" dirty="0">
                <a:latin typeface="Times New Roman" panose="02020603050405020304" pitchFamily="18" charset="0"/>
              </a:rPr>
              <a:t>s shows that less rather than more competition would result in larger quantities and lower prices.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800" dirty="0">
                <a:latin typeface="Times New Roman" panose="02020603050405020304" pitchFamily="18" charset="0"/>
              </a:rPr>
              <a:t>Comparing the </a:t>
            </a:r>
            <a:r>
              <a:rPr lang="en-US" altLang="hu-HU" sz="2800" dirty="0" err="1">
                <a:latin typeface="Times New Roman" panose="02020603050405020304" pitchFamily="18" charset="0"/>
              </a:rPr>
              <a:t>PhC’s</a:t>
            </a:r>
            <a:r>
              <a:rPr lang="en-US" altLang="hu-HU" sz="2800" dirty="0">
                <a:latin typeface="Times New Roman" panose="02020603050405020304" pitchFamily="18" charset="0"/>
              </a:rPr>
              <a:t> and the PHs’ profits shows that all of them would earn larger profits after than before the merger.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800" dirty="0">
                <a:latin typeface="Times New Roman" panose="02020603050405020304" pitchFamily="18" charset="0"/>
              </a:rPr>
              <a:t>Tragedy of the Commons: underpricing and over-production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2800" dirty="0">
                <a:latin typeface="Times New Roman" panose="02020603050405020304" pitchFamily="18" charset="0"/>
              </a:rPr>
              <a:t>Tragedy of the Anti-Commons: overpricing and under-production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ln/>
        </p:spPr>
        <p:txBody>
          <a:bodyPr/>
          <a:lstStyle/>
          <a:p>
            <a:r>
              <a:rPr lang="en-US" dirty="0" smtClean="0"/>
              <a:t>10-</a:t>
            </a:r>
            <a:r>
              <a:rPr lang="hu-HU" dirty="0" smtClean="0"/>
              <a:t>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9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Honeybee Keeper – Scenario 1</a:t>
            </a:r>
          </a:p>
        </p:txBody>
      </p:sp>
      <p:sp>
        <p:nvSpPr>
          <p:cNvPr id="20377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5425" indent="-225425" eaLnBrk="1" hangingPunct="1"/>
            <a:r>
              <a:rPr lang="en-US" sz="2400" dirty="0" smtClean="0"/>
              <a:t>Phoebe harvests and sells honey from her bees</a:t>
            </a:r>
          </a:p>
          <a:p>
            <a:pPr marL="511175" lvl="1" indent="-290513" eaLnBrk="1" hangingPunct="1"/>
            <a:r>
              <a:rPr lang="en-US" sz="2000" dirty="0" smtClean="0"/>
              <a:t>Bees pollinate the apple orchards </a:t>
            </a:r>
          </a:p>
          <a:p>
            <a:pPr marL="692150" lvl="2" eaLnBrk="1" hangingPunct="1"/>
            <a:r>
              <a:rPr lang="en-US" sz="2000" dirty="0" smtClean="0"/>
              <a:t>No payments made to Phoebe</a:t>
            </a:r>
          </a:p>
          <a:p>
            <a:pPr marL="225425" indent="-225425" eaLnBrk="1" hangingPunct="1"/>
            <a:r>
              <a:rPr lang="en-US" sz="2400" dirty="0" smtClean="0"/>
              <a:t>The bees provide a free service to the local farmers</a:t>
            </a:r>
          </a:p>
          <a:p>
            <a:pPr marL="511175" lvl="1" indent="-290513" eaLnBrk="1" hangingPunct="1"/>
            <a:r>
              <a:rPr lang="en-US" sz="2000" dirty="0" smtClean="0"/>
              <a:t>Phoebe is giving away a service</a:t>
            </a:r>
          </a:p>
          <a:p>
            <a:pPr marL="692150" lvl="2" eaLnBrk="1" hangingPunct="1"/>
            <a:r>
              <a:rPr lang="en-US" sz="2000" dirty="0" smtClean="0"/>
              <a:t>Private costs are equal to private benefits</a:t>
            </a:r>
          </a:p>
          <a:p>
            <a:pPr marL="911225" lvl="3" eaLnBrk="1" hangingPunct="1"/>
            <a:r>
              <a:rPr lang="en-US" dirty="0" smtClean="0"/>
              <a:t>Social costs are less than social benefits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0386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14A83278-778A-4A4C-9F56-552DBAD557EE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4648200"/>
            <a:ext cx="7535334" cy="13849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external benefits exist, </a:t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maximizing private profits produces less </a:t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the social optimum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Honeybee Keeper – Scenario 2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5425" indent="-225425" eaLnBrk="1" hangingPunct="1"/>
            <a:r>
              <a:rPr lang="en-US" sz="2400" dirty="0" smtClean="0"/>
              <a:t>Phoebe harvests and sells honey from her bees</a:t>
            </a:r>
          </a:p>
          <a:p>
            <a:pPr marL="225425" indent="-225425" eaLnBrk="1" hangingPunct="1"/>
            <a:r>
              <a:rPr lang="en-US" sz="2400" dirty="0" smtClean="0"/>
              <a:t>People at a neighboring school and nursing home are bothered by bee stings</a:t>
            </a:r>
          </a:p>
          <a:p>
            <a:pPr marL="225425" indent="-225425" eaLnBrk="1" hangingPunct="1"/>
            <a:r>
              <a:rPr lang="en-US" sz="2400" dirty="0" smtClean="0"/>
              <a:t>The bees are a nuisance to the neighbors</a:t>
            </a:r>
          </a:p>
          <a:p>
            <a:pPr marL="511175" lvl="1" indent="-290513" eaLnBrk="1" hangingPunct="1"/>
            <a:r>
              <a:rPr lang="en-US" sz="2400" dirty="0" smtClean="0"/>
              <a:t>Phoebe is not paying all the costs of her honeybees</a:t>
            </a:r>
          </a:p>
          <a:p>
            <a:pPr marL="692150" lvl="2" eaLnBrk="1" hangingPunct="1"/>
            <a:r>
              <a:rPr lang="en-US" sz="2000" dirty="0" smtClean="0"/>
              <a:t>Private costs are equal to private benefits</a:t>
            </a:r>
          </a:p>
          <a:p>
            <a:pPr marL="911225" lvl="3" eaLnBrk="1" hangingPunct="1"/>
            <a:r>
              <a:rPr lang="en-US" dirty="0" smtClean="0"/>
              <a:t>Social costs are greater than social benefits</a:t>
            </a:r>
          </a:p>
          <a:p>
            <a:pPr marL="511175" lvl="1" indent="-290513" eaLnBrk="1" hangingPunct="1"/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0386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20957090-CB76-4BD5-94D1-141C12F727EA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724400"/>
            <a:ext cx="7535334" cy="13849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external costs exist, </a:t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maximizing private profits produces more</a:t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the social optimum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External Costs</a:t>
            </a:r>
          </a:p>
        </p:txBody>
      </p:sp>
      <p:sp>
        <p:nvSpPr>
          <p:cNvPr id="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7999" y="6400800"/>
            <a:ext cx="3529307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61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61886" y="6256248"/>
            <a:ext cx="2133600" cy="365125"/>
          </a:xfrm>
          <a:ln/>
        </p:spPr>
        <p:txBody>
          <a:bodyPr/>
          <a:lstStyle/>
          <a:p>
            <a:r>
              <a:rPr lang="en-US"/>
              <a:t>10-</a:t>
            </a:r>
            <a:fld id="{AF3FE229-5FAE-413A-89D3-D86349F9F20F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4414049" y="1517561"/>
            <a:ext cx="4122737" cy="4079875"/>
            <a:chOff x="4805612" y="1617152"/>
            <a:chExt cx="4121713" cy="4080896"/>
          </a:xfrm>
        </p:grpSpPr>
        <p:sp>
          <p:nvSpPr>
            <p:cNvPr id="59" name="Rectangle 58"/>
            <p:cNvSpPr/>
            <p:nvPr/>
          </p:nvSpPr>
          <p:spPr bwMode="auto">
            <a:xfrm>
              <a:off x="4805612" y="1617152"/>
              <a:ext cx="4121713" cy="408089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680" name="Text Box 128"/>
            <p:cNvSpPr txBox="1">
              <a:spLocks noChangeArrowheads="1"/>
            </p:cNvSpPr>
            <p:nvPr/>
          </p:nvSpPr>
          <p:spPr bwMode="auto">
            <a:xfrm>
              <a:off x="6064918" y="1706311"/>
              <a:ext cx="190789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u="sng"/>
                <a:t>External Cost </a:t>
              </a:r>
            </a:p>
          </p:txBody>
        </p:sp>
        <p:sp>
          <p:nvSpPr>
            <p:cNvPr id="26681" name="Line 94"/>
            <p:cNvSpPr>
              <a:spLocks noChangeShapeType="1"/>
            </p:cNvSpPr>
            <p:nvPr/>
          </p:nvSpPr>
          <p:spPr bwMode="auto">
            <a:xfrm rot="16200000" flipV="1">
              <a:off x="6389689" y="3198562"/>
              <a:ext cx="0" cy="13747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Line 97"/>
            <p:cNvSpPr>
              <a:spLocks noChangeShapeType="1"/>
            </p:cNvSpPr>
            <p:nvPr/>
          </p:nvSpPr>
          <p:spPr bwMode="auto">
            <a:xfrm>
              <a:off x="5689601" y="4852736"/>
              <a:ext cx="25574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Text Box 98"/>
            <p:cNvSpPr txBox="1">
              <a:spLocks noChangeArrowheads="1"/>
            </p:cNvSpPr>
            <p:nvPr/>
          </p:nvSpPr>
          <p:spPr bwMode="auto">
            <a:xfrm>
              <a:off x="5600173" y="5239557"/>
              <a:ext cx="27654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Quantity (tons/year)</a:t>
              </a:r>
            </a:p>
          </p:txBody>
        </p:sp>
        <p:sp>
          <p:nvSpPr>
            <p:cNvPr id="26684" name="Line 105"/>
            <p:cNvSpPr>
              <a:spLocks noChangeShapeType="1"/>
            </p:cNvSpPr>
            <p:nvPr/>
          </p:nvSpPr>
          <p:spPr bwMode="auto">
            <a:xfrm>
              <a:off x="5697539" y="2360361"/>
              <a:ext cx="0" cy="2492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5" name="Line 95"/>
            <p:cNvSpPr>
              <a:spLocks noChangeShapeType="1"/>
            </p:cNvSpPr>
            <p:nvPr/>
          </p:nvSpPr>
          <p:spPr bwMode="auto">
            <a:xfrm flipV="1">
              <a:off x="7081839" y="3846262"/>
              <a:ext cx="0" cy="1014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6" name="Text Box 102"/>
            <p:cNvSpPr txBox="1">
              <a:spLocks noChangeArrowheads="1"/>
            </p:cNvSpPr>
            <p:nvPr/>
          </p:nvSpPr>
          <p:spPr bwMode="auto">
            <a:xfrm>
              <a:off x="6694489" y="4870199"/>
              <a:ext cx="1041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12,000</a:t>
              </a:r>
            </a:p>
          </p:txBody>
        </p:sp>
        <p:sp>
          <p:nvSpPr>
            <p:cNvPr id="26687" name="Text Box 103"/>
            <p:cNvSpPr txBox="1">
              <a:spLocks noChangeArrowheads="1"/>
            </p:cNvSpPr>
            <p:nvPr/>
          </p:nvSpPr>
          <p:spPr bwMode="auto">
            <a:xfrm>
              <a:off x="4887914" y="3730374"/>
              <a:ext cx="8096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1.3</a:t>
              </a:r>
            </a:p>
          </p:txBody>
        </p:sp>
        <p:sp>
          <p:nvSpPr>
            <p:cNvPr id="26688" name="Text Box 76"/>
            <p:cNvSpPr txBox="1">
              <a:spLocks noChangeArrowheads="1"/>
            </p:cNvSpPr>
            <p:nvPr/>
          </p:nvSpPr>
          <p:spPr bwMode="auto">
            <a:xfrm rot="-5400000">
              <a:off x="3702736" y="3494133"/>
              <a:ext cx="27005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Price ($000s / ton)</a:t>
              </a:r>
            </a:p>
          </p:txBody>
        </p:sp>
        <p:sp>
          <p:nvSpPr>
            <p:cNvPr id="26689" name="Text Box 100"/>
            <p:cNvSpPr txBox="1">
              <a:spLocks noChangeArrowheads="1"/>
            </p:cNvSpPr>
            <p:nvPr/>
          </p:nvSpPr>
          <p:spPr bwMode="auto">
            <a:xfrm>
              <a:off x="7862889" y="4355849"/>
              <a:ext cx="2952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81344" name="Line 96"/>
            <p:cNvSpPr>
              <a:spLocks noChangeShapeType="1"/>
            </p:cNvSpPr>
            <p:nvPr/>
          </p:nvSpPr>
          <p:spPr bwMode="auto">
            <a:xfrm rot="5400000">
              <a:off x="6409920" y="3035616"/>
              <a:ext cx="1027369" cy="1893417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691" name="Text Box 101"/>
            <p:cNvSpPr txBox="1">
              <a:spLocks noChangeArrowheads="1"/>
            </p:cNvSpPr>
            <p:nvPr/>
          </p:nvSpPr>
          <p:spPr bwMode="auto">
            <a:xfrm>
              <a:off x="7712077" y="3488267"/>
              <a:ext cx="113506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Private MC</a:t>
              </a:r>
            </a:p>
          </p:txBody>
        </p:sp>
        <p:sp>
          <p:nvSpPr>
            <p:cNvPr id="181352" name="Line 104"/>
            <p:cNvSpPr>
              <a:spLocks noChangeShapeType="1"/>
            </p:cNvSpPr>
            <p:nvPr/>
          </p:nvSpPr>
          <p:spPr bwMode="auto">
            <a:xfrm>
              <a:off x="5775333" y="2628642"/>
              <a:ext cx="2210839" cy="2135722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81362" name="AutoShape 114"/>
          <p:cNvSpPr>
            <a:spLocks noChangeArrowheads="1"/>
          </p:cNvSpPr>
          <p:nvPr/>
        </p:nvSpPr>
        <p:spPr bwMode="auto">
          <a:xfrm>
            <a:off x="7049300" y="3020672"/>
            <a:ext cx="142875" cy="439738"/>
          </a:xfrm>
          <a:prstGeom prst="upDownArrow">
            <a:avLst>
              <a:gd name="adj1" fmla="val 50000"/>
              <a:gd name="adj2" fmla="val 61556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1367" name="Text Box 119"/>
          <p:cNvSpPr txBox="1">
            <a:spLocks noChangeArrowheads="1"/>
          </p:cNvSpPr>
          <p:nvPr/>
        </p:nvSpPr>
        <p:spPr bwMode="auto">
          <a:xfrm>
            <a:off x="7198524" y="2936786"/>
            <a:ext cx="1325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$1,000/ton</a:t>
            </a:r>
            <a:endParaRPr lang="en-US" i="1"/>
          </a:p>
        </p:txBody>
      </p:sp>
      <p:sp>
        <p:nvSpPr>
          <p:cNvPr id="51" name="Rectangle 50"/>
          <p:cNvSpPr/>
          <p:nvPr/>
        </p:nvSpPr>
        <p:spPr bwMode="auto">
          <a:xfrm>
            <a:off x="242888" y="1578615"/>
            <a:ext cx="3522662" cy="3487737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36" name="Text Box 76"/>
          <p:cNvSpPr txBox="1">
            <a:spLocks noChangeArrowheads="1"/>
          </p:cNvSpPr>
          <p:nvPr/>
        </p:nvSpPr>
        <p:spPr bwMode="auto">
          <a:xfrm rot="-5400000">
            <a:off x="-765969" y="3205009"/>
            <a:ext cx="2700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Price ($000s / ton)</a:t>
            </a:r>
          </a:p>
        </p:txBody>
      </p:sp>
      <p:sp>
        <p:nvSpPr>
          <p:cNvPr id="26637" name="Text Box 127"/>
          <p:cNvSpPr txBox="1">
            <a:spLocks noChangeArrowheads="1"/>
          </p:cNvSpPr>
          <p:nvPr/>
        </p:nvSpPr>
        <p:spPr bwMode="auto">
          <a:xfrm>
            <a:off x="1122363" y="1742127"/>
            <a:ext cx="20129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/>
              <a:t>No External Cost </a:t>
            </a:r>
          </a:p>
        </p:txBody>
      </p:sp>
      <p:sp>
        <p:nvSpPr>
          <p:cNvPr id="26638" name="Line 73"/>
          <p:cNvSpPr>
            <a:spLocks noChangeShapeType="1"/>
          </p:cNvSpPr>
          <p:nvPr/>
        </p:nvSpPr>
        <p:spPr bwMode="auto">
          <a:xfrm>
            <a:off x="1131888" y="4369440"/>
            <a:ext cx="2217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90"/>
          <p:cNvSpPr>
            <a:spLocks noChangeShapeType="1"/>
          </p:cNvSpPr>
          <p:nvPr/>
        </p:nvSpPr>
        <p:spPr bwMode="auto">
          <a:xfrm>
            <a:off x="1138238" y="2207265"/>
            <a:ext cx="0" cy="216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Text Box 118"/>
          <p:cNvSpPr txBox="1">
            <a:spLocks noChangeArrowheads="1"/>
          </p:cNvSpPr>
          <p:nvPr/>
        </p:nvSpPr>
        <p:spPr bwMode="auto">
          <a:xfrm>
            <a:off x="1163638" y="4582165"/>
            <a:ext cx="23971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Quantity (tons/year)</a:t>
            </a:r>
          </a:p>
        </p:txBody>
      </p: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649288" y="3394715"/>
            <a:ext cx="2035175" cy="1309687"/>
            <a:chOff x="1290313" y="3409073"/>
            <a:chExt cx="2035621" cy="1308721"/>
          </a:xfrm>
        </p:grpSpPr>
        <p:sp>
          <p:nvSpPr>
            <p:cNvPr id="26675" name="Line 71"/>
            <p:cNvSpPr>
              <a:spLocks noChangeShapeType="1"/>
            </p:cNvSpPr>
            <p:nvPr/>
          </p:nvSpPr>
          <p:spPr bwMode="auto">
            <a:xfrm flipV="1">
              <a:off x="2980393" y="3566012"/>
              <a:ext cx="0" cy="823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93"/>
            <p:cNvSpPr>
              <a:spLocks noChangeShapeType="1"/>
            </p:cNvSpPr>
            <p:nvPr/>
          </p:nvSpPr>
          <p:spPr bwMode="auto">
            <a:xfrm rot="16200000" flipV="1">
              <a:off x="2380169" y="2947892"/>
              <a:ext cx="0" cy="11921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Text Box 82"/>
            <p:cNvSpPr txBox="1">
              <a:spLocks noChangeArrowheads="1"/>
            </p:cNvSpPr>
            <p:nvPr/>
          </p:nvSpPr>
          <p:spPr bwMode="auto">
            <a:xfrm>
              <a:off x="2422845" y="4397514"/>
              <a:ext cx="903089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12,000</a:t>
              </a:r>
            </a:p>
          </p:txBody>
        </p:sp>
        <p:sp>
          <p:nvSpPr>
            <p:cNvPr id="26678" name="Text Box 86"/>
            <p:cNvSpPr txBox="1">
              <a:spLocks noChangeArrowheads="1"/>
            </p:cNvSpPr>
            <p:nvPr/>
          </p:nvSpPr>
          <p:spPr bwMode="auto">
            <a:xfrm>
              <a:off x="1290313" y="3409073"/>
              <a:ext cx="5392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1.3</a:t>
              </a:r>
            </a:p>
          </p:txBody>
        </p:sp>
      </p:grpSp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1206500" y="2440627"/>
            <a:ext cx="2403475" cy="1851025"/>
            <a:chOff x="1847401" y="2453671"/>
            <a:chExt cx="2403649" cy="1851607"/>
          </a:xfrm>
        </p:grpSpPr>
        <p:sp>
          <p:nvSpPr>
            <p:cNvPr id="181320" name="Line 72"/>
            <p:cNvSpPr>
              <a:spLocks noChangeShapeType="1"/>
            </p:cNvSpPr>
            <p:nvPr/>
          </p:nvSpPr>
          <p:spPr bwMode="auto">
            <a:xfrm rot="5400000">
              <a:off x="2398990" y="2805611"/>
              <a:ext cx="889280" cy="1643182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672" name="Text Box 77"/>
            <p:cNvSpPr txBox="1">
              <a:spLocks noChangeArrowheads="1"/>
            </p:cNvSpPr>
            <p:nvPr/>
          </p:nvSpPr>
          <p:spPr bwMode="auto">
            <a:xfrm>
              <a:off x="3657710" y="3951476"/>
              <a:ext cx="256059" cy="318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26673" name="Text Box 78"/>
            <p:cNvSpPr txBox="1">
              <a:spLocks noChangeArrowheads="1"/>
            </p:cNvSpPr>
            <p:nvPr/>
          </p:nvSpPr>
          <p:spPr bwMode="auto">
            <a:xfrm>
              <a:off x="2987276" y="2890072"/>
              <a:ext cx="1263774" cy="318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Private MC</a:t>
              </a:r>
            </a:p>
          </p:txBody>
        </p:sp>
        <p:sp>
          <p:nvSpPr>
            <p:cNvPr id="181336" name="Line 88"/>
            <p:cNvSpPr>
              <a:spLocks noChangeShapeType="1"/>
            </p:cNvSpPr>
            <p:nvPr/>
          </p:nvSpPr>
          <p:spPr bwMode="auto">
            <a:xfrm>
              <a:off x="1847401" y="2453671"/>
              <a:ext cx="1917839" cy="1851607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4496599" y="2963773"/>
            <a:ext cx="2217737" cy="1785938"/>
            <a:chOff x="4887914" y="3063624"/>
            <a:chExt cx="2217736" cy="1785402"/>
          </a:xfrm>
        </p:grpSpPr>
        <p:cxnSp>
          <p:nvCxnSpPr>
            <p:cNvPr id="26665" name="Straight Connector 57"/>
            <p:cNvCxnSpPr>
              <a:cxnSpLocks noChangeShapeType="1"/>
            </p:cNvCxnSpPr>
            <p:nvPr/>
          </p:nvCxnSpPr>
          <p:spPr bwMode="auto">
            <a:xfrm rot="5400000">
              <a:off x="6283843" y="4045474"/>
              <a:ext cx="1605516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26666" name="Line 110"/>
            <p:cNvSpPr>
              <a:spLocks noChangeShapeType="1"/>
            </p:cNvSpPr>
            <p:nvPr/>
          </p:nvSpPr>
          <p:spPr bwMode="auto">
            <a:xfrm rot="16200000" flipV="1">
              <a:off x="6389689" y="2558799"/>
              <a:ext cx="0" cy="13747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378" name="Freeform 130"/>
            <p:cNvSpPr>
              <a:spLocks/>
            </p:cNvSpPr>
            <p:nvPr/>
          </p:nvSpPr>
          <p:spPr bwMode="auto">
            <a:xfrm>
              <a:off x="6682478" y="3251578"/>
              <a:ext cx="423172" cy="6604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56" y="0"/>
                </a:cxn>
                <a:cxn ang="0">
                  <a:pos x="256" y="416"/>
                </a:cxn>
                <a:cxn ang="0">
                  <a:pos x="0" y="144"/>
                </a:cxn>
              </a:cxnLst>
              <a:rect l="0" t="0" r="r" b="b"/>
              <a:pathLst>
                <a:path w="256" h="416">
                  <a:moveTo>
                    <a:pt x="0" y="144"/>
                  </a:moveTo>
                  <a:lnTo>
                    <a:pt x="256" y="0"/>
                  </a:lnTo>
                  <a:lnTo>
                    <a:pt x="256" y="416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670" name="Text Box 113"/>
            <p:cNvSpPr txBox="1">
              <a:spLocks noChangeArrowheads="1"/>
            </p:cNvSpPr>
            <p:nvPr/>
          </p:nvSpPr>
          <p:spPr bwMode="auto">
            <a:xfrm>
              <a:off x="4887914" y="3063624"/>
              <a:ext cx="8096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2.3</a:t>
              </a:r>
            </a:p>
          </p:txBody>
        </p:sp>
      </p:grpSp>
      <p:cxnSp>
        <p:nvCxnSpPr>
          <p:cNvPr id="65" name="Straight Arrow Connector 64"/>
          <p:cNvCxnSpPr/>
          <p:nvPr/>
        </p:nvCxnSpPr>
        <p:spPr bwMode="auto">
          <a:xfrm flipH="1" flipV="1">
            <a:off x="6687350" y="3828962"/>
            <a:ext cx="1125272" cy="1494718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5585624" y="2390686"/>
            <a:ext cx="2870200" cy="1352550"/>
            <a:chOff x="5976939" y="2491065"/>
            <a:chExt cx="2870199" cy="1352022"/>
          </a:xfrm>
        </p:grpSpPr>
        <p:sp>
          <p:nvSpPr>
            <p:cNvPr id="26663" name="Text Box 120"/>
            <p:cNvSpPr txBox="1">
              <a:spLocks noChangeArrowheads="1"/>
            </p:cNvSpPr>
            <p:nvPr/>
          </p:nvSpPr>
          <p:spPr bwMode="auto">
            <a:xfrm>
              <a:off x="7560735" y="2491065"/>
              <a:ext cx="12864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Social MC </a:t>
              </a:r>
            </a:p>
          </p:txBody>
        </p:sp>
        <p:sp>
          <p:nvSpPr>
            <p:cNvPr id="181359" name="Line 111"/>
            <p:cNvSpPr>
              <a:spLocks noChangeShapeType="1"/>
            </p:cNvSpPr>
            <p:nvPr/>
          </p:nvSpPr>
          <p:spPr bwMode="auto">
            <a:xfrm rot="5400000">
              <a:off x="6410526" y="2382788"/>
              <a:ext cx="1026712" cy="1893886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4496599" y="3178086"/>
            <a:ext cx="1912937" cy="1960562"/>
            <a:chOff x="4887914" y="3277937"/>
            <a:chExt cx="1912937" cy="1961594"/>
          </a:xfrm>
        </p:grpSpPr>
        <p:sp>
          <p:nvSpPr>
            <p:cNvPr id="26658" name="Line 106"/>
            <p:cNvSpPr>
              <a:spLocks noChangeShapeType="1"/>
            </p:cNvSpPr>
            <p:nvPr/>
          </p:nvSpPr>
          <p:spPr bwMode="auto">
            <a:xfrm flipV="1">
              <a:off x="6642101" y="3436687"/>
              <a:ext cx="0" cy="14239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59" name="Group 93"/>
            <p:cNvGrpSpPr>
              <a:grpSpLocks/>
            </p:cNvGrpSpPr>
            <p:nvPr/>
          </p:nvGrpSpPr>
          <p:grpSpPr bwMode="auto">
            <a:xfrm>
              <a:off x="4887914" y="3277937"/>
              <a:ext cx="1912937" cy="1961594"/>
              <a:chOff x="4887914" y="3277937"/>
              <a:chExt cx="1912937" cy="1961594"/>
            </a:xfrm>
          </p:grpSpPr>
          <p:sp>
            <p:nvSpPr>
              <p:cNvPr id="26660" name="Line 107"/>
              <p:cNvSpPr>
                <a:spLocks noChangeShapeType="1"/>
              </p:cNvSpPr>
              <p:nvPr/>
            </p:nvSpPr>
            <p:spPr bwMode="auto">
              <a:xfrm rot="16200000" flipV="1">
                <a:off x="6183314" y="2989012"/>
                <a:ext cx="0" cy="9604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1" name="Text Box 112"/>
              <p:cNvSpPr txBox="1">
                <a:spLocks noChangeArrowheads="1"/>
              </p:cNvSpPr>
              <p:nvPr/>
            </p:nvSpPr>
            <p:spPr bwMode="auto">
              <a:xfrm>
                <a:off x="4887914" y="3277937"/>
                <a:ext cx="80962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/>
                  <a:t>2.0</a:t>
                </a:r>
              </a:p>
            </p:txBody>
          </p:sp>
          <p:sp>
            <p:nvSpPr>
              <p:cNvPr id="26662" name="Text Box 115"/>
              <p:cNvSpPr txBox="1">
                <a:spLocks noChangeArrowheads="1"/>
              </p:cNvSpPr>
              <p:nvPr/>
            </p:nvSpPr>
            <p:spPr bwMode="auto">
              <a:xfrm>
                <a:off x="5759451" y="4870199"/>
                <a:ext cx="1041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/>
                  <a:t>8,000</a:t>
                </a:r>
              </a:p>
            </p:txBody>
          </p:sp>
        </p:grpSp>
      </p:grpSp>
      <p:cxnSp>
        <p:nvCxnSpPr>
          <p:cNvPr id="69" name="Straight Arrow Connector 68"/>
          <p:cNvCxnSpPr/>
          <p:nvPr/>
        </p:nvCxnSpPr>
        <p:spPr bwMode="auto">
          <a:xfrm rot="5400000" flipH="1" flipV="1">
            <a:off x="4067974" y="3416211"/>
            <a:ext cx="2393950" cy="2438400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flipH="1" flipV="1">
            <a:off x="6246025" y="3351452"/>
            <a:ext cx="286542" cy="2363548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379" name="Text Box 131"/>
          <p:cNvSpPr txBox="1">
            <a:spLocks noChangeArrowheads="1"/>
          </p:cNvSpPr>
          <p:nvPr/>
        </p:nvSpPr>
        <p:spPr bwMode="auto">
          <a:xfrm>
            <a:off x="2609452" y="5715000"/>
            <a:ext cx="270933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Deadweight loss from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pollution = $2 M/yr</a:t>
            </a:r>
          </a:p>
        </p:txBody>
      </p:sp>
      <p:sp>
        <p:nvSpPr>
          <p:cNvPr id="181364" name="Text Box 116"/>
          <p:cNvSpPr txBox="1">
            <a:spLocks noChangeArrowheads="1"/>
          </p:cNvSpPr>
          <p:nvPr/>
        </p:nvSpPr>
        <p:spPr bwMode="auto">
          <a:xfrm>
            <a:off x="6056230" y="5672216"/>
            <a:ext cx="1285549" cy="5909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Social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Optimum</a:t>
            </a:r>
          </a:p>
        </p:txBody>
      </p:sp>
      <p:sp>
        <p:nvSpPr>
          <p:cNvPr id="181365" name="Text Box 117"/>
          <p:cNvSpPr txBox="1">
            <a:spLocks noChangeArrowheads="1"/>
          </p:cNvSpPr>
          <p:nvPr/>
        </p:nvSpPr>
        <p:spPr bwMode="auto">
          <a:xfrm>
            <a:off x="7752396" y="5139060"/>
            <a:ext cx="1362554" cy="5909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Private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Equilibrium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3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Positive Externality for Consumers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547963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40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B25B22F4-4CEE-4451-84D9-D03F277E31F7}" type="slidenum">
              <a:rPr lang="en-US"/>
              <a:pPr/>
              <a:t>8</a:t>
            </a:fld>
            <a:endParaRPr lang="en-US"/>
          </a:p>
        </p:txBody>
      </p:sp>
      <p:sp>
        <p:nvSpPr>
          <p:cNvPr id="38" name="Rectangle 37"/>
          <p:cNvSpPr/>
          <p:nvPr/>
        </p:nvSpPr>
        <p:spPr bwMode="auto">
          <a:xfrm>
            <a:off x="1360488" y="1565275"/>
            <a:ext cx="7327900" cy="4746624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90" name="AutoShape 46"/>
          <p:cNvSpPr>
            <a:spLocks noChangeArrowheads="1"/>
          </p:cNvSpPr>
          <p:nvPr/>
        </p:nvSpPr>
        <p:spPr bwMode="auto">
          <a:xfrm>
            <a:off x="4266048" y="2119245"/>
            <a:ext cx="153553" cy="786414"/>
          </a:xfrm>
          <a:prstGeom prst="upDownArrow">
            <a:avLst>
              <a:gd name="adj1" fmla="val 50000"/>
              <a:gd name="adj2" fmla="val 70597"/>
            </a:avLst>
          </a:prstGeom>
          <a:solidFill>
            <a:schemeClr val="tx1"/>
          </a:solidFill>
          <a:ln w="28575"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0991" name="Text Box 47"/>
          <p:cNvSpPr txBox="1">
            <a:spLocks noChangeArrowheads="1"/>
          </p:cNvSpPr>
          <p:nvPr/>
        </p:nvSpPr>
        <p:spPr bwMode="auto">
          <a:xfrm>
            <a:off x="4376738" y="2405063"/>
            <a:ext cx="5699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XB</a:t>
            </a:r>
          </a:p>
        </p:txBody>
      </p: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1846263" y="2795588"/>
            <a:ext cx="4149725" cy="1147762"/>
            <a:chOff x="1845912" y="2795925"/>
            <a:chExt cx="4150542" cy="1147199"/>
          </a:xfrm>
        </p:grpSpPr>
        <p:sp>
          <p:nvSpPr>
            <p:cNvPr id="211003" name="Freeform 59"/>
            <p:cNvSpPr>
              <a:spLocks/>
            </p:cNvSpPr>
            <p:nvPr/>
          </p:nvSpPr>
          <p:spPr bwMode="auto">
            <a:xfrm>
              <a:off x="5318905" y="2945560"/>
              <a:ext cx="677549" cy="9975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00"/>
                </a:cxn>
                <a:cxn ang="0">
                  <a:pos x="408" y="376"/>
                </a:cxn>
                <a:cxn ang="0">
                  <a:pos x="0" y="0"/>
                </a:cxn>
              </a:cxnLst>
              <a:rect l="0" t="0" r="r" b="b"/>
              <a:pathLst>
                <a:path w="408" h="600">
                  <a:moveTo>
                    <a:pt x="0" y="0"/>
                  </a:moveTo>
                  <a:lnTo>
                    <a:pt x="0" y="600"/>
                  </a:lnTo>
                  <a:lnTo>
                    <a:pt x="408" y="3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717" name="Line 52"/>
            <p:cNvSpPr>
              <a:spLocks noChangeShapeType="1"/>
            </p:cNvSpPr>
            <p:nvPr/>
          </p:nvSpPr>
          <p:spPr bwMode="auto">
            <a:xfrm rot="16200000" flipV="1">
              <a:off x="4309225" y="1950838"/>
              <a:ext cx="0" cy="2011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Text Box 53"/>
            <p:cNvSpPr txBox="1">
              <a:spLocks noChangeArrowheads="1"/>
            </p:cNvSpPr>
            <p:nvPr/>
          </p:nvSpPr>
          <p:spPr bwMode="auto">
            <a:xfrm>
              <a:off x="1845912" y="2795925"/>
              <a:ext cx="1471345" cy="386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MB</a:t>
              </a:r>
              <a:r>
                <a:rPr lang="en-US" baseline="-25000"/>
                <a:t>PVT </a:t>
              </a:r>
              <a:r>
                <a:rPr lang="en-US"/>
                <a:t>+ XB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4052888" y="1692275"/>
            <a:ext cx="4295775" cy="3125788"/>
            <a:chOff x="4053483" y="1691953"/>
            <a:chExt cx="4294467" cy="3125702"/>
          </a:xfrm>
        </p:grpSpPr>
        <p:sp>
          <p:nvSpPr>
            <p:cNvPr id="28712" name="Text Box 45"/>
            <p:cNvSpPr txBox="1">
              <a:spLocks noChangeArrowheads="1"/>
            </p:cNvSpPr>
            <p:nvPr/>
          </p:nvSpPr>
          <p:spPr bwMode="auto">
            <a:xfrm>
              <a:off x="7119062" y="4009628"/>
              <a:ext cx="1228888" cy="676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Social Demand</a:t>
              </a:r>
            </a:p>
          </p:txBody>
        </p:sp>
        <p:sp>
          <p:nvSpPr>
            <p:cNvPr id="210988" name="Line 44"/>
            <p:cNvSpPr>
              <a:spLocks noChangeShapeType="1"/>
            </p:cNvSpPr>
            <p:nvPr/>
          </p:nvSpPr>
          <p:spPr bwMode="auto">
            <a:xfrm>
              <a:off x="4053483" y="1691953"/>
              <a:ext cx="3232752" cy="3125702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2386013" y="3359150"/>
            <a:ext cx="4095750" cy="2393950"/>
            <a:chOff x="2385627" y="3359549"/>
            <a:chExt cx="4095742" cy="2393574"/>
          </a:xfrm>
        </p:grpSpPr>
        <p:sp>
          <p:nvSpPr>
            <p:cNvPr id="28708" name="Line 49"/>
            <p:cNvSpPr>
              <a:spLocks noChangeShapeType="1"/>
            </p:cNvSpPr>
            <p:nvPr/>
          </p:nvSpPr>
          <p:spPr bwMode="auto">
            <a:xfrm flipV="1">
              <a:off x="6028008" y="3595640"/>
              <a:ext cx="0" cy="1770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Text Box 50"/>
            <p:cNvSpPr txBox="1">
              <a:spLocks noChangeArrowheads="1"/>
            </p:cNvSpPr>
            <p:nvPr/>
          </p:nvSpPr>
          <p:spPr bwMode="auto">
            <a:xfrm>
              <a:off x="2385627" y="3359549"/>
              <a:ext cx="931630" cy="386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MB</a:t>
              </a:r>
              <a:r>
                <a:rPr lang="en-US" baseline="-25000"/>
                <a:t>SOC</a:t>
              </a:r>
              <a:endParaRPr lang="en-US"/>
            </a:p>
          </p:txBody>
        </p:sp>
        <p:sp>
          <p:nvSpPr>
            <p:cNvPr id="28710" name="Text Box 54"/>
            <p:cNvSpPr txBox="1">
              <a:spLocks noChangeArrowheads="1"/>
            </p:cNvSpPr>
            <p:nvPr/>
          </p:nvSpPr>
          <p:spPr bwMode="auto">
            <a:xfrm>
              <a:off x="5719125" y="5366317"/>
              <a:ext cx="762244" cy="386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Q</a:t>
              </a:r>
              <a:r>
                <a:rPr lang="en-US" baseline="-25000"/>
                <a:t>SOC</a:t>
              </a:r>
              <a:endParaRPr lang="en-US"/>
            </a:p>
          </p:txBody>
        </p:sp>
        <p:sp>
          <p:nvSpPr>
            <p:cNvPr id="28711" name="Line 48"/>
            <p:cNvSpPr>
              <a:spLocks noChangeShapeType="1"/>
            </p:cNvSpPr>
            <p:nvPr/>
          </p:nvSpPr>
          <p:spPr bwMode="auto">
            <a:xfrm rot="16200000" flipV="1">
              <a:off x="4629733" y="2233858"/>
              <a:ext cx="0" cy="26537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1490663" y="1706563"/>
            <a:ext cx="7067550" cy="4478337"/>
            <a:chOff x="1490545" y="1706917"/>
            <a:chExt cx="7068308" cy="4478483"/>
          </a:xfrm>
        </p:grpSpPr>
        <p:sp>
          <p:nvSpPr>
            <p:cNvPr id="28696" name="Line 3"/>
            <p:cNvSpPr>
              <a:spLocks noChangeShapeType="1"/>
            </p:cNvSpPr>
            <p:nvPr/>
          </p:nvSpPr>
          <p:spPr bwMode="auto">
            <a:xfrm>
              <a:off x="3284598" y="5354679"/>
              <a:ext cx="37398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Text Box 4"/>
            <p:cNvSpPr txBox="1">
              <a:spLocks noChangeArrowheads="1"/>
            </p:cNvSpPr>
            <p:nvPr/>
          </p:nvSpPr>
          <p:spPr bwMode="auto">
            <a:xfrm rot="-5400000">
              <a:off x="66005" y="3322659"/>
              <a:ext cx="3235434" cy="386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Price</a:t>
              </a:r>
            </a:p>
          </p:txBody>
        </p:sp>
        <p:sp>
          <p:nvSpPr>
            <p:cNvPr id="28698" name="Line 5"/>
            <p:cNvSpPr>
              <a:spLocks noChangeShapeType="1"/>
            </p:cNvSpPr>
            <p:nvPr/>
          </p:nvSpPr>
          <p:spPr bwMode="auto">
            <a:xfrm>
              <a:off x="3296222" y="1706917"/>
              <a:ext cx="0" cy="36477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Text Box 28"/>
            <p:cNvSpPr txBox="1">
              <a:spLocks noChangeArrowheads="1"/>
            </p:cNvSpPr>
            <p:nvPr/>
          </p:nvSpPr>
          <p:spPr bwMode="auto">
            <a:xfrm>
              <a:off x="4375651" y="5798594"/>
              <a:ext cx="1750335" cy="386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Quantity</a:t>
              </a:r>
            </a:p>
          </p:txBody>
        </p:sp>
        <p:sp>
          <p:nvSpPr>
            <p:cNvPr id="28700" name="Line 13"/>
            <p:cNvSpPr>
              <a:spLocks noChangeShapeType="1"/>
            </p:cNvSpPr>
            <p:nvPr/>
          </p:nvSpPr>
          <p:spPr bwMode="auto">
            <a:xfrm rot="16200000" flipV="1">
              <a:off x="4309225" y="2933438"/>
              <a:ext cx="0" cy="2011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14"/>
            <p:cNvSpPr>
              <a:spLocks noChangeShapeType="1"/>
            </p:cNvSpPr>
            <p:nvPr/>
          </p:nvSpPr>
          <p:spPr bwMode="auto">
            <a:xfrm flipV="1">
              <a:off x="5320567" y="3976377"/>
              <a:ext cx="0" cy="13899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Text Box 16"/>
            <p:cNvSpPr txBox="1">
              <a:spLocks noChangeArrowheads="1"/>
            </p:cNvSpPr>
            <p:nvPr/>
          </p:nvSpPr>
          <p:spPr bwMode="auto">
            <a:xfrm>
              <a:off x="6634148" y="4993893"/>
              <a:ext cx="1924705" cy="386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Private Demand</a:t>
              </a:r>
            </a:p>
          </p:txBody>
        </p:sp>
        <p:sp>
          <p:nvSpPr>
            <p:cNvPr id="28703" name="Text Box 17"/>
            <p:cNvSpPr txBox="1">
              <a:spLocks noChangeArrowheads="1"/>
            </p:cNvSpPr>
            <p:nvPr/>
          </p:nvSpPr>
          <p:spPr bwMode="auto">
            <a:xfrm>
              <a:off x="6145915" y="2915633"/>
              <a:ext cx="989753" cy="3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MC</a:t>
              </a:r>
            </a:p>
          </p:txBody>
        </p:sp>
        <p:sp>
          <p:nvSpPr>
            <p:cNvPr id="28704" name="Text Box 18"/>
            <p:cNvSpPr txBox="1">
              <a:spLocks noChangeArrowheads="1"/>
            </p:cNvSpPr>
            <p:nvPr/>
          </p:nvSpPr>
          <p:spPr bwMode="auto">
            <a:xfrm>
              <a:off x="4945257" y="5366317"/>
              <a:ext cx="763349" cy="386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Q</a:t>
              </a:r>
              <a:r>
                <a:rPr lang="en-US" baseline="-25000"/>
                <a:t>PVT</a:t>
              </a:r>
              <a:endParaRPr lang="en-US"/>
            </a:p>
          </p:txBody>
        </p:sp>
        <p:sp>
          <p:nvSpPr>
            <p:cNvPr id="28705" name="Text Box 43"/>
            <p:cNvSpPr txBox="1">
              <a:spLocks noChangeArrowheads="1"/>
            </p:cNvSpPr>
            <p:nvPr/>
          </p:nvSpPr>
          <p:spPr bwMode="auto">
            <a:xfrm>
              <a:off x="2398911" y="3805129"/>
              <a:ext cx="918345" cy="386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MB</a:t>
              </a:r>
              <a:r>
                <a:rPr lang="en-US" baseline="-25000"/>
                <a:t>PVT</a:t>
              </a:r>
              <a:endParaRPr lang="en-US"/>
            </a:p>
          </p:txBody>
        </p:sp>
        <p:sp>
          <p:nvSpPr>
            <p:cNvPr id="210959" name="Line 15"/>
            <p:cNvSpPr>
              <a:spLocks noChangeShapeType="1"/>
            </p:cNvSpPr>
            <p:nvPr/>
          </p:nvSpPr>
          <p:spPr bwMode="auto">
            <a:xfrm rot="5400000">
              <a:off x="4338086" y="2695065"/>
              <a:ext cx="1503412" cy="2768897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0964" name="Line 20"/>
            <p:cNvSpPr>
              <a:spLocks noChangeShapeType="1"/>
            </p:cNvSpPr>
            <p:nvPr/>
          </p:nvSpPr>
          <p:spPr bwMode="auto">
            <a:xfrm>
              <a:off x="3410038" y="2099042"/>
              <a:ext cx="3234085" cy="3125890"/>
            </a:xfrm>
            <a:prstGeom prst="line">
              <a:avLst/>
            </a:prstGeom>
            <a:ln>
              <a:solidFill>
                <a:schemeClr val="accent1"/>
              </a:solidFill>
              <a:headEnd/>
              <a:tailEnd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3" name="Text Box 117"/>
          <p:cNvSpPr txBox="1">
            <a:spLocks noChangeArrowheads="1"/>
          </p:cNvSpPr>
          <p:nvPr/>
        </p:nvSpPr>
        <p:spPr bwMode="auto">
          <a:xfrm>
            <a:off x="2675469" y="5632883"/>
            <a:ext cx="1693333" cy="590931"/>
          </a:xfrm>
          <a:prstGeom prst="rect">
            <a:avLst/>
          </a:prstGeom>
          <a:solidFill>
            <a:schemeClr val="accent2"/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/>
              <a:t>Private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Equilibrium</a:t>
            </a:r>
          </a:p>
        </p:txBody>
      </p:sp>
      <p:cxnSp>
        <p:nvCxnSpPr>
          <p:cNvPr id="45" name="Straight Arrow Connector 44"/>
          <p:cNvCxnSpPr>
            <a:stCxn id="0" idx="0"/>
          </p:cNvCxnSpPr>
          <p:nvPr/>
        </p:nvCxnSpPr>
        <p:spPr bwMode="auto">
          <a:xfrm rot="5400000" flipH="1" flipV="1">
            <a:off x="3626645" y="3942556"/>
            <a:ext cx="1585912" cy="1793875"/>
          </a:xfrm>
          <a:prstGeom prst="straightConnector1">
            <a:avLst/>
          </a:prstGeom>
          <a:ln>
            <a:headEnd type="none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 Box 116"/>
          <p:cNvSpPr txBox="1">
            <a:spLocks noChangeArrowheads="1"/>
          </p:cNvSpPr>
          <p:nvPr/>
        </p:nvSpPr>
        <p:spPr bwMode="auto">
          <a:xfrm>
            <a:off x="6553895" y="5615949"/>
            <a:ext cx="1285549" cy="590931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/>
              <a:t>Social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Optimum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 flipH="1" flipV="1">
            <a:off x="5976938" y="3573464"/>
            <a:ext cx="881062" cy="2042485"/>
          </a:xfrm>
          <a:prstGeom prst="straightConnector1">
            <a:avLst/>
          </a:prstGeom>
          <a:ln>
            <a:headEnd type="none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flipH="1">
            <a:off x="5588000" y="2405063"/>
            <a:ext cx="1052357" cy="1031875"/>
          </a:xfrm>
          <a:prstGeom prst="straightConnector1">
            <a:avLst/>
          </a:prstGeom>
          <a:ln>
            <a:headEnd type="none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1004" name="Text Box 60"/>
          <p:cNvSpPr txBox="1">
            <a:spLocks noChangeArrowheads="1"/>
          </p:cNvSpPr>
          <p:nvPr/>
        </p:nvSpPr>
        <p:spPr bwMode="auto">
          <a:xfrm>
            <a:off x="5638668" y="1727263"/>
            <a:ext cx="2847254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</a:rPr>
              <a:t>Deadweight loss from</a:t>
            </a:r>
          </a:p>
          <a:p>
            <a:pPr>
              <a:defRPr/>
            </a:pPr>
            <a:r>
              <a:rPr lang="en-US" sz="2000" b="1">
                <a:solidFill>
                  <a:srgbClr val="FFFFFF"/>
                </a:solidFill>
              </a:rPr>
              <a:t>positive externality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Externalities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191000" cy="3206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©McGraw-Hill Education. All rights reserved.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537C7B2D-5E0C-4EC3-8AF2-BC565AE471F9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" y="2090172"/>
            <a:ext cx="8343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externalities,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private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market outcomes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not achieve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largest possible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economic surplus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Cash is left on the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2941</Words>
  <Application>Microsoft Office PowerPoint</Application>
  <PresentationFormat>Diavetítés a képernyőre (4:3 oldalarány)</PresentationFormat>
  <Paragraphs>616</Paragraphs>
  <Slides>45</Slides>
  <Notes>39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45</vt:i4>
      </vt:variant>
    </vt:vector>
  </HeadingPairs>
  <TitlesOfParts>
    <vt:vector size="55" baseType="lpstr">
      <vt:lpstr>Arial</vt:lpstr>
      <vt:lpstr>Arial Black</vt:lpstr>
      <vt:lpstr>Calibri</vt:lpstr>
      <vt:lpstr>Helvetica</vt:lpstr>
      <vt:lpstr>Times New Roman</vt:lpstr>
      <vt:lpstr>Wingdings</vt:lpstr>
      <vt:lpstr>1_Default Design</vt:lpstr>
      <vt:lpstr>Presentation2</vt:lpstr>
      <vt:lpstr>Egyenlet</vt:lpstr>
      <vt:lpstr>Equation</vt:lpstr>
      <vt:lpstr>Externalities and  Property Rights</vt:lpstr>
      <vt:lpstr>Learning Objectives</vt:lpstr>
      <vt:lpstr>External Costs and Benefits</vt:lpstr>
      <vt:lpstr>Externalities Affect Resource Allocation</vt:lpstr>
      <vt:lpstr>Honeybee Keeper – Scenario 1</vt:lpstr>
      <vt:lpstr>Honeybee Keeper – Scenario 2</vt:lpstr>
      <vt:lpstr>External Costs</vt:lpstr>
      <vt:lpstr>Positive Externality for Consumers</vt:lpstr>
      <vt:lpstr>Effects of Externalities</vt:lpstr>
      <vt:lpstr>Remedying Externalities</vt:lpstr>
      <vt:lpstr>Abercrombie the Polluter – Scenario 1</vt:lpstr>
      <vt:lpstr>Abercrombie's Filter Options</vt:lpstr>
      <vt:lpstr>Abercrombie the Polluter – Scenario 2</vt:lpstr>
      <vt:lpstr>The Coase Theorem</vt:lpstr>
      <vt:lpstr>Abercrombie the Polluter – Scenario 3</vt:lpstr>
      <vt:lpstr>Abercrombie the Polluter – Scenario 3</vt:lpstr>
      <vt:lpstr>Laws Can Change the Outcome</vt:lpstr>
      <vt:lpstr>Shared Living</vt:lpstr>
      <vt:lpstr>Benefits and Costs of Shared Living</vt:lpstr>
      <vt:lpstr>Net Benefit of Shared Living</vt:lpstr>
      <vt:lpstr>Dividing the Rent</vt:lpstr>
      <vt:lpstr>Dividing the Surplus</vt:lpstr>
      <vt:lpstr>Legal Remedies for Externalities</vt:lpstr>
      <vt:lpstr>Examples of Legal Remedies for Externalities</vt:lpstr>
      <vt:lpstr>Three Cases</vt:lpstr>
      <vt:lpstr>Optimal Amount of Negative Externalities</vt:lpstr>
      <vt:lpstr>Taxes and Subsidies</vt:lpstr>
      <vt:lpstr>Taxing a Negative Externality</vt:lpstr>
      <vt:lpstr>Subsidizing a Positive Externality</vt:lpstr>
      <vt:lpstr>Tragedy of the Commons</vt:lpstr>
      <vt:lpstr>Payoff For a Steer</vt:lpstr>
      <vt:lpstr>What the Villagers Did</vt:lpstr>
      <vt:lpstr>A Better Choice</vt:lpstr>
      <vt:lpstr>The Effect of Private Ownership</vt:lpstr>
      <vt:lpstr>The Effect of Private Ownership</vt:lpstr>
      <vt:lpstr>Property Rights and the Tragedy of Commons</vt:lpstr>
      <vt:lpstr>Positional Externalities</vt:lpstr>
      <vt:lpstr>Football Players Take Steroids</vt:lpstr>
      <vt:lpstr>Positional Externalities</vt:lpstr>
      <vt:lpstr>Examples of Positional Arms Control Agreements</vt:lpstr>
      <vt:lpstr>The Tragedy of the Anti-Commons (1)</vt:lpstr>
      <vt:lpstr>The Tragedy of the Anti-Commons (2)</vt:lpstr>
      <vt:lpstr>The Tragedy of the Anti-Commons (3)</vt:lpstr>
      <vt:lpstr>The Tragedy of the Anti-Commons (4)</vt:lpstr>
      <vt:lpstr>The Tragedy of the Anti-Commons (5)</vt:lpstr>
    </vt:vector>
  </TitlesOfParts>
  <Company>The McGraw-Hill Companies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Externalities and Property Rights</dc:title>
  <dc:creator>The McGraw-Hill Companies</dc:creator>
  <cp:lastModifiedBy>Iván Major</cp:lastModifiedBy>
  <cp:revision>14</cp:revision>
  <dcterms:created xsi:type="dcterms:W3CDTF">2010-10-26T16:04:18Z</dcterms:created>
  <dcterms:modified xsi:type="dcterms:W3CDTF">2018-08-29T10:34:37Z</dcterms:modified>
</cp:coreProperties>
</file>