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692" r:id="rId2"/>
    <p:sldMasterId id="2147483698" r:id="rId3"/>
  </p:sldMasterIdLst>
  <p:notesMasterIdLst>
    <p:notesMasterId r:id="rId41"/>
  </p:notesMasterIdLst>
  <p:handoutMasterIdLst>
    <p:handoutMasterId r:id="rId42"/>
  </p:handoutMasterIdLst>
  <p:sldIdLst>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Lst>
  <p:sldSz cx="9144000" cy="6858000" type="screen4x3"/>
  <p:notesSz cx="6858000" cy="9117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7">
          <p15:clr>
            <a:srgbClr val="A4A3A4"/>
          </p15:clr>
        </p15:guide>
        <p15:guide id="2" pos="5723">
          <p15:clr>
            <a:srgbClr val="A4A3A4"/>
          </p15:clr>
        </p15:guide>
      </p15:sldGuideLst>
    </p:ext>
    <p:ext uri="{2D200454-40CA-4A62-9FC3-DE9A4176ACB9}">
      <p15:notesGuideLst xmlns:p15="http://schemas.microsoft.com/office/powerpoint/2012/main">
        <p15:guide id="1" orient="horz" pos="287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1416" y="72"/>
      </p:cViewPr>
      <p:guideLst>
        <p:guide orient="horz" pos="137"/>
        <p:guide pos="5723"/>
      </p:guideLst>
    </p:cSldViewPr>
  </p:slideViewPr>
  <p:notesTextViewPr>
    <p:cViewPr>
      <p:scale>
        <a:sx n="100" d="100"/>
        <a:sy n="100" d="100"/>
      </p:scale>
      <p:origin x="0" y="0"/>
    </p:cViewPr>
  </p:notesTextViewPr>
  <p:notesViewPr>
    <p:cSldViewPr snapToGrid="0" showGuides="1">
      <p:cViewPr varScale="1">
        <p:scale>
          <a:sx n="64" d="100"/>
          <a:sy n="64" d="100"/>
        </p:scale>
        <p:origin x="-1884" y="-102"/>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fld id="{65E063D0-440E-4A25-818E-E79330A33359}" type="datetimeFigureOut">
              <a:rPr lang="en-US" smtClean="0"/>
              <a:t>11/19/2019</a:t>
            </a:fld>
            <a:endParaRPr lang="en-US"/>
          </a:p>
        </p:txBody>
      </p:sp>
      <p:sp>
        <p:nvSpPr>
          <p:cNvPr id="4" name="Footer Placeholder 3"/>
          <p:cNvSpPr>
            <a:spLocks noGrp="1"/>
          </p:cNvSpPr>
          <p:nvPr>
            <p:ph type="ftr" sz="quarter" idx="2"/>
          </p:nvPr>
        </p:nvSpPr>
        <p:spPr>
          <a:xfrm>
            <a:off x="0" y="8659813"/>
            <a:ext cx="2971800" cy="4556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59813"/>
            <a:ext cx="2971800" cy="455612"/>
          </a:xfrm>
          <a:prstGeom prst="rect">
            <a:avLst/>
          </a:prstGeom>
        </p:spPr>
        <p:txBody>
          <a:bodyPr vert="horz" lIns="91440" tIns="45720" rIns="91440" bIns="45720" rtlCol="0" anchor="b"/>
          <a:lstStyle>
            <a:lvl1pPr algn="r">
              <a:defRPr sz="1200"/>
            </a:lvl1pPr>
          </a:lstStyle>
          <a:p>
            <a:fld id="{754EBDF0-7AC2-4332-8DAF-5199919FC294}" type="slidenum">
              <a:rPr lang="en-US" smtClean="0"/>
              <a:t>‹#›</a:t>
            </a:fld>
            <a:endParaRPr lang="en-US"/>
          </a:p>
        </p:txBody>
      </p:sp>
    </p:spTree>
    <p:extLst>
      <p:ext uri="{BB962C8B-B14F-4D97-AF65-F5344CB8AC3E}">
        <p14:creationId xmlns:p14="http://schemas.microsoft.com/office/powerpoint/2010/main" val="304202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5851"/>
          </a:xfrm>
          <a:prstGeom prst="rect">
            <a:avLst/>
          </a:prstGeom>
        </p:spPr>
        <p:txBody>
          <a:bodyPr vert="horz" lIns="91440" tIns="45720" rIns="91440" bIns="45720" rtlCol="0"/>
          <a:lstStyle>
            <a:lvl1pPr algn="r">
              <a:defRPr sz="1200"/>
            </a:lvl1pPr>
          </a:lstStyle>
          <a:p>
            <a:fld id="{C1C6D96A-13FF-4AEE-B587-552AA74E0054}" type="datetimeFigureOut">
              <a:rPr lang="en-US" smtClean="0"/>
              <a:pPr/>
              <a:t>11/19/2019</a:t>
            </a:fld>
            <a:endParaRPr lang="en-US"/>
          </a:p>
        </p:txBody>
      </p:sp>
      <p:sp>
        <p:nvSpPr>
          <p:cNvPr id="4" name="Slide Image Placeholder 3"/>
          <p:cNvSpPr>
            <a:spLocks noGrp="1" noRot="1" noChangeAspect="1"/>
          </p:cNvSpPr>
          <p:nvPr>
            <p:ph type="sldImg" idx="2"/>
          </p:nvPr>
        </p:nvSpPr>
        <p:spPr>
          <a:xfrm>
            <a:off x="1747838" y="460375"/>
            <a:ext cx="3343275" cy="25066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59764" y="3213374"/>
            <a:ext cx="6041036" cy="52198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659580"/>
            <a:ext cx="2971800" cy="455851"/>
          </a:xfrm>
          <a:prstGeom prst="rect">
            <a:avLst/>
          </a:prstGeom>
        </p:spPr>
        <p:txBody>
          <a:bodyPr vert="horz" lIns="91440" tIns="45720" rIns="91440" bIns="45720" rtlCol="0" anchor="b"/>
          <a:lstStyle>
            <a:lvl1pPr algn="r">
              <a:defRPr sz="1200"/>
            </a:lvl1pPr>
          </a:lstStyle>
          <a:p>
            <a:fld id="{360BB51D-2545-4E2F-93C1-63E5F143BBF7}" type="slidenum">
              <a:rPr lang="en-US" smtClean="0"/>
              <a:pPr/>
              <a:t>‹#›</a:t>
            </a:fld>
            <a:endParaRPr lang="en-US"/>
          </a:p>
        </p:txBody>
      </p:sp>
    </p:spTree>
    <p:extLst>
      <p:ext uri="{BB962C8B-B14F-4D97-AF65-F5344CB8AC3E}">
        <p14:creationId xmlns:p14="http://schemas.microsoft.com/office/powerpoint/2010/main" val="2475630720"/>
      </p:ext>
    </p:extLst>
  </p:cSld>
  <p:clrMap bg1="lt1" tx1="dk1" bg2="lt2" tx2="dk2" accent1="accent1" accent2="accent2" accent3="accent3" accent4="accent4" accent5="accent5" accent6="accent6" hlink="hlink" folHlink="folHlink"/>
  <p:notesStyle>
    <a:lvl1pPr marL="225425" indent="-2254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1pPr>
    <a:lvl2pPr marL="457200" indent="-23177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2pPr>
    <a:lvl3pPr marL="688975" indent="-223838"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3pPr>
    <a:lvl4pPr marL="914400" indent="-2254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4pPr>
    <a:lvl5pPr marL="1139825" indent="-2254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A24C8C-24B8-418F-BC13-6E1B43AFE1ED}" type="slidenum">
              <a:rPr lang="en-US" smtClean="0"/>
              <a:pPr/>
              <a:t>1</a:t>
            </a:fld>
            <a:endParaRPr lang="en-US" smtClean="0"/>
          </a:p>
        </p:txBody>
      </p:sp>
      <p:sp>
        <p:nvSpPr>
          <p:cNvPr id="16387" name="Rectangle 5"/>
          <p:cNvSpPr>
            <a:spLocks noGrp="1" noChangeArrowheads="1"/>
          </p:cNvSpPr>
          <p:nvPr>
            <p:ph type="body" idx="1"/>
          </p:nvPr>
        </p:nvSpPr>
        <p:spPr>
          <a:noFill/>
          <a:ln/>
        </p:spPr>
        <p:txBody>
          <a:bodyPr/>
          <a:lstStyle/>
          <a:p>
            <a:endParaRPr lang="en-US" smtClean="0">
              <a:latin typeface="Arial" charset="0"/>
              <a:cs typeface="Arial" charset="0"/>
            </a:endParaRPr>
          </a:p>
        </p:txBody>
      </p:sp>
    </p:spTree>
    <p:extLst>
      <p:ext uri="{BB962C8B-B14F-4D97-AF65-F5344CB8AC3E}">
        <p14:creationId xmlns:p14="http://schemas.microsoft.com/office/powerpoint/2010/main" val="2161224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MC slopes</a:t>
            </a:r>
            <a:r>
              <a:rPr lang="en-US" baseline="0" dirty="0" smtClean="0"/>
              <a:t> up because of Principle of Increasing Opportunity Cost</a:t>
            </a:r>
          </a:p>
          <a:p>
            <a:endParaRPr lang="en-US" baseline="0" dirty="0" smtClean="0"/>
          </a:p>
          <a:p>
            <a:r>
              <a:rPr lang="en-US" baseline="0" dirty="0" smtClean="0"/>
              <a:t>Demand is "marginal willingness to pay" schedule.  It slopes downward because of law of diminishing marginal utility</a:t>
            </a:r>
            <a:endParaRPr lang="en-US" dirty="0"/>
          </a:p>
        </p:txBody>
      </p:sp>
      <p:sp>
        <p:nvSpPr>
          <p:cNvPr id="4" name="Slide Number Placeholder 3"/>
          <p:cNvSpPr>
            <a:spLocks noGrp="1"/>
          </p:cNvSpPr>
          <p:nvPr>
            <p:ph type="sldNum" sz="quarter" idx="10"/>
          </p:nvPr>
        </p:nvSpPr>
        <p:spPr/>
        <p:txBody>
          <a:bodyPr/>
          <a:lstStyle/>
          <a:p>
            <a:fld id="{C568A694-F0FD-4F15-B70A-44F514BDBD2A}" type="slidenum">
              <a:rPr lang="en-US" smtClean="0"/>
              <a:t>20</a:t>
            </a:fld>
            <a:endParaRPr lang="en-US" dirty="0"/>
          </a:p>
        </p:txBody>
      </p:sp>
    </p:spTree>
    <p:extLst>
      <p:ext uri="{BB962C8B-B14F-4D97-AF65-F5344CB8AC3E}">
        <p14:creationId xmlns:p14="http://schemas.microsoft.com/office/powerpoint/2010/main" val="1469366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Netflix lets you buy a device (Roku)</a:t>
            </a:r>
            <a:r>
              <a:rPr lang="en-US" baseline="0" dirty="0" smtClean="0"/>
              <a:t> and download movies instantly via PC and Internet and then watch them on your TV – device and Netflix subscription required</a:t>
            </a:r>
            <a:endParaRPr lang="en-US" dirty="0"/>
          </a:p>
        </p:txBody>
      </p:sp>
      <p:sp>
        <p:nvSpPr>
          <p:cNvPr id="4" name="Slide Number Placeholder 3"/>
          <p:cNvSpPr>
            <a:spLocks noGrp="1"/>
          </p:cNvSpPr>
          <p:nvPr>
            <p:ph type="sldNum" sz="quarter" idx="10"/>
          </p:nvPr>
        </p:nvSpPr>
        <p:spPr/>
        <p:txBody>
          <a:bodyPr/>
          <a:lstStyle/>
          <a:p>
            <a:fld id="{C568A694-F0FD-4F15-B70A-44F514BDBD2A}" type="slidenum">
              <a:rPr lang="en-US" smtClean="0"/>
              <a:t>22</a:t>
            </a:fld>
            <a:endParaRPr lang="en-US" dirty="0"/>
          </a:p>
        </p:txBody>
      </p:sp>
    </p:spTree>
    <p:extLst>
      <p:ext uri="{BB962C8B-B14F-4D97-AF65-F5344CB8AC3E}">
        <p14:creationId xmlns:p14="http://schemas.microsoft.com/office/powerpoint/2010/main" val="1251593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Origin of pork</a:t>
            </a:r>
            <a:r>
              <a:rPr lang="en-US" baseline="0" dirty="0" smtClean="0"/>
              <a:t> barrel term:  </a:t>
            </a:r>
            <a:r>
              <a:rPr lang="en-US" dirty="0" smtClean="0"/>
              <a:t>This usage originated in American</a:t>
            </a:r>
            <a:r>
              <a:rPr lang="en-US" baseline="0" dirty="0" smtClean="0"/>
              <a:t> English </a:t>
            </a:r>
            <a:r>
              <a:rPr lang="en-US" dirty="0" smtClean="0"/>
              <a:t>with reference to gifts of salt pork in a barrel by</a:t>
            </a:r>
            <a:r>
              <a:rPr lang="en-US" baseline="0" dirty="0" smtClean="0"/>
              <a:t> slave-owners to their slaves</a:t>
            </a:r>
            <a:r>
              <a:rPr lang="en-US" dirty="0" smtClean="0"/>
              <a:t>.  (wikipedia.org)</a:t>
            </a:r>
          </a:p>
          <a:p>
            <a:endParaRPr lang="en-US" dirty="0" smtClean="0"/>
          </a:p>
          <a:p>
            <a:r>
              <a:rPr lang="en-US" dirty="0" smtClean="0"/>
              <a:t>And logrolling:  The widest accepted origin is the old custom of neighbors assisting each other with the moving of logs. If two neighbors had cut a lot of timber which needed to be moved, it made more sense for them to work together to roll the logs.</a:t>
            </a:r>
            <a:r>
              <a:rPr lang="en-US" baseline="30000" dirty="0"/>
              <a:t> </a:t>
            </a:r>
            <a:r>
              <a:rPr lang="en-US" dirty="0" smtClean="0"/>
              <a:t>  In this way, it is similar to a barn-raising where a neighbor comes and helps build your barn and then you go and help build his. (wikipedia.org)</a:t>
            </a:r>
          </a:p>
          <a:p>
            <a:endParaRPr lang="en-US" dirty="0"/>
          </a:p>
        </p:txBody>
      </p:sp>
      <p:sp>
        <p:nvSpPr>
          <p:cNvPr id="4" name="Slide Number Placeholder 3"/>
          <p:cNvSpPr>
            <a:spLocks noGrp="1"/>
          </p:cNvSpPr>
          <p:nvPr>
            <p:ph type="sldNum" sz="quarter" idx="10"/>
          </p:nvPr>
        </p:nvSpPr>
        <p:spPr/>
        <p:txBody>
          <a:bodyPr/>
          <a:lstStyle/>
          <a:p>
            <a:fld id="{C568A694-F0FD-4F15-B70A-44F514BDBD2A}" type="slidenum">
              <a:rPr lang="en-US" smtClean="0"/>
              <a:t>28</a:t>
            </a:fld>
            <a:endParaRPr lang="en-US" dirty="0"/>
          </a:p>
        </p:txBody>
      </p:sp>
    </p:spTree>
    <p:extLst>
      <p:ext uri="{BB962C8B-B14F-4D97-AF65-F5344CB8AC3E}">
        <p14:creationId xmlns:p14="http://schemas.microsoft.com/office/powerpoint/2010/main" val="1495383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more efficient solution is to pick companies</a:t>
            </a:r>
            <a:r>
              <a:rPr lang="en-US" baseline="0" dirty="0" smtClean="0"/>
              <a:t> based on the price for their services.</a:t>
            </a:r>
            <a:endParaRPr lang="en-US" dirty="0"/>
          </a:p>
        </p:txBody>
      </p:sp>
      <p:sp>
        <p:nvSpPr>
          <p:cNvPr id="4" name="Slide Number Placeholder 3"/>
          <p:cNvSpPr>
            <a:spLocks noGrp="1"/>
          </p:cNvSpPr>
          <p:nvPr>
            <p:ph type="sldNum" sz="quarter" idx="10"/>
          </p:nvPr>
        </p:nvSpPr>
        <p:spPr/>
        <p:txBody>
          <a:bodyPr/>
          <a:lstStyle/>
          <a:p>
            <a:fld id="{C568A694-F0FD-4F15-B70A-44F514BDBD2A}" type="slidenum">
              <a:rPr lang="en-US" smtClean="0"/>
              <a:t>31</a:t>
            </a:fld>
            <a:endParaRPr lang="en-US" dirty="0"/>
          </a:p>
        </p:txBody>
      </p:sp>
    </p:spTree>
    <p:extLst>
      <p:ext uri="{BB962C8B-B14F-4D97-AF65-F5344CB8AC3E}">
        <p14:creationId xmlns:p14="http://schemas.microsoft.com/office/powerpoint/2010/main" val="159158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Proposition 13 set taxes on the purchase</a:t>
            </a:r>
            <a:r>
              <a:rPr lang="en-US" baseline="0" dirty="0" smtClean="0"/>
              <a:t> price of the home, not the assessed value.  It was intended to allow long-time residents to cap their property taxes (which are based on wealth rather than income) and so allow them to stay in the homes they bought when housing prices were low.  Of course, one result is that two identical homes could have vastly different property tax liabilities based on the timing of the purchase.  Is this "fair"?</a:t>
            </a:r>
          </a:p>
        </p:txBody>
      </p:sp>
      <p:sp>
        <p:nvSpPr>
          <p:cNvPr id="4" name="Slide Number Placeholder 3"/>
          <p:cNvSpPr>
            <a:spLocks noGrp="1"/>
          </p:cNvSpPr>
          <p:nvPr>
            <p:ph type="sldNum" sz="quarter" idx="10"/>
          </p:nvPr>
        </p:nvSpPr>
        <p:spPr/>
        <p:txBody>
          <a:bodyPr/>
          <a:lstStyle/>
          <a:p>
            <a:fld id="{C568A694-F0FD-4F15-B70A-44F514BDBD2A}" type="slidenum">
              <a:rPr lang="en-US" smtClean="0"/>
              <a:t>32</a:t>
            </a:fld>
            <a:endParaRPr lang="en-US" dirty="0"/>
          </a:p>
        </p:txBody>
      </p:sp>
    </p:spTree>
    <p:extLst>
      <p:ext uri="{BB962C8B-B14F-4D97-AF65-F5344CB8AC3E}">
        <p14:creationId xmlns:p14="http://schemas.microsoft.com/office/powerpoint/2010/main" val="1886992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LO - 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1" y="1722438"/>
            <a:ext cx="7924800" cy="45259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0"/>
          </p:nvPr>
        </p:nvSpPr>
        <p:spPr>
          <a:xfrm>
            <a:off x="7010400" y="6534150"/>
            <a:ext cx="2133600" cy="476250"/>
          </a:xfrm>
        </p:spPr>
        <p:txBody>
          <a:bodyPr/>
          <a:lstStyle>
            <a:lvl1pPr>
              <a:defRPr/>
            </a:lvl1pPr>
          </a:lstStyle>
          <a:p>
            <a:r>
              <a:rPr lang="en-US" dirty="0" smtClean="0"/>
              <a:t>13-</a:t>
            </a:r>
            <a:fld id="{7026C5B0-100B-46E6-820F-C45E75AF3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249686820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pPr>
              <a:defRPr/>
            </a:pPr>
            <a:fld id="{8DB94BAA-37C9-4968-8D59-E3FBD7056DC6}" type="slidenum">
              <a:rPr lang="en-US" smtClean="0"/>
              <a:pPr>
                <a:defRPr/>
              </a:pPr>
              <a:t>‹#›</a:t>
            </a:fld>
            <a:endParaRPr lang="en-US"/>
          </a:p>
        </p:txBody>
      </p:sp>
    </p:spTree>
    <p:extLst>
      <p:ext uri="{BB962C8B-B14F-4D97-AF65-F5344CB8AC3E}">
        <p14:creationId xmlns:p14="http://schemas.microsoft.com/office/powerpoint/2010/main" val="1820741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137989549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387240366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93648277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212254670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 col LO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sz="half" idx="1"/>
          </p:nvPr>
        </p:nvSpPr>
        <p:spPr>
          <a:xfrm>
            <a:off x="838200" y="1722438"/>
            <a:ext cx="3808242" cy="4525962"/>
          </a:xfrm>
          <a:prstGeom prst="rect">
            <a:avLst/>
          </a:prstGeom>
        </p:spPr>
        <p:txBody>
          <a:bodyPr/>
          <a:lstStyle>
            <a:lvl1pPr algn="ctr">
              <a:buFont typeface="Wingdings" pitchFamily="2" charset="2"/>
              <a:buChar char="§"/>
              <a:defRPr sz="2000" u="none"/>
            </a:lvl1pPr>
            <a:lvl2pPr marL="563563" indent="-285750">
              <a:defRPr sz="2000"/>
            </a:lvl2pPr>
            <a:lvl3pPr marL="746125" indent="-225425">
              <a:buClr>
                <a:srgbClr val="31A5A9"/>
              </a:buClr>
              <a:defRPr sz="2000"/>
            </a:lvl3pPr>
            <a:lvl4pPr marL="969963" indent="-231775">
              <a:buClr>
                <a:schemeClr val="accent1"/>
              </a:buClr>
              <a:defRPr sz="2000"/>
            </a:lvl4pPr>
            <a:lvl5pPr marL="1204913" indent="-222250">
              <a:buClr>
                <a:schemeClr val="accent3"/>
              </a:buClr>
              <a:defRPr sz="2000"/>
            </a:lvl5pPr>
            <a:lvl6pPr marL="1255713" indent="-228600">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0"/>
          </p:nvPr>
        </p:nvSpPr>
        <p:spPr>
          <a:xfrm>
            <a:off x="4954758" y="1722438"/>
            <a:ext cx="3808242" cy="4525962"/>
          </a:xfrm>
          <a:prstGeom prst="rect">
            <a:avLst/>
          </a:prstGeom>
        </p:spPr>
        <p:txBody>
          <a:bodyPr/>
          <a:lstStyle>
            <a:lvl1pPr algn="ctr">
              <a:buFont typeface="Wingdings" pitchFamily="2" charset="2"/>
              <a:buChar char="§"/>
              <a:defRPr sz="2000" u="none"/>
            </a:lvl1pPr>
            <a:lvl2pPr marL="568325" indent="-290513">
              <a:defRPr sz="2000"/>
            </a:lvl2pPr>
            <a:lvl3pPr marL="746125" indent="-225425">
              <a:buClr>
                <a:srgbClr val="31A5A9"/>
              </a:buClr>
              <a:defRPr sz="2000"/>
            </a:lvl3pPr>
            <a:lvl4pPr marL="966788" indent="-228600">
              <a:buClr>
                <a:schemeClr val="accent1"/>
              </a:buClr>
              <a:defRPr sz="2000"/>
            </a:lvl4pPr>
            <a:lvl5pPr marL="1200150" indent="-228600">
              <a:buClr>
                <a:schemeClr val="accent3"/>
              </a:buClr>
              <a:defRPr sz="2000"/>
            </a:lvl5pPr>
            <a:lvl6pPr marL="1255713" indent="-228600">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3"/>
          <p:cNvSpPr>
            <a:spLocks noGrp="1"/>
          </p:cNvSpPr>
          <p:nvPr>
            <p:ph type="sldNum" sz="quarter" idx="11"/>
          </p:nvPr>
        </p:nvSpPr>
        <p:spPr>
          <a:xfrm>
            <a:off x="7010400" y="6534150"/>
            <a:ext cx="2133600" cy="476250"/>
          </a:xfrm>
        </p:spPr>
        <p:txBody>
          <a:bodyPr/>
          <a:lstStyle>
            <a:lvl1pPr>
              <a:defRPr/>
            </a:lvl1pPr>
          </a:lstStyle>
          <a:p>
            <a:r>
              <a:rPr lang="en-US" dirty="0" smtClean="0"/>
              <a:t>13-</a:t>
            </a:r>
            <a:fld id="{7026C5B0-100B-46E6-820F-C45E75AF3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2 col LO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sz="half" idx="1"/>
          </p:nvPr>
        </p:nvSpPr>
        <p:spPr>
          <a:xfrm>
            <a:off x="838200" y="1722438"/>
            <a:ext cx="3808242" cy="4525962"/>
          </a:xfrm>
          <a:prstGeom prst="rect">
            <a:avLst/>
          </a:prstGeom>
        </p:spPr>
        <p:txBody>
          <a:bodyPr/>
          <a:lstStyle>
            <a:lvl1pPr algn="ctr">
              <a:buFont typeface="Wingdings" pitchFamily="2" charset="2"/>
              <a:buChar char="§"/>
              <a:defRPr sz="2000" u="none"/>
            </a:lvl1pPr>
            <a:lvl2pPr marL="563563" indent="-285750">
              <a:defRPr sz="2000"/>
            </a:lvl2pPr>
            <a:lvl3pPr marL="746125" indent="-225425">
              <a:buClr>
                <a:srgbClr val="31A5A9"/>
              </a:buClr>
              <a:defRPr sz="2000"/>
            </a:lvl3pPr>
            <a:lvl4pPr marL="969963" indent="-231775">
              <a:buClr>
                <a:schemeClr val="accent1"/>
              </a:buClr>
              <a:defRPr sz="2000"/>
            </a:lvl4pPr>
            <a:lvl5pPr marL="1204913" indent="-222250">
              <a:buClr>
                <a:schemeClr val="accent3"/>
              </a:buClr>
              <a:defRPr sz="2000"/>
            </a:lvl5pPr>
            <a:lvl6pPr marL="1255713" indent="-228600">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0"/>
          </p:nvPr>
        </p:nvSpPr>
        <p:spPr>
          <a:xfrm>
            <a:off x="4954758" y="1722438"/>
            <a:ext cx="3808242" cy="4525962"/>
          </a:xfrm>
          <a:prstGeom prst="rect">
            <a:avLst/>
          </a:prstGeom>
        </p:spPr>
        <p:txBody>
          <a:bodyPr/>
          <a:lstStyle>
            <a:lvl1pPr algn="ctr">
              <a:buFont typeface="Wingdings" pitchFamily="2" charset="2"/>
              <a:buChar char="§"/>
              <a:defRPr sz="2000" u="none"/>
            </a:lvl1pPr>
            <a:lvl2pPr marL="568325" indent="-290513">
              <a:defRPr sz="2000"/>
            </a:lvl2pPr>
            <a:lvl3pPr marL="746125" indent="-225425">
              <a:buClr>
                <a:srgbClr val="31A5A9"/>
              </a:buClr>
              <a:defRPr sz="2000"/>
            </a:lvl3pPr>
            <a:lvl4pPr marL="966788" indent="-228600">
              <a:buClr>
                <a:schemeClr val="accent1"/>
              </a:buClr>
              <a:defRPr sz="2000"/>
            </a:lvl4pPr>
            <a:lvl5pPr marL="1200150" indent="-228600">
              <a:buClr>
                <a:schemeClr val="accent3"/>
              </a:buClr>
              <a:defRPr sz="2000"/>
            </a:lvl5pPr>
            <a:lvl6pPr marL="1255713" indent="-228600">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3"/>
          <p:cNvSpPr>
            <a:spLocks noGrp="1"/>
          </p:cNvSpPr>
          <p:nvPr>
            <p:ph type="sldNum" sz="quarter" idx="11"/>
          </p:nvPr>
        </p:nvSpPr>
        <p:spPr>
          <a:xfrm>
            <a:off x="7010400" y="6534150"/>
            <a:ext cx="2133600" cy="476250"/>
          </a:xfrm>
        </p:spPr>
        <p:txBody>
          <a:bodyPr/>
          <a:lstStyle>
            <a:lvl1pPr>
              <a:defRPr/>
            </a:lvl1pPr>
          </a:lstStyle>
          <a:p>
            <a:r>
              <a:rPr lang="en-US" dirty="0" smtClean="0"/>
              <a:t>13-</a:t>
            </a:r>
            <a:fld id="{7026C5B0-100B-46E6-820F-C45E75AF3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7"/>
          <p:cNvSpPr txBox="1">
            <a:spLocks noChangeArrowheads="1"/>
          </p:cNvSpPr>
          <p:nvPr userDrawn="1"/>
        </p:nvSpPr>
        <p:spPr bwMode="auto">
          <a:xfrm>
            <a:off x="762000" y="6400800"/>
            <a:ext cx="955288" cy="276999"/>
          </a:xfrm>
          <a:prstGeom prst="rect">
            <a:avLst/>
          </a:prstGeom>
          <a:noFill/>
          <a:ln w="9525">
            <a:noFill/>
            <a:miter lim="800000"/>
            <a:headEnd/>
            <a:tailEnd/>
          </a:ln>
          <a:effectLst/>
        </p:spPr>
        <p:txBody>
          <a:bodyPr wrap="square">
            <a:spAutoFit/>
          </a:bodyPr>
          <a:lstStyle/>
          <a:p>
            <a:pPr algn="l"/>
            <a:r>
              <a:rPr lang="en-US" sz="1200" b="1" i="1" dirty="0" smtClean="0">
                <a:solidFill>
                  <a:schemeClr val="tx1"/>
                </a:solidFill>
                <a:effectLst/>
                <a:latin typeface="Book Antiqua" pitchFamily="18" charset="0"/>
              </a:rPr>
              <a:t>LO 14 - 2</a:t>
            </a:r>
            <a:endParaRPr lang="en-US" sz="1200" b="1" i="1" dirty="0">
              <a:solidFill>
                <a:schemeClr val="tx1"/>
              </a:solidFill>
              <a:effectLst/>
              <a:latin typeface="Book Antiqua" pitchFamily="18" charset="0"/>
            </a:endParaRPr>
          </a:p>
        </p:txBody>
      </p:sp>
      <p:sp>
        <p:nvSpPr>
          <p:cNvPr id="4" name="Slide Number Placeholder 3"/>
          <p:cNvSpPr>
            <a:spLocks noGrp="1"/>
          </p:cNvSpPr>
          <p:nvPr>
            <p:ph type="sldNum" sz="quarter" idx="10"/>
          </p:nvPr>
        </p:nvSpPr>
        <p:spPr>
          <a:xfrm>
            <a:off x="7010400" y="6534150"/>
            <a:ext cx="2133600" cy="476250"/>
          </a:xfrm>
        </p:spPr>
        <p:txBody>
          <a:bodyPr/>
          <a:lstStyle>
            <a:lvl1pPr>
              <a:defRPr/>
            </a:lvl1pPr>
          </a:lstStyle>
          <a:p>
            <a:r>
              <a:rPr lang="en-US" dirty="0" smtClean="0"/>
              <a:t>13-</a:t>
            </a:r>
            <a:fld id="{7026C5B0-100B-46E6-820F-C45E75AF3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pPr>
              <a:defRPr/>
            </a:pPr>
            <a:fld id="{8DB94BAA-37C9-4968-8D59-E3FBD7056DC6}" type="slidenum">
              <a:rPr lang="en-US"/>
              <a:pPr>
                <a:defRPr/>
              </a:pPr>
              <a:t>‹#›</a:t>
            </a:fld>
            <a:endParaRPr lang="en-US"/>
          </a:p>
        </p:txBody>
      </p:sp>
    </p:spTree>
    <p:extLst>
      <p:ext uri="{BB962C8B-B14F-4D97-AF65-F5344CB8AC3E}">
        <p14:creationId xmlns:p14="http://schemas.microsoft.com/office/powerpoint/2010/main" val="377066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24100" y="2743200"/>
            <a:ext cx="4495800" cy="1470025"/>
          </a:xfrm>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Helvetica" pitchFamily="34" charset="0"/>
              </a:defRPr>
            </a:lvl1pPr>
          </a:lstStyle>
          <a:p>
            <a:r>
              <a:rPr lang="en-US" dirty="0" smtClean="0"/>
              <a:t>Chapter #</a:t>
            </a:r>
            <a:endParaRPr lang="en-US" dirty="0"/>
          </a:p>
        </p:txBody>
      </p:sp>
      <p:sp>
        <p:nvSpPr>
          <p:cNvPr id="3" name="Subtitle 2"/>
          <p:cNvSpPr>
            <a:spLocks noGrp="1"/>
          </p:cNvSpPr>
          <p:nvPr>
            <p:ph type="subTitle" idx="1" hasCustomPrompt="1"/>
          </p:nvPr>
        </p:nvSpPr>
        <p:spPr>
          <a:xfrm>
            <a:off x="1562100" y="3886200"/>
            <a:ext cx="6019800" cy="762000"/>
          </a:xfrm>
        </p:spPr>
        <p:txBody>
          <a:bodyPr/>
          <a:lstStyle>
            <a:lvl1pPr marL="0" indent="0" algn="ctr">
              <a:buNone/>
              <a:defRPr>
                <a:solidFill>
                  <a:schemeClr val="bg1">
                    <a:lumMod val="85000"/>
                  </a:schemeClr>
                </a:solidFill>
                <a:latin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12192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8573" y="304797"/>
            <a:ext cx="1276350" cy="1219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1" y="1562099"/>
            <a:ext cx="9143999"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47647"/>
            <a:ext cx="9144000"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252728" y="276222"/>
            <a:ext cx="3505200" cy="1261884"/>
          </a:xfrm>
          <a:prstGeom prst="rect">
            <a:avLst/>
          </a:prstGeom>
          <a:noFill/>
        </p:spPr>
        <p:txBody>
          <a:bodyPr wrap="square" rtlCol="0">
            <a:spAutoFit/>
          </a:bodyPr>
          <a:lstStyle/>
          <a:p>
            <a:r>
              <a:rPr lang="en-US" sz="3600" b="0" cap="none" spc="0" dirty="0" smtClean="0">
                <a:ln w="12700">
                  <a:solidFill>
                    <a:schemeClr val="tx1">
                      <a:lumMod val="65000"/>
                      <a:lumOff val="3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elvetica" pitchFamily="34" charset="0"/>
              </a:rPr>
              <a:t>Principles of </a:t>
            </a:r>
          </a:p>
          <a:p>
            <a:r>
              <a:rPr lang="en-US" sz="4000" b="1" cap="none" spc="300" dirty="0" smtClean="0">
                <a:ln w="12700">
                  <a:solidFill>
                    <a:schemeClr val="tx1">
                      <a:lumMod val="65000"/>
                      <a:lumOff val="3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elvetica" pitchFamily="34" charset="0"/>
              </a:rPr>
              <a:t>Economics</a:t>
            </a:r>
            <a:endParaRPr lang="en-US" sz="3600" b="1" cap="none" spc="300" dirty="0">
              <a:ln w="12700">
                <a:solidFill>
                  <a:schemeClr val="tx1">
                    <a:lumMod val="65000"/>
                    <a:lumOff val="3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Helvetica" pitchFamily="34" charset="0"/>
            </a:endParaRPr>
          </a:p>
        </p:txBody>
      </p:sp>
      <p:sp>
        <p:nvSpPr>
          <p:cNvPr id="12" name="Footer Placeholder 4"/>
          <p:cNvSpPr>
            <a:spLocks noGrp="1"/>
          </p:cNvSpPr>
          <p:nvPr>
            <p:ph type="ftr" sz="quarter" idx="11"/>
          </p:nvPr>
        </p:nvSpPr>
        <p:spPr>
          <a:xfrm>
            <a:off x="3048000" y="6400800"/>
            <a:ext cx="3048000" cy="320675"/>
          </a:xfrm>
          <a:prstGeom prst="rect">
            <a:avLst/>
          </a:prstGeom>
        </p:spPr>
        <p:txBody>
          <a:bodyPr/>
          <a:lstStyle>
            <a:lvl1pPr>
              <a:defRPr>
                <a:solidFill>
                  <a:schemeClr val="bg1"/>
                </a:solidFill>
              </a:defRPr>
            </a:lvl1pPr>
          </a:lstStyle>
          <a:p>
            <a:endParaRPr lang="en-US"/>
          </a:p>
        </p:txBody>
      </p:sp>
      <p:cxnSp>
        <p:nvCxnSpPr>
          <p:cNvPr id="13" name="Straight Connector 12"/>
          <p:cNvCxnSpPr/>
          <p:nvPr/>
        </p:nvCxnSpPr>
        <p:spPr>
          <a:xfrm>
            <a:off x="1219200" y="1447800"/>
            <a:ext cx="7924800" cy="0"/>
          </a:xfrm>
          <a:prstGeom prst="line">
            <a:avLst/>
          </a:prstGeom>
          <a:ln w="698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247647"/>
            <a:ext cx="3" cy="6610353"/>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446176"/>
      </p:ext>
    </p:extLst>
  </p:cSld>
  <p:clrMapOvr>
    <a:masterClrMapping/>
  </p:clrMapOvr>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2" y="274637"/>
            <a:ext cx="8077197" cy="1173163"/>
          </a:xfrm>
        </p:spPr>
        <p:txBody>
          <a:bodyPr>
            <a:normAutofit/>
          </a:bodyPr>
          <a:lstStyle>
            <a:lvl1pPr algn="l">
              <a:defRPr sz="36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Helvetic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Helvetica" pitchFamily="34" charset="0"/>
              </a:defRPr>
            </a:lvl1pPr>
            <a:lvl2pPr>
              <a:defRPr>
                <a:solidFill>
                  <a:schemeClr val="bg1"/>
                </a:solidFill>
                <a:latin typeface="Helvetica" pitchFamily="34" charset="0"/>
              </a:defRPr>
            </a:lvl2pPr>
            <a:lvl3pPr>
              <a:defRPr>
                <a:solidFill>
                  <a:schemeClr val="bg1"/>
                </a:solidFill>
                <a:latin typeface="Helvetica" pitchFamily="34" charset="0"/>
              </a:defRPr>
            </a:lvl3pPr>
            <a:lvl4pPr>
              <a:defRPr>
                <a:solidFill>
                  <a:schemeClr val="bg1"/>
                </a:solidFill>
                <a:latin typeface="Helvetica" pitchFamily="34" charset="0"/>
              </a:defRPr>
            </a:lvl4pPr>
            <a:lvl5pPr>
              <a:defRPr>
                <a:solidFill>
                  <a:schemeClr val="bg1"/>
                </a:solidFill>
                <a:latin typeface="Helvetic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3048000" y="6400800"/>
            <a:ext cx="3048000" cy="320675"/>
          </a:xfrm>
          <a:prstGeom prst="rect">
            <a:avLst/>
          </a:prstGeo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CFD2E851-7028-4520-9730-C664DB3B6081}" type="slidenum">
              <a:rPr lang="en-US" smtClean="0"/>
              <a:pPr>
                <a:defRPr/>
              </a:pPr>
              <a:t>‹#›</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2387" y="328611"/>
            <a:ext cx="117157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a:off x="2" y="1447801"/>
            <a:ext cx="9143999"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803" y="247647"/>
            <a:ext cx="3" cy="1200154"/>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47647"/>
            <a:ext cx="9144000"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695476"/>
      </p:ext>
    </p:extLst>
  </p:cSld>
  <p:clrMapOvr>
    <a:masterClrMapping/>
  </p:clrMapOvr>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2308326260"/>
      </p:ext>
    </p:extLst>
  </p:cSld>
  <p:clrMapOvr>
    <a:masterClrMapping/>
  </p:clrMapOvr>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389112958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pPr>
              <a:defRPr/>
            </a:pPr>
            <a:fld id="{CFD2E851-7028-4520-9730-C664DB3B6081}" type="slidenum">
              <a:rPr lang="en-US" smtClean="0"/>
              <a:pPr>
                <a:defRPr/>
              </a:pPr>
              <a:t>‹#›</a:t>
            </a:fld>
            <a:endParaRPr lang="en-US"/>
          </a:p>
        </p:txBody>
      </p:sp>
    </p:spTree>
    <p:extLst>
      <p:ext uri="{BB962C8B-B14F-4D97-AF65-F5344CB8AC3E}">
        <p14:creationId xmlns:p14="http://schemas.microsoft.com/office/powerpoint/2010/main" val="4139054180"/>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E9D2"/>
        </a:solidFill>
        <a:effectLst/>
      </p:bgPr>
    </p:bg>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bwMode="auto">
          <a:xfrm>
            <a:off x="6858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42" name="Rectangle 2"/>
          <p:cNvSpPr>
            <a:spLocks noGrp="1" noChangeArrowheads="1"/>
          </p:cNvSpPr>
          <p:nvPr>
            <p:ph type="sldNum" sz="quarter" idx="4"/>
          </p:nvPr>
        </p:nvSpPr>
        <p:spPr bwMode="auto">
          <a:xfrm>
            <a:off x="7010400" y="65341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dirty="0" smtClean="0"/>
              <a:t>13-</a:t>
            </a:r>
            <a:fld id="{6133EE2A-CD91-422E-95CD-E17C40C721D1}" type="slidenum">
              <a:rPr lang="en-US" smtClean="0"/>
              <a:pPr/>
              <a:t>‹#›</a:t>
            </a:fld>
            <a:endParaRPr lang="en-US" dirty="0"/>
          </a:p>
        </p:txBody>
      </p:sp>
    </p:spTree>
    <p:extLst>
      <p:ext uri="{BB962C8B-B14F-4D97-AF65-F5344CB8AC3E}">
        <p14:creationId xmlns:p14="http://schemas.microsoft.com/office/powerpoint/2010/main" val="159204765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iming>
    <p:tnLst>
      <p:par>
        <p:cTn id="1" dur="indefinite" restart="never" nodeType="tmRoot"/>
      </p:par>
    </p:tnLst>
  </p:timing>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500">
          <a:solidFill>
            <a:schemeClr val="tx1"/>
          </a:solidFill>
          <a:latin typeface="+mn-lt"/>
        </a:defRPr>
      </a:lvl2pPr>
      <a:lvl3pPr marL="1143000" indent="-228600" algn="l" rtl="0" fontAlgn="base">
        <a:spcBef>
          <a:spcPct val="20000"/>
        </a:spcBef>
        <a:spcAft>
          <a:spcPct val="0"/>
        </a:spcAft>
        <a:buChar char="•"/>
        <a:defRPr sz="23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E9D2"/>
        </a:solidFill>
        <a:effectLst/>
      </p:bgPr>
    </p:bg>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bwMode="auto">
          <a:xfrm>
            <a:off x="6858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5173" name="Rectangle 5"/>
          <p:cNvSpPr>
            <a:spLocks noGrp="1" noChangeArrowheads="1"/>
          </p:cNvSpPr>
          <p:nvPr>
            <p:ph type="body" idx="1"/>
          </p:nvPr>
        </p:nvSpPr>
        <p:spPr bwMode="auto">
          <a:xfrm>
            <a:off x="6858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1"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CFD2E851-7028-4520-9730-C664DB3B6081}" type="slidenum">
              <a:rPr lang="en-US"/>
              <a:pPr>
                <a:defRPr/>
              </a:pPr>
              <a:t>‹#›</a:t>
            </a:fld>
            <a:endParaRPr lang="en-US"/>
          </a:p>
        </p:txBody>
      </p:sp>
    </p:spTree>
    <p:extLst>
      <p:ext uri="{BB962C8B-B14F-4D97-AF65-F5344CB8AC3E}">
        <p14:creationId xmlns:p14="http://schemas.microsoft.com/office/powerpoint/2010/main" val="4165043091"/>
      </p:ext>
    </p:extLst>
  </p:cSld>
  <p:clrMap bg1="lt1" tx1="dk1" bg2="lt2" tx2="dk2" accent1="accent1" accent2="accent2" accent3="accent3" accent4="accent4" accent5="accent5" accent6="accent6" hlink="hlink" folHlink="folHlink"/>
  <p:sldLayoutIdLst>
    <p:sldLayoutId id="2147483693" r:id="rId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2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26" y="274637"/>
            <a:ext cx="7762873" cy="11731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23926" y="1600200"/>
            <a:ext cx="776287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r>
              <a:rPr lang="en-US" smtClean="0"/>
              <a:t>13-</a:t>
            </a:r>
            <a:fld id="{6133EE2A-CD91-422E-95CD-E17C40C721D1}" type="slidenum">
              <a:rPr lang="en-US" smtClean="0"/>
              <a:pPr/>
              <a:t>‹#›</a:t>
            </a:fld>
            <a:endParaRPr lang="en-US" dirty="0"/>
          </a:p>
        </p:txBody>
      </p:sp>
      <p:sp>
        <p:nvSpPr>
          <p:cNvPr id="14" name="Footer Placeholder 4"/>
          <p:cNvSpPr>
            <a:spLocks noGrp="1"/>
          </p:cNvSpPr>
          <p:nvPr>
            <p:ph type="ftr" sz="quarter" idx="3"/>
          </p:nvPr>
        </p:nvSpPr>
        <p:spPr>
          <a:xfrm>
            <a:off x="3048000" y="6400800"/>
            <a:ext cx="3048000" cy="320675"/>
          </a:xfrm>
          <a:prstGeom prst="rect">
            <a:avLst/>
          </a:prstGeom>
        </p:spPr>
        <p:txBody>
          <a:bodyPr/>
          <a:lstStyle>
            <a:lvl1pPr>
              <a:defRPr sz="1200">
                <a:solidFill>
                  <a:schemeClr val="bg1"/>
                </a:solidFill>
              </a:defRPr>
            </a:lvl1pPr>
          </a:lstStyle>
          <a:p>
            <a:r>
              <a:rPr lang="en-US" dirty="0" smtClean="0"/>
              <a:t>©McGraw-Hill Education. All rights reserved.</a:t>
            </a:r>
          </a:p>
        </p:txBody>
      </p:sp>
      <p:pic>
        <p:nvPicPr>
          <p:cNvPr id="7"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6200000">
            <a:off x="-52387" y="328611"/>
            <a:ext cx="117157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a:off x="2" y="1447801"/>
            <a:ext cx="9143999"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803" y="247647"/>
            <a:ext cx="3" cy="1200154"/>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47647"/>
            <a:ext cx="9144000" cy="0"/>
          </a:xfrm>
          <a:prstGeom prst="line">
            <a:avLst/>
          </a:prstGeom>
          <a:ln w="698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14712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bg1"/>
          </a:solidFill>
          <a:latin typeface="Helvetica"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Helvetica"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Helvetica"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Helvetica"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Helvetica"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Helvetica"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1765300" y="2743200"/>
            <a:ext cx="6692900" cy="1470025"/>
          </a:xfrm>
        </p:spPr>
        <p:txBody>
          <a:bodyPr>
            <a:normAutofit/>
          </a:bodyPr>
          <a:lstStyle/>
          <a:p>
            <a:r>
              <a:rPr lang="en-US" sz="3800" dirty="0"/>
              <a:t>Public Goods and Tax Policy</a:t>
            </a:r>
          </a:p>
        </p:txBody>
      </p:sp>
      <p:sp>
        <p:nvSpPr>
          <p:cNvPr id="15362" name="Rectangle 3"/>
          <p:cNvSpPr>
            <a:spLocks noGrp="1" noChangeArrowheads="1"/>
          </p:cNvSpPr>
          <p:nvPr>
            <p:ph type="subTitle" idx="1"/>
          </p:nvPr>
        </p:nvSpPr>
        <p:spPr>
          <a:xfrm>
            <a:off x="2844800" y="4051300"/>
            <a:ext cx="4559300" cy="1676400"/>
          </a:xfrm>
        </p:spPr>
        <p:txBody>
          <a:bodyPr/>
          <a:lstStyle/>
          <a:p>
            <a:pPr eaLnBrk="1" hangingPunct="1"/>
            <a:r>
              <a:rPr lang="en-US" dirty="0" smtClean="0"/>
              <a:t>Chapter 14</a:t>
            </a:r>
          </a:p>
        </p:txBody>
      </p:sp>
      <p:sp>
        <p:nvSpPr>
          <p:cNvPr id="4" name="Footer Placeholder 4"/>
          <p:cNvSpPr>
            <a:spLocks noGrp="1"/>
          </p:cNvSpPr>
          <p:nvPr>
            <p:ph type="ftr" sz="quarter" idx="11"/>
          </p:nvPr>
        </p:nvSpPr>
        <p:spPr>
          <a:xfrm>
            <a:off x="3048000" y="6400800"/>
            <a:ext cx="3467100" cy="320675"/>
          </a:xfrm>
          <a:prstGeom prst="rect">
            <a:avLst/>
          </a:prstGeom>
        </p:spPr>
        <p:txBody>
          <a:bodyPr/>
          <a:lstStyle>
            <a:lvl1pPr>
              <a:defRPr sz="1200">
                <a:solidFill>
                  <a:schemeClr val="bg1"/>
                </a:solidFill>
              </a:defRPr>
            </a:lvl1pPr>
          </a:lstStyle>
          <a:p>
            <a:r>
              <a:rPr lang="en-US" dirty="0" smtClean="0"/>
              <a:t>©McGraw-Hill Education. All rights reserved.</a:t>
            </a:r>
          </a:p>
        </p:txBody>
      </p:sp>
    </p:spTree>
    <p:extLst>
      <p:ext uri="{BB962C8B-B14F-4D97-AF65-F5344CB8AC3E}">
        <p14:creationId xmlns:p14="http://schemas.microsoft.com/office/powerpoint/2010/main" val="2118726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a:bodyPr>
          <a:lstStyle/>
          <a:p>
            <a:r>
              <a:rPr lang="en-US" sz="4000" dirty="0" smtClean="0"/>
              <a:t>Paying for Public </a:t>
            </a:r>
            <a:r>
              <a:rPr lang="en-US" sz="4000" dirty="0"/>
              <a:t>Goods</a:t>
            </a:r>
          </a:p>
        </p:txBody>
      </p:sp>
      <p:sp>
        <p:nvSpPr>
          <p:cNvPr id="187395" name="Rectangle 3"/>
          <p:cNvSpPr>
            <a:spLocks noGrp="1" noChangeArrowheads="1"/>
          </p:cNvSpPr>
          <p:nvPr>
            <p:ph idx="1"/>
          </p:nvPr>
        </p:nvSpPr>
        <p:spPr/>
        <p:txBody>
          <a:bodyPr>
            <a:normAutofit fontScale="92500" lnSpcReduction="10000"/>
          </a:bodyPr>
          <a:lstStyle/>
          <a:p>
            <a:r>
              <a:rPr lang="en-US" dirty="0" smtClean="0"/>
              <a:t>Not </a:t>
            </a:r>
            <a:r>
              <a:rPr lang="en-US" dirty="0"/>
              <a:t>everyone benefits equally from a public good or service.</a:t>
            </a:r>
          </a:p>
          <a:p>
            <a:pPr lvl="1"/>
            <a:r>
              <a:rPr lang="en-US" dirty="0" smtClean="0"/>
              <a:t>Taxing people in proportion to their willingness to pay is equitable … and impractical</a:t>
            </a:r>
          </a:p>
          <a:p>
            <a:r>
              <a:rPr lang="en-US" dirty="0" smtClean="0"/>
              <a:t>Example</a:t>
            </a:r>
          </a:p>
          <a:p>
            <a:pPr lvl="1"/>
            <a:r>
              <a:rPr lang="en-US" dirty="0" smtClean="0"/>
              <a:t>Prentice and Wilson have adjacent properties </a:t>
            </a:r>
          </a:p>
          <a:p>
            <a:pPr lvl="2"/>
            <a:r>
              <a:rPr lang="en-US" dirty="0" smtClean="0"/>
              <a:t>Fighting zebra mussel infestation</a:t>
            </a:r>
          </a:p>
          <a:p>
            <a:pPr lvl="2"/>
            <a:r>
              <a:rPr lang="en-US" dirty="0" smtClean="0"/>
              <a:t>New device to control mussels is $1,000 to serve both properties</a:t>
            </a:r>
          </a:p>
          <a:p>
            <a:pPr lvl="2"/>
            <a:r>
              <a:rPr lang="en-US" dirty="0" smtClean="0"/>
              <a:t>Wilson's income is higher; value for device is $800</a:t>
            </a:r>
          </a:p>
          <a:p>
            <a:pPr lvl="2"/>
            <a:r>
              <a:rPr lang="en-US" dirty="0" smtClean="0"/>
              <a:t>Prentice values device at $400</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10</a:t>
            </a:fld>
            <a:endParaRPr lang="en-US" dirty="0"/>
          </a:p>
        </p:txBody>
      </p:sp>
    </p:spTree>
    <p:extLst>
      <p:ext uri="{BB962C8B-B14F-4D97-AF65-F5344CB8AC3E}">
        <p14:creationId xmlns:p14="http://schemas.microsoft.com/office/powerpoint/2010/main" val="30490032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7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normAutofit/>
          </a:bodyPr>
          <a:lstStyle/>
          <a:p>
            <a:r>
              <a:rPr lang="en-US" sz="4000" dirty="0" smtClean="0"/>
              <a:t>Scenario 1:  Sharing the Cost</a:t>
            </a:r>
            <a:endParaRPr lang="en-US" sz="4000" dirty="0"/>
          </a:p>
        </p:txBody>
      </p:sp>
      <p:sp>
        <p:nvSpPr>
          <p:cNvPr id="192515" name="Rectangle 3"/>
          <p:cNvSpPr>
            <a:spLocks noGrp="1" noChangeArrowheads="1"/>
          </p:cNvSpPr>
          <p:nvPr>
            <p:ph idx="1"/>
          </p:nvPr>
        </p:nvSpPr>
        <p:spPr/>
        <p:txBody>
          <a:bodyPr>
            <a:normAutofit fontScale="92500" lnSpcReduction="20000"/>
          </a:bodyPr>
          <a:lstStyle/>
          <a:p>
            <a:r>
              <a:rPr lang="en-US" dirty="0" smtClean="0"/>
              <a:t>Prentice and Wilson negotiate the joint purchase</a:t>
            </a:r>
          </a:p>
          <a:p>
            <a:pPr lvl="1"/>
            <a:r>
              <a:rPr lang="en-US" dirty="0" smtClean="0"/>
              <a:t>Value is $1,200; cost is $1,000</a:t>
            </a:r>
          </a:p>
          <a:p>
            <a:pPr lvl="1"/>
            <a:r>
              <a:rPr lang="en-US" i="1" dirty="0" smtClean="0"/>
              <a:t>Cost – Benefit Principle</a:t>
            </a:r>
            <a:r>
              <a:rPr lang="en-US" dirty="0" smtClean="0"/>
              <a:t> satisfied</a:t>
            </a:r>
            <a:endParaRPr lang="en-US" dirty="0"/>
          </a:p>
          <a:p>
            <a:r>
              <a:rPr lang="en-US" dirty="0" smtClean="0"/>
              <a:t>Some conditions make a private negotiated solution difficult to achieve</a:t>
            </a:r>
          </a:p>
          <a:p>
            <a:pPr lvl="1"/>
            <a:r>
              <a:rPr lang="en-US" dirty="0" smtClean="0"/>
              <a:t>Suppose there are a large number of parties</a:t>
            </a:r>
          </a:p>
          <a:p>
            <a:pPr lvl="2"/>
            <a:r>
              <a:rPr lang="en-US" dirty="0" smtClean="0"/>
              <a:t>Communication and negotiation are costly</a:t>
            </a:r>
            <a:endParaRPr lang="en-US" dirty="0"/>
          </a:p>
          <a:p>
            <a:pPr lvl="2"/>
            <a:r>
              <a:rPr lang="en-US" dirty="0"/>
              <a:t>Free rider problem</a:t>
            </a:r>
          </a:p>
          <a:p>
            <a:pPr lvl="2"/>
            <a:r>
              <a:rPr lang="en-US" dirty="0" smtClean="0"/>
              <a:t>"Fair" sharing of costs may be difficult to agree</a:t>
            </a:r>
          </a:p>
          <a:p>
            <a:r>
              <a:rPr lang="en-US" dirty="0" smtClean="0"/>
              <a:t>Government provision could be a solution</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11</a:t>
            </a:fld>
            <a:endParaRPr lang="en-US" dirty="0"/>
          </a:p>
        </p:txBody>
      </p:sp>
    </p:spTree>
    <p:extLst>
      <p:ext uri="{BB962C8B-B14F-4D97-AF65-F5344CB8AC3E}">
        <p14:creationId xmlns:p14="http://schemas.microsoft.com/office/powerpoint/2010/main" val="6089585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5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5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5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25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25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25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251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2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a:bodyPr>
          <a:lstStyle/>
          <a:p>
            <a:r>
              <a:rPr lang="en-US" sz="4000" dirty="0" smtClean="0"/>
              <a:t>Scenario 2:  "Equal Tax" Rule</a:t>
            </a:r>
            <a:endParaRPr lang="en-US" sz="4000" dirty="0"/>
          </a:p>
        </p:txBody>
      </p:sp>
      <p:sp>
        <p:nvSpPr>
          <p:cNvPr id="193539" name="Rectangle 3"/>
          <p:cNvSpPr>
            <a:spLocks noGrp="1" noChangeArrowheads="1"/>
          </p:cNvSpPr>
          <p:nvPr>
            <p:ph idx="1"/>
          </p:nvPr>
        </p:nvSpPr>
        <p:spPr/>
        <p:txBody>
          <a:bodyPr>
            <a:normAutofit fontScale="92500" lnSpcReduction="20000"/>
          </a:bodyPr>
          <a:lstStyle/>
          <a:p>
            <a:r>
              <a:rPr lang="en-US" dirty="0" smtClean="0"/>
              <a:t>Local government offers to install the device for Prentice and Wilson</a:t>
            </a:r>
          </a:p>
          <a:p>
            <a:pPr lvl="1"/>
            <a:r>
              <a:rPr lang="en-US" dirty="0" smtClean="0"/>
              <a:t>Equal sharing of costs with a head tax</a:t>
            </a:r>
          </a:p>
          <a:p>
            <a:pPr lvl="2"/>
            <a:r>
              <a:rPr lang="en-US" dirty="0" smtClean="0"/>
              <a:t>A </a:t>
            </a:r>
            <a:r>
              <a:rPr lang="en-US" b="1" dirty="0" smtClean="0">
                <a:solidFill>
                  <a:srgbClr val="FFC000"/>
                </a:solidFill>
              </a:rPr>
              <a:t>head tax</a:t>
            </a:r>
            <a:r>
              <a:rPr lang="en-US" dirty="0" smtClean="0">
                <a:solidFill>
                  <a:srgbClr val="FFC000"/>
                </a:solidFill>
              </a:rPr>
              <a:t> </a:t>
            </a:r>
            <a:r>
              <a:rPr lang="en-US" dirty="0" smtClean="0"/>
              <a:t>is a tax that collects the same amount from every taxpayer</a:t>
            </a:r>
          </a:p>
          <a:p>
            <a:pPr lvl="1"/>
            <a:r>
              <a:rPr lang="en-US" dirty="0" smtClean="0"/>
              <a:t>Majority of affected parties must agree</a:t>
            </a:r>
          </a:p>
          <a:p>
            <a:r>
              <a:rPr lang="en-US" dirty="0" smtClean="0"/>
              <a:t>Result:  no new device</a:t>
            </a:r>
          </a:p>
          <a:p>
            <a:pPr lvl="1"/>
            <a:r>
              <a:rPr lang="en-US" dirty="0" smtClean="0"/>
              <a:t>$500 is more than Prentice's reservation price</a:t>
            </a:r>
          </a:p>
          <a:p>
            <a:pPr lvl="2"/>
            <a:r>
              <a:rPr lang="en-US" dirty="0" smtClean="0"/>
              <a:t>Prentice vetoes device</a:t>
            </a:r>
          </a:p>
          <a:p>
            <a:r>
              <a:rPr lang="en-US" dirty="0" smtClean="0"/>
              <a:t>A </a:t>
            </a:r>
            <a:r>
              <a:rPr lang="en-US" b="1" dirty="0" smtClean="0">
                <a:solidFill>
                  <a:srgbClr val="FFC000"/>
                </a:solidFill>
              </a:rPr>
              <a:t>regressive tax</a:t>
            </a:r>
            <a:r>
              <a:rPr lang="en-US" dirty="0" smtClean="0">
                <a:solidFill>
                  <a:srgbClr val="FFC000"/>
                </a:solidFill>
              </a:rPr>
              <a:t> </a:t>
            </a:r>
            <a:r>
              <a:rPr lang="en-US" dirty="0" smtClean="0"/>
              <a:t>has a tax rate that varies inversely with income</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12</a:t>
            </a:fld>
            <a:endParaRPr lang="en-US" dirty="0"/>
          </a:p>
        </p:txBody>
      </p:sp>
    </p:spTree>
    <p:extLst>
      <p:ext uri="{BB962C8B-B14F-4D97-AF65-F5344CB8AC3E}">
        <p14:creationId xmlns:p14="http://schemas.microsoft.com/office/powerpoint/2010/main" val="2285311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35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35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35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35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35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35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35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244227" y="274637"/>
            <a:ext cx="7619998" cy="1173163"/>
          </a:xfrm>
        </p:spPr>
        <p:txBody>
          <a:bodyPr>
            <a:noAutofit/>
          </a:bodyPr>
          <a:lstStyle/>
          <a:p>
            <a:r>
              <a:rPr lang="en-US" sz="3200" dirty="0" smtClean="0"/>
              <a:t>Scenario 3:  Proportional Tax on Income</a:t>
            </a:r>
            <a:endParaRPr lang="en-US" sz="3200" dirty="0"/>
          </a:p>
        </p:txBody>
      </p:sp>
      <p:sp>
        <p:nvSpPr>
          <p:cNvPr id="198659" name="Rectangle 3"/>
          <p:cNvSpPr>
            <a:spLocks noGrp="1" noChangeArrowheads="1"/>
          </p:cNvSpPr>
          <p:nvPr>
            <p:ph idx="1"/>
          </p:nvPr>
        </p:nvSpPr>
        <p:spPr/>
        <p:txBody>
          <a:bodyPr>
            <a:normAutofit fontScale="92500" lnSpcReduction="10000"/>
          </a:bodyPr>
          <a:lstStyle/>
          <a:p>
            <a:r>
              <a:rPr lang="en-US" dirty="0" smtClean="0"/>
              <a:t>A </a:t>
            </a:r>
            <a:r>
              <a:rPr lang="en-US" b="1" dirty="0" smtClean="0">
                <a:solidFill>
                  <a:srgbClr val="FFC000"/>
                </a:solidFill>
              </a:rPr>
              <a:t>proportional income tax</a:t>
            </a:r>
            <a:r>
              <a:rPr lang="en-US" dirty="0" smtClean="0"/>
              <a:t> requires all </a:t>
            </a:r>
            <a:r>
              <a:rPr lang="en-US" dirty="0"/>
              <a:t>taxpayers </a:t>
            </a:r>
            <a:r>
              <a:rPr lang="en-US" dirty="0" smtClean="0"/>
              <a:t>to pay </a:t>
            </a:r>
            <a:r>
              <a:rPr lang="en-US" dirty="0"/>
              <a:t>the same proportion of their incomes in </a:t>
            </a:r>
            <a:r>
              <a:rPr lang="en-US" dirty="0" smtClean="0"/>
              <a:t>taxes</a:t>
            </a:r>
          </a:p>
          <a:p>
            <a:pPr lvl="1"/>
            <a:r>
              <a:rPr lang="en-US" dirty="0" smtClean="0"/>
              <a:t>Majority rule applies</a:t>
            </a:r>
          </a:p>
          <a:p>
            <a:r>
              <a:rPr lang="en-US" dirty="0" smtClean="0"/>
              <a:t>Tax Prentice $333 and Wilson $667</a:t>
            </a:r>
          </a:p>
          <a:p>
            <a:r>
              <a:rPr lang="en-US" dirty="0" smtClean="0"/>
              <a:t>Government buys the device</a:t>
            </a:r>
          </a:p>
          <a:p>
            <a:pPr lvl="1"/>
            <a:r>
              <a:rPr lang="en-US" dirty="0" smtClean="0"/>
              <a:t>Economic surplus:</a:t>
            </a:r>
          </a:p>
          <a:p>
            <a:pPr lvl="2"/>
            <a:r>
              <a:rPr lang="en-US" dirty="0" smtClean="0"/>
              <a:t>Wilson:   $800 - $667 = $133</a:t>
            </a:r>
          </a:p>
          <a:p>
            <a:pPr lvl="2"/>
            <a:r>
              <a:rPr lang="en-US" dirty="0" smtClean="0"/>
              <a:t>Prentice: $400 - $333 =  $67</a:t>
            </a:r>
          </a:p>
          <a:p>
            <a:pPr lvl="2"/>
            <a:r>
              <a:rPr lang="en-US" dirty="0" smtClean="0"/>
              <a:t>Total surplus increases $200</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13</a:t>
            </a:fld>
            <a:endParaRPr lang="en-US" dirty="0"/>
          </a:p>
        </p:txBody>
      </p:sp>
    </p:spTree>
    <p:extLst>
      <p:ext uri="{BB962C8B-B14F-4D97-AF65-F5344CB8AC3E}">
        <p14:creationId xmlns:p14="http://schemas.microsoft.com/office/powerpoint/2010/main" val="5923402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8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86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86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6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86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8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a:bodyPr>
          <a:lstStyle/>
          <a:p>
            <a:r>
              <a:rPr lang="en-US" sz="4000" dirty="0" smtClean="0"/>
              <a:t>Marital Budgeting</a:t>
            </a:r>
            <a:endParaRPr lang="en-US" sz="4000" dirty="0"/>
          </a:p>
        </p:txBody>
      </p:sp>
      <p:sp>
        <p:nvSpPr>
          <p:cNvPr id="201731" name="Rectangle 3"/>
          <p:cNvSpPr>
            <a:spLocks noGrp="1" noChangeArrowheads="1"/>
          </p:cNvSpPr>
          <p:nvPr>
            <p:ph idx="1"/>
          </p:nvPr>
        </p:nvSpPr>
        <p:spPr/>
        <p:txBody>
          <a:bodyPr>
            <a:normAutofit lnSpcReduction="10000"/>
          </a:bodyPr>
          <a:lstStyle/>
          <a:p>
            <a:r>
              <a:rPr lang="en-US" dirty="0" smtClean="0"/>
              <a:t>Married couples usually pool their incomes</a:t>
            </a:r>
          </a:p>
          <a:p>
            <a:pPr lvl="1"/>
            <a:r>
              <a:rPr lang="en-US" dirty="0" smtClean="0"/>
              <a:t>If each contributed proportionately, consumption would be limited by the lower income</a:t>
            </a:r>
          </a:p>
          <a:p>
            <a:pPr lvl="2"/>
            <a:r>
              <a:rPr lang="en-US" dirty="0" smtClean="0"/>
              <a:t>Higher income partner would want to spend more on all normal goods</a:t>
            </a:r>
          </a:p>
          <a:p>
            <a:pPr lvl="1"/>
            <a:r>
              <a:rPr lang="en-US" dirty="0" smtClean="0"/>
              <a:t>Combining incomes allows them to consume at a level appropriate to their combined incomes</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14</a:t>
            </a:fld>
            <a:endParaRPr lang="en-US" dirty="0"/>
          </a:p>
        </p:txBody>
      </p:sp>
    </p:spTree>
    <p:extLst>
      <p:ext uri="{BB962C8B-B14F-4D97-AF65-F5344CB8AC3E}">
        <p14:creationId xmlns:p14="http://schemas.microsoft.com/office/powerpoint/2010/main" val="35700628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7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1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normAutofit/>
          </a:bodyPr>
          <a:lstStyle/>
          <a:p>
            <a:r>
              <a:rPr lang="en-US" sz="4000" dirty="0" smtClean="0"/>
              <a:t>Private and Public Goods</a:t>
            </a:r>
            <a:endParaRPr lang="en-US" sz="4000" dirty="0"/>
          </a:p>
        </p:txBody>
      </p:sp>
      <p:sp>
        <p:nvSpPr>
          <p:cNvPr id="203779" name="Rectangle 3"/>
          <p:cNvSpPr>
            <a:spLocks noGrp="1" noChangeArrowheads="1"/>
          </p:cNvSpPr>
          <p:nvPr>
            <p:ph idx="1"/>
          </p:nvPr>
        </p:nvSpPr>
        <p:spPr/>
        <p:txBody>
          <a:bodyPr>
            <a:noAutofit/>
          </a:bodyPr>
          <a:lstStyle/>
          <a:p>
            <a:r>
              <a:rPr lang="en-US" sz="2400" dirty="0" smtClean="0"/>
              <a:t>Individuals </a:t>
            </a:r>
            <a:r>
              <a:rPr lang="en-US" sz="2400" dirty="0"/>
              <a:t>consume whatever quantity and quality of most private goods they choose to </a:t>
            </a:r>
            <a:r>
              <a:rPr lang="en-US" sz="2400" dirty="0" smtClean="0"/>
              <a:t>buy</a:t>
            </a:r>
          </a:p>
          <a:p>
            <a:pPr lvl="1"/>
            <a:r>
              <a:rPr lang="en-US" sz="2000" dirty="0" smtClean="0"/>
              <a:t>Jointly </a:t>
            </a:r>
            <a:r>
              <a:rPr lang="en-US" sz="2000" dirty="0"/>
              <a:t>consumed goods must be provided in the same quantity and quality for </a:t>
            </a:r>
            <a:r>
              <a:rPr lang="en-US" sz="2000" dirty="0" smtClean="0"/>
              <a:t>all</a:t>
            </a:r>
          </a:p>
          <a:p>
            <a:pPr lvl="1"/>
            <a:r>
              <a:rPr lang="en-US" sz="2000" dirty="0" smtClean="0"/>
              <a:t>People's willingness to pay increases with income</a:t>
            </a:r>
          </a:p>
          <a:p>
            <a:r>
              <a:rPr lang="en-US" sz="2400" dirty="0" smtClean="0"/>
              <a:t>Suppose public goods are financed by a head tax</a:t>
            </a:r>
          </a:p>
          <a:p>
            <a:pPr lvl="1"/>
            <a:r>
              <a:rPr lang="en-US" sz="2000" dirty="0" smtClean="0"/>
              <a:t>Higher income groups will not get the amount of public goods they demand</a:t>
            </a:r>
          </a:p>
          <a:p>
            <a:r>
              <a:rPr lang="en-US" sz="2400" dirty="0" smtClean="0"/>
              <a:t>Progressive taxes take a larger share of higher incomes as tax</a:t>
            </a:r>
          </a:p>
          <a:p>
            <a:pPr lvl="1"/>
            <a:r>
              <a:rPr lang="en-US" sz="2000" dirty="0" smtClean="0"/>
              <a:t>These taxes support a better outcome for all groups</a:t>
            </a:r>
            <a:endParaRPr lang="en-US" sz="2000"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15</a:t>
            </a:fld>
            <a:endParaRPr lang="en-US" dirty="0"/>
          </a:p>
        </p:txBody>
      </p:sp>
    </p:spTree>
    <p:extLst>
      <p:ext uri="{BB962C8B-B14F-4D97-AF65-F5344CB8AC3E}">
        <p14:creationId xmlns:p14="http://schemas.microsoft.com/office/powerpoint/2010/main" val="592881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37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37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37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377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37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normAutofit/>
          </a:bodyPr>
          <a:lstStyle/>
          <a:p>
            <a:r>
              <a:rPr lang="en-US" sz="4000" dirty="0" smtClean="0"/>
              <a:t>Unfair Taxation</a:t>
            </a:r>
            <a:endParaRPr lang="en-US" sz="4000" dirty="0"/>
          </a:p>
        </p:txBody>
      </p:sp>
      <p:sp>
        <p:nvSpPr>
          <p:cNvPr id="204803" name="Rectangle 3"/>
          <p:cNvSpPr>
            <a:spLocks noGrp="1" noChangeArrowheads="1"/>
          </p:cNvSpPr>
          <p:nvPr>
            <p:ph idx="1"/>
          </p:nvPr>
        </p:nvSpPr>
        <p:spPr/>
        <p:txBody>
          <a:bodyPr>
            <a:normAutofit fontScale="92500" lnSpcReduction="10000"/>
          </a:bodyPr>
          <a:lstStyle/>
          <a:p>
            <a:r>
              <a:rPr lang="en-US" dirty="0" smtClean="0"/>
              <a:t>A head tax is regressive</a:t>
            </a:r>
          </a:p>
          <a:p>
            <a:r>
              <a:rPr lang="en-US" dirty="0" smtClean="0"/>
              <a:t>With a proportional tax, the tax bill, in dollars, is higher for high-income groups</a:t>
            </a:r>
          </a:p>
          <a:p>
            <a:r>
              <a:rPr lang="en-US" dirty="0" smtClean="0"/>
              <a:t>Some argue that progressive taxes unfairly burden the higher income groups</a:t>
            </a:r>
          </a:p>
          <a:p>
            <a:pPr lvl="1"/>
            <a:r>
              <a:rPr lang="en-US" dirty="0" smtClean="0"/>
              <a:t>If public goods are normal goods, the higher income group demands more public goods than other groups</a:t>
            </a:r>
          </a:p>
          <a:p>
            <a:pPr lvl="1"/>
            <a:r>
              <a:rPr lang="en-US" dirty="0" smtClean="0"/>
              <a:t>Evidence shows that the income elasticity of public goods is substantially greater than 1</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16</a:t>
            </a:fld>
            <a:endParaRPr lang="en-US" dirty="0"/>
          </a:p>
        </p:txBody>
      </p:sp>
    </p:spTree>
    <p:extLst>
      <p:ext uri="{BB962C8B-B14F-4D97-AF65-F5344CB8AC3E}">
        <p14:creationId xmlns:p14="http://schemas.microsoft.com/office/powerpoint/2010/main" val="1629758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The Market for Public Goods</a:t>
            </a:r>
            <a:endParaRPr lang="en-US" sz="4000" dirty="0"/>
          </a:p>
        </p:txBody>
      </p:sp>
      <p:sp>
        <p:nvSpPr>
          <p:cNvPr id="5" name="Content Placeholder 4"/>
          <p:cNvSpPr>
            <a:spLocks noGrp="1"/>
          </p:cNvSpPr>
          <p:nvPr>
            <p:ph idx="1"/>
          </p:nvPr>
        </p:nvSpPr>
        <p:spPr/>
        <p:txBody>
          <a:bodyPr/>
          <a:lstStyle/>
          <a:p>
            <a:r>
              <a:rPr lang="en-US" dirty="0" smtClean="0"/>
              <a:t>Problem:  How much of a public good should be provided?</a:t>
            </a:r>
          </a:p>
          <a:p>
            <a:pPr lvl="1"/>
            <a:r>
              <a:rPr lang="en-US" i="1" dirty="0" smtClean="0"/>
              <a:t>Cost – Benefit Principle</a:t>
            </a:r>
            <a:r>
              <a:rPr lang="en-US" dirty="0" smtClean="0"/>
              <a:t> applies</a:t>
            </a:r>
          </a:p>
          <a:p>
            <a:r>
              <a:rPr lang="en-US" dirty="0" smtClean="0"/>
              <a:t>Benefit of an additional unit of a public good is the sum of the reservation of all people who use it</a:t>
            </a:r>
          </a:p>
          <a:p>
            <a:pPr lvl="1"/>
            <a:r>
              <a:rPr lang="en-US" dirty="0" smtClean="0"/>
              <a:t>Vertical interpretation of demand curve </a:t>
            </a:r>
          </a:p>
          <a:p>
            <a:r>
              <a:rPr lang="en-US" dirty="0" smtClean="0"/>
              <a:t>Costs are the same as for private goods</a:t>
            </a:r>
            <a:endParaRPr lang="en-US" dirty="0"/>
          </a:p>
        </p:txBody>
      </p:sp>
      <p:sp>
        <p:nvSpPr>
          <p:cNvPr id="6"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17</a:t>
            </a:fld>
            <a:endParaRPr lang="en-US" dirty="0"/>
          </a:p>
        </p:txBody>
      </p:sp>
    </p:spTree>
    <p:extLst>
      <p:ext uri="{BB962C8B-B14F-4D97-AF65-F5344CB8AC3E}">
        <p14:creationId xmlns:p14="http://schemas.microsoft.com/office/powerpoint/2010/main" val="95748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bwMode="auto">
          <a:xfrm>
            <a:off x="5009160" y="2181368"/>
            <a:ext cx="3609474" cy="3609473"/>
          </a:xfrm>
          <a:prstGeom prst="rect">
            <a:avLst/>
          </a:prstGeom>
          <a:solidFill>
            <a:schemeClr val="bg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38" name="Rectangle 37"/>
          <p:cNvSpPr/>
          <p:nvPr/>
        </p:nvSpPr>
        <p:spPr bwMode="auto">
          <a:xfrm>
            <a:off x="948490" y="1748589"/>
            <a:ext cx="2983831" cy="4511843"/>
          </a:xfrm>
          <a:prstGeom prst="rect">
            <a:avLst/>
          </a:prstGeom>
          <a:solidFill>
            <a:schemeClr val="bg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165908" name="Text Box 20"/>
          <p:cNvSpPr txBox="1">
            <a:spLocks noChangeArrowheads="1"/>
          </p:cNvSpPr>
          <p:nvPr/>
        </p:nvSpPr>
        <p:spPr bwMode="auto">
          <a:xfrm>
            <a:off x="1227945" y="5861481"/>
            <a:ext cx="2273968" cy="338554"/>
          </a:xfrm>
          <a:prstGeom prst="rect">
            <a:avLst/>
          </a:prstGeom>
          <a:noFill/>
          <a:ln w="9525">
            <a:noFill/>
            <a:miter lim="800000"/>
            <a:headEnd/>
            <a:tailEnd/>
          </a:ln>
          <a:effectLst/>
        </p:spPr>
        <p:txBody>
          <a:bodyPr wrap="square">
            <a:spAutoFit/>
          </a:bodyPr>
          <a:lstStyle/>
          <a:p>
            <a:pPr algn="ctr">
              <a:spcBef>
                <a:spcPct val="50000"/>
              </a:spcBef>
            </a:pPr>
            <a:r>
              <a:rPr lang="en-US" sz="1600" dirty="0" smtClean="0"/>
              <a:t>Quantity (units/day)</a:t>
            </a:r>
            <a:endParaRPr lang="en-US" sz="1600" dirty="0"/>
          </a:p>
        </p:txBody>
      </p:sp>
      <p:sp>
        <p:nvSpPr>
          <p:cNvPr id="165909" name="Text Box 21"/>
          <p:cNvSpPr txBox="1">
            <a:spLocks noChangeArrowheads="1"/>
          </p:cNvSpPr>
          <p:nvPr/>
        </p:nvSpPr>
        <p:spPr bwMode="auto">
          <a:xfrm rot="16200000">
            <a:off x="404651" y="4822515"/>
            <a:ext cx="1605597" cy="338554"/>
          </a:xfrm>
          <a:prstGeom prst="rect">
            <a:avLst/>
          </a:prstGeom>
          <a:noFill/>
          <a:ln w="9525">
            <a:noFill/>
            <a:miter lim="800000"/>
            <a:headEnd/>
            <a:tailEnd/>
          </a:ln>
          <a:effectLst/>
        </p:spPr>
        <p:txBody>
          <a:bodyPr wrap="square">
            <a:spAutoFit/>
          </a:bodyPr>
          <a:lstStyle/>
          <a:p>
            <a:pPr algn="ctr">
              <a:spcBef>
                <a:spcPct val="50000"/>
              </a:spcBef>
            </a:pPr>
            <a:r>
              <a:rPr lang="en-US" sz="1600" dirty="0"/>
              <a:t>Price ($/unit)</a:t>
            </a:r>
          </a:p>
        </p:txBody>
      </p:sp>
      <p:sp>
        <p:nvSpPr>
          <p:cNvPr id="165912" name="Text Box 24"/>
          <p:cNvSpPr txBox="1">
            <a:spLocks noChangeArrowheads="1"/>
          </p:cNvSpPr>
          <p:nvPr/>
        </p:nvSpPr>
        <p:spPr bwMode="auto">
          <a:xfrm>
            <a:off x="1265945" y="3965290"/>
            <a:ext cx="464141" cy="338554"/>
          </a:xfrm>
          <a:prstGeom prst="rect">
            <a:avLst/>
          </a:prstGeom>
          <a:noFill/>
          <a:ln w="9525">
            <a:noFill/>
            <a:miter lim="800000"/>
            <a:headEnd/>
            <a:tailEnd/>
          </a:ln>
          <a:effectLst/>
        </p:spPr>
        <p:txBody>
          <a:bodyPr wrap="square">
            <a:spAutoFit/>
          </a:bodyPr>
          <a:lstStyle/>
          <a:p>
            <a:pPr algn="r">
              <a:spcBef>
                <a:spcPct val="50000"/>
              </a:spcBef>
            </a:pPr>
            <a:r>
              <a:rPr lang="en-US" sz="1600" dirty="0"/>
              <a:t>24</a:t>
            </a:r>
          </a:p>
        </p:txBody>
      </p:sp>
      <p:sp>
        <p:nvSpPr>
          <p:cNvPr id="165896" name="Text Box 8"/>
          <p:cNvSpPr txBox="1">
            <a:spLocks noChangeArrowheads="1"/>
          </p:cNvSpPr>
          <p:nvPr/>
        </p:nvSpPr>
        <p:spPr bwMode="auto">
          <a:xfrm>
            <a:off x="1235620" y="3505385"/>
            <a:ext cx="2258619" cy="338554"/>
          </a:xfrm>
          <a:prstGeom prst="rect">
            <a:avLst/>
          </a:prstGeom>
          <a:noFill/>
          <a:ln w="9525">
            <a:noFill/>
            <a:miter lim="800000"/>
            <a:headEnd/>
            <a:tailEnd/>
          </a:ln>
          <a:effectLst/>
        </p:spPr>
        <p:txBody>
          <a:bodyPr wrap="square">
            <a:spAutoFit/>
          </a:bodyPr>
          <a:lstStyle/>
          <a:p>
            <a:pPr algn="ctr">
              <a:spcBef>
                <a:spcPct val="50000"/>
              </a:spcBef>
            </a:pPr>
            <a:r>
              <a:rPr lang="en-US" sz="1600" dirty="0" smtClean="0"/>
              <a:t>Quantity (units/day)</a:t>
            </a:r>
            <a:endParaRPr lang="en-US" sz="1600" dirty="0"/>
          </a:p>
        </p:txBody>
      </p:sp>
      <p:sp>
        <p:nvSpPr>
          <p:cNvPr id="165897" name="Text Box 9"/>
          <p:cNvSpPr txBox="1">
            <a:spLocks noChangeArrowheads="1"/>
          </p:cNvSpPr>
          <p:nvPr/>
        </p:nvSpPr>
        <p:spPr bwMode="auto">
          <a:xfrm rot="16200000">
            <a:off x="437291" y="2481730"/>
            <a:ext cx="1540317" cy="338554"/>
          </a:xfrm>
          <a:prstGeom prst="rect">
            <a:avLst/>
          </a:prstGeom>
          <a:noFill/>
          <a:ln w="9525">
            <a:noFill/>
            <a:miter lim="800000"/>
            <a:headEnd/>
            <a:tailEnd/>
          </a:ln>
          <a:effectLst/>
        </p:spPr>
        <p:txBody>
          <a:bodyPr wrap="square">
            <a:spAutoFit/>
          </a:bodyPr>
          <a:lstStyle/>
          <a:p>
            <a:pPr algn="ctr">
              <a:spcBef>
                <a:spcPct val="50000"/>
              </a:spcBef>
            </a:pPr>
            <a:r>
              <a:rPr lang="en-US" sz="1600" dirty="0"/>
              <a:t>Price ($/unit)</a:t>
            </a:r>
          </a:p>
        </p:txBody>
      </p:sp>
      <p:sp>
        <p:nvSpPr>
          <p:cNvPr id="165894" name="Line 6"/>
          <p:cNvSpPr>
            <a:spLocks noChangeShapeType="1"/>
          </p:cNvSpPr>
          <p:nvPr/>
        </p:nvSpPr>
        <p:spPr bwMode="auto">
          <a:xfrm>
            <a:off x="1669165" y="2185322"/>
            <a:ext cx="1535754" cy="1119124"/>
          </a:xfrm>
          <a:prstGeom prst="line">
            <a:avLst/>
          </a:prstGeom>
          <a:ln>
            <a:solidFill>
              <a:schemeClr val="accent1"/>
            </a:solidFill>
            <a:headEnd/>
            <a:tailEnd/>
          </a:ln>
          <a:effectLst/>
        </p:spPr>
        <p:style>
          <a:lnRef idx="3">
            <a:schemeClr val="accent3"/>
          </a:lnRef>
          <a:fillRef idx="0">
            <a:schemeClr val="accent3"/>
          </a:fillRef>
          <a:effectRef idx="2">
            <a:schemeClr val="accent3"/>
          </a:effectRef>
          <a:fontRef idx="minor">
            <a:schemeClr val="tx1"/>
          </a:fontRef>
        </p:style>
        <p:txBody>
          <a:bodyPr/>
          <a:lstStyle/>
          <a:p>
            <a:endParaRPr lang="en-US" dirty="0"/>
          </a:p>
        </p:txBody>
      </p:sp>
      <p:sp>
        <p:nvSpPr>
          <p:cNvPr id="165899" name="Text Box 11"/>
          <p:cNvSpPr txBox="1">
            <a:spLocks noChangeArrowheads="1"/>
          </p:cNvSpPr>
          <p:nvPr/>
        </p:nvSpPr>
        <p:spPr bwMode="auto">
          <a:xfrm>
            <a:off x="3000405" y="2886859"/>
            <a:ext cx="457219" cy="369332"/>
          </a:xfrm>
          <a:prstGeom prst="rect">
            <a:avLst/>
          </a:prstGeom>
          <a:noFill/>
          <a:ln w="9525">
            <a:noFill/>
            <a:miter lim="800000"/>
            <a:headEnd/>
            <a:tailEnd/>
          </a:ln>
          <a:effectLst/>
        </p:spPr>
        <p:txBody>
          <a:bodyPr wrap="square">
            <a:spAutoFit/>
          </a:bodyPr>
          <a:lstStyle/>
          <a:p>
            <a:pPr algn="r">
              <a:spcBef>
                <a:spcPct val="50000"/>
              </a:spcBef>
            </a:pPr>
            <a:r>
              <a:rPr lang="en-US" dirty="0"/>
              <a:t>D</a:t>
            </a:r>
            <a:r>
              <a:rPr lang="en-US" baseline="-25000" dirty="0"/>
              <a:t>1</a:t>
            </a:r>
            <a:endParaRPr lang="en-US" dirty="0"/>
          </a:p>
        </p:txBody>
      </p:sp>
      <p:sp>
        <p:nvSpPr>
          <p:cNvPr id="165901" name="Text Box 13"/>
          <p:cNvSpPr txBox="1">
            <a:spLocks noChangeArrowheads="1"/>
          </p:cNvSpPr>
          <p:nvPr/>
        </p:nvSpPr>
        <p:spPr bwMode="auto">
          <a:xfrm>
            <a:off x="1255848" y="2110055"/>
            <a:ext cx="474238" cy="338554"/>
          </a:xfrm>
          <a:prstGeom prst="rect">
            <a:avLst/>
          </a:prstGeom>
          <a:noFill/>
          <a:ln w="9525">
            <a:noFill/>
            <a:miter lim="800000"/>
            <a:headEnd/>
            <a:tailEnd/>
          </a:ln>
          <a:effectLst/>
        </p:spPr>
        <p:txBody>
          <a:bodyPr wrap="square">
            <a:spAutoFit/>
          </a:bodyPr>
          <a:lstStyle/>
          <a:p>
            <a:pPr algn="r">
              <a:spcBef>
                <a:spcPct val="50000"/>
              </a:spcBef>
            </a:pPr>
            <a:r>
              <a:rPr lang="en-US" sz="1600" dirty="0"/>
              <a:t>18</a:t>
            </a:r>
          </a:p>
        </p:txBody>
      </p:sp>
      <p:sp>
        <p:nvSpPr>
          <p:cNvPr id="165902" name="Text Box 14"/>
          <p:cNvSpPr txBox="1">
            <a:spLocks noChangeArrowheads="1"/>
          </p:cNvSpPr>
          <p:nvPr/>
        </p:nvSpPr>
        <p:spPr bwMode="auto">
          <a:xfrm>
            <a:off x="2904179" y="3317371"/>
            <a:ext cx="560290" cy="338554"/>
          </a:xfrm>
          <a:prstGeom prst="rect">
            <a:avLst/>
          </a:prstGeom>
          <a:noFill/>
          <a:ln w="9525">
            <a:noFill/>
            <a:miter lim="800000"/>
            <a:headEnd/>
            <a:tailEnd/>
          </a:ln>
          <a:effectLst/>
        </p:spPr>
        <p:txBody>
          <a:bodyPr wrap="square">
            <a:spAutoFit/>
          </a:bodyPr>
          <a:lstStyle/>
          <a:p>
            <a:pPr algn="ctr">
              <a:spcBef>
                <a:spcPct val="50000"/>
              </a:spcBef>
            </a:pPr>
            <a:r>
              <a:rPr lang="en-US" sz="1600" dirty="0"/>
              <a:t>24</a:t>
            </a:r>
          </a:p>
        </p:txBody>
      </p:sp>
      <p:sp>
        <p:nvSpPr>
          <p:cNvPr id="165898" name="Line 10"/>
          <p:cNvSpPr>
            <a:spLocks noChangeShapeType="1"/>
          </p:cNvSpPr>
          <p:nvPr/>
        </p:nvSpPr>
        <p:spPr bwMode="auto">
          <a:xfrm>
            <a:off x="1669926" y="1808986"/>
            <a:ext cx="0" cy="1496981"/>
          </a:xfrm>
          <a:prstGeom prst="line">
            <a:avLst/>
          </a:prstGeom>
          <a:noFill/>
          <a:ln w="12700">
            <a:solidFill>
              <a:schemeClr val="tx1"/>
            </a:solidFill>
            <a:round/>
            <a:headEnd/>
            <a:tailEnd/>
          </a:ln>
          <a:effectLst/>
        </p:spPr>
        <p:txBody>
          <a:bodyPr/>
          <a:lstStyle/>
          <a:p>
            <a:endParaRPr lang="en-US" dirty="0"/>
          </a:p>
        </p:txBody>
      </p:sp>
      <p:sp>
        <p:nvSpPr>
          <p:cNvPr id="165895" name="Line 7"/>
          <p:cNvSpPr>
            <a:spLocks noChangeShapeType="1"/>
          </p:cNvSpPr>
          <p:nvPr/>
        </p:nvSpPr>
        <p:spPr bwMode="auto">
          <a:xfrm>
            <a:off x="1665364" y="3305967"/>
            <a:ext cx="1610261" cy="0"/>
          </a:xfrm>
          <a:prstGeom prst="line">
            <a:avLst/>
          </a:prstGeom>
          <a:noFill/>
          <a:ln w="12700">
            <a:solidFill>
              <a:schemeClr val="tx1"/>
            </a:solidFill>
            <a:round/>
            <a:headEnd/>
            <a:tailEnd/>
          </a:ln>
          <a:effectLst/>
        </p:spPr>
        <p:txBody>
          <a:bodyPr/>
          <a:lstStyle/>
          <a:p>
            <a:endParaRPr lang="en-US" dirty="0"/>
          </a:p>
        </p:txBody>
      </p:sp>
      <p:sp>
        <p:nvSpPr>
          <p:cNvPr id="165906" name="Line 18"/>
          <p:cNvSpPr>
            <a:spLocks noChangeShapeType="1"/>
          </p:cNvSpPr>
          <p:nvPr/>
        </p:nvSpPr>
        <p:spPr bwMode="auto">
          <a:xfrm>
            <a:off x="1659064" y="4149922"/>
            <a:ext cx="1862446" cy="1444143"/>
          </a:xfrm>
          <a:prstGeom prst="line">
            <a:avLst/>
          </a:pr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sz="1600" dirty="0"/>
          </a:p>
        </p:txBody>
      </p:sp>
      <p:sp>
        <p:nvSpPr>
          <p:cNvPr id="165914" name="Text Box 26"/>
          <p:cNvSpPr txBox="1">
            <a:spLocks noChangeArrowheads="1"/>
          </p:cNvSpPr>
          <p:nvPr/>
        </p:nvSpPr>
        <p:spPr bwMode="auto">
          <a:xfrm>
            <a:off x="3307762" y="5287616"/>
            <a:ext cx="534876" cy="338554"/>
          </a:xfrm>
          <a:prstGeom prst="rect">
            <a:avLst/>
          </a:prstGeom>
          <a:noFill/>
          <a:ln w="9525">
            <a:noFill/>
            <a:miter lim="800000"/>
            <a:headEnd/>
            <a:tailEnd/>
          </a:ln>
          <a:effectLst/>
        </p:spPr>
        <p:txBody>
          <a:bodyPr wrap="square">
            <a:spAutoFit/>
          </a:bodyPr>
          <a:lstStyle/>
          <a:p>
            <a:pPr algn="r">
              <a:spcBef>
                <a:spcPct val="50000"/>
              </a:spcBef>
            </a:pPr>
            <a:r>
              <a:rPr lang="en-US" sz="1600" dirty="0"/>
              <a:t>D</a:t>
            </a:r>
            <a:r>
              <a:rPr lang="en-US" sz="1600" baseline="-25000" dirty="0"/>
              <a:t>2</a:t>
            </a:r>
            <a:endParaRPr lang="en-US" sz="1600" dirty="0"/>
          </a:p>
        </p:txBody>
      </p:sp>
      <p:sp>
        <p:nvSpPr>
          <p:cNvPr id="165918" name="Text Box 30"/>
          <p:cNvSpPr txBox="1">
            <a:spLocks noChangeArrowheads="1"/>
          </p:cNvSpPr>
          <p:nvPr/>
        </p:nvSpPr>
        <p:spPr bwMode="auto">
          <a:xfrm>
            <a:off x="3285545" y="5600194"/>
            <a:ext cx="448808" cy="338554"/>
          </a:xfrm>
          <a:prstGeom prst="rect">
            <a:avLst/>
          </a:prstGeom>
          <a:noFill/>
          <a:ln w="9525">
            <a:noFill/>
            <a:miter lim="800000"/>
            <a:headEnd/>
            <a:tailEnd/>
          </a:ln>
          <a:effectLst/>
        </p:spPr>
        <p:txBody>
          <a:bodyPr wrap="square">
            <a:spAutoFit/>
          </a:bodyPr>
          <a:lstStyle/>
          <a:p>
            <a:pPr algn="r">
              <a:spcBef>
                <a:spcPct val="50000"/>
              </a:spcBef>
            </a:pPr>
            <a:r>
              <a:rPr lang="en-US" sz="1600" dirty="0"/>
              <a:t>36</a:t>
            </a:r>
          </a:p>
        </p:txBody>
      </p:sp>
      <p:sp>
        <p:nvSpPr>
          <p:cNvPr id="165910" name="Line 22"/>
          <p:cNvSpPr>
            <a:spLocks noChangeShapeType="1"/>
          </p:cNvSpPr>
          <p:nvPr/>
        </p:nvSpPr>
        <p:spPr bwMode="auto">
          <a:xfrm>
            <a:off x="1659831" y="4080205"/>
            <a:ext cx="766" cy="1508497"/>
          </a:xfrm>
          <a:prstGeom prst="line">
            <a:avLst/>
          </a:prstGeom>
          <a:noFill/>
          <a:ln w="12700">
            <a:solidFill>
              <a:schemeClr val="tx1"/>
            </a:solidFill>
            <a:round/>
            <a:headEnd/>
            <a:tailEnd/>
          </a:ln>
          <a:effectLst/>
        </p:spPr>
        <p:txBody>
          <a:bodyPr/>
          <a:lstStyle/>
          <a:p>
            <a:endParaRPr lang="en-US" sz="1600" dirty="0"/>
          </a:p>
        </p:txBody>
      </p:sp>
      <p:sp>
        <p:nvSpPr>
          <p:cNvPr id="165907" name="Line 19"/>
          <p:cNvSpPr>
            <a:spLocks noChangeShapeType="1"/>
          </p:cNvSpPr>
          <p:nvPr/>
        </p:nvSpPr>
        <p:spPr bwMode="auto">
          <a:xfrm>
            <a:off x="1655234" y="5588702"/>
            <a:ext cx="2030993" cy="766"/>
          </a:xfrm>
          <a:prstGeom prst="line">
            <a:avLst/>
          </a:prstGeom>
          <a:noFill/>
          <a:ln w="12700">
            <a:solidFill>
              <a:schemeClr val="tx1"/>
            </a:solidFill>
            <a:round/>
            <a:headEnd/>
            <a:tailEnd/>
          </a:ln>
          <a:effectLst/>
        </p:spPr>
        <p:txBody>
          <a:bodyPr/>
          <a:lstStyle/>
          <a:p>
            <a:endParaRPr lang="en-US" sz="1600" dirty="0"/>
          </a:p>
        </p:txBody>
      </p:sp>
      <p:sp>
        <p:nvSpPr>
          <p:cNvPr id="34" name="Text Box 20"/>
          <p:cNvSpPr txBox="1">
            <a:spLocks noChangeArrowheads="1"/>
          </p:cNvSpPr>
          <p:nvPr/>
        </p:nvSpPr>
        <p:spPr bwMode="auto">
          <a:xfrm>
            <a:off x="2062312" y="4100861"/>
            <a:ext cx="1166716" cy="338554"/>
          </a:xfrm>
          <a:prstGeom prst="rect">
            <a:avLst/>
          </a:prstGeom>
          <a:noFill/>
          <a:ln w="9525">
            <a:noFill/>
            <a:miter lim="800000"/>
            <a:headEnd/>
            <a:tailEnd/>
          </a:ln>
          <a:effectLst/>
        </p:spPr>
        <p:txBody>
          <a:bodyPr wrap="square">
            <a:spAutoFit/>
          </a:bodyPr>
          <a:lstStyle/>
          <a:p>
            <a:pPr algn="ctr">
              <a:spcBef>
                <a:spcPct val="50000"/>
              </a:spcBef>
            </a:pPr>
            <a:r>
              <a:rPr lang="en-US" sz="1600" u="sng" dirty="0" smtClean="0"/>
              <a:t>Market 2</a:t>
            </a:r>
            <a:endParaRPr lang="en-US" sz="1600" u="sng" dirty="0"/>
          </a:p>
        </p:txBody>
      </p:sp>
      <p:sp>
        <p:nvSpPr>
          <p:cNvPr id="35" name="Text Box 20"/>
          <p:cNvSpPr txBox="1">
            <a:spLocks noChangeArrowheads="1"/>
          </p:cNvSpPr>
          <p:nvPr/>
        </p:nvSpPr>
        <p:spPr bwMode="auto">
          <a:xfrm>
            <a:off x="2062312" y="1822877"/>
            <a:ext cx="1166716" cy="338554"/>
          </a:xfrm>
          <a:prstGeom prst="rect">
            <a:avLst/>
          </a:prstGeom>
          <a:noFill/>
          <a:ln w="9525">
            <a:noFill/>
            <a:miter lim="800000"/>
            <a:headEnd/>
            <a:tailEnd/>
          </a:ln>
          <a:effectLst/>
        </p:spPr>
        <p:txBody>
          <a:bodyPr wrap="square">
            <a:spAutoFit/>
          </a:bodyPr>
          <a:lstStyle/>
          <a:p>
            <a:pPr algn="ctr">
              <a:spcBef>
                <a:spcPct val="50000"/>
              </a:spcBef>
            </a:pPr>
            <a:r>
              <a:rPr lang="en-US" sz="1600" u="sng" dirty="0" smtClean="0"/>
              <a:t>Market 1</a:t>
            </a:r>
            <a:endParaRPr lang="en-US" sz="1600" u="sng" dirty="0"/>
          </a:p>
        </p:txBody>
      </p:sp>
      <p:grpSp>
        <p:nvGrpSpPr>
          <p:cNvPr id="76" name="Group 75"/>
          <p:cNvGrpSpPr/>
          <p:nvPr/>
        </p:nvGrpSpPr>
        <p:grpSpPr>
          <a:xfrm>
            <a:off x="1255848" y="4307823"/>
            <a:ext cx="974468" cy="1630925"/>
            <a:chOff x="1255848" y="4307823"/>
            <a:chExt cx="974468" cy="1630925"/>
          </a:xfrm>
        </p:grpSpPr>
        <p:sp>
          <p:nvSpPr>
            <p:cNvPr id="165913" name="Text Box 25"/>
            <p:cNvSpPr txBox="1">
              <a:spLocks noChangeArrowheads="1"/>
            </p:cNvSpPr>
            <p:nvPr/>
          </p:nvSpPr>
          <p:spPr bwMode="auto">
            <a:xfrm>
              <a:off x="1909311" y="5600194"/>
              <a:ext cx="321005" cy="338554"/>
            </a:xfrm>
            <a:prstGeom prst="rect">
              <a:avLst/>
            </a:prstGeom>
            <a:noFill/>
            <a:ln w="9525">
              <a:noFill/>
              <a:miter lim="800000"/>
              <a:headEnd/>
              <a:tailEnd/>
            </a:ln>
            <a:effectLst/>
          </p:spPr>
          <p:txBody>
            <a:bodyPr wrap="square">
              <a:spAutoFit/>
            </a:bodyPr>
            <a:lstStyle/>
            <a:p>
              <a:pPr algn="ctr">
                <a:spcBef>
                  <a:spcPct val="50000"/>
                </a:spcBef>
              </a:pPr>
              <a:r>
                <a:rPr lang="en-US" sz="1600" dirty="0"/>
                <a:t>9</a:t>
              </a:r>
            </a:p>
          </p:txBody>
        </p:sp>
        <p:sp>
          <p:nvSpPr>
            <p:cNvPr id="165915" name="Line 27"/>
            <p:cNvSpPr>
              <a:spLocks noChangeShapeType="1"/>
            </p:cNvSpPr>
            <p:nvPr/>
          </p:nvSpPr>
          <p:spPr bwMode="auto">
            <a:xfrm rot="16200000">
              <a:off x="1498178" y="5021005"/>
              <a:ext cx="1119307" cy="0"/>
            </a:xfrm>
            <a:prstGeom prst="line">
              <a:avLst/>
            </a:prstGeom>
            <a:noFill/>
            <a:ln w="12700">
              <a:solidFill>
                <a:schemeClr val="tx1"/>
              </a:solidFill>
              <a:prstDash val="dash"/>
              <a:round/>
              <a:headEnd/>
              <a:tailEnd/>
            </a:ln>
            <a:effectLst/>
          </p:spPr>
          <p:txBody>
            <a:bodyPr/>
            <a:lstStyle/>
            <a:p>
              <a:endParaRPr lang="en-US" sz="1600" dirty="0"/>
            </a:p>
          </p:txBody>
        </p:sp>
        <p:sp>
          <p:nvSpPr>
            <p:cNvPr id="49" name="Text Box 13"/>
            <p:cNvSpPr txBox="1">
              <a:spLocks noChangeArrowheads="1"/>
            </p:cNvSpPr>
            <p:nvPr/>
          </p:nvSpPr>
          <p:spPr bwMode="auto">
            <a:xfrm>
              <a:off x="1255848" y="4307823"/>
              <a:ext cx="474238" cy="338554"/>
            </a:xfrm>
            <a:prstGeom prst="rect">
              <a:avLst/>
            </a:prstGeom>
            <a:noFill/>
            <a:ln w="9525">
              <a:noFill/>
              <a:miter lim="800000"/>
              <a:headEnd/>
              <a:tailEnd/>
            </a:ln>
            <a:effectLst/>
          </p:spPr>
          <p:txBody>
            <a:bodyPr wrap="square">
              <a:spAutoFit/>
            </a:bodyPr>
            <a:lstStyle/>
            <a:p>
              <a:pPr algn="r">
                <a:spcBef>
                  <a:spcPct val="50000"/>
                </a:spcBef>
              </a:pPr>
              <a:r>
                <a:rPr lang="en-US" sz="1600" dirty="0"/>
                <a:t>18</a:t>
              </a:r>
            </a:p>
          </p:txBody>
        </p:sp>
        <p:cxnSp>
          <p:nvCxnSpPr>
            <p:cNvPr id="48" name="Straight Connector 47"/>
            <p:cNvCxnSpPr/>
            <p:nvPr/>
          </p:nvCxnSpPr>
          <p:spPr bwMode="auto">
            <a:xfrm>
              <a:off x="1660358" y="4464050"/>
              <a:ext cx="409074" cy="1588"/>
            </a:xfrm>
            <a:prstGeom prst="line">
              <a:avLst/>
            </a:prstGeom>
            <a:solidFill>
              <a:srgbClr val="FFF05B"/>
            </a:solidFill>
            <a:ln w="12700" cap="flat" cmpd="sng" algn="ctr">
              <a:solidFill>
                <a:schemeClr val="tx1"/>
              </a:solidFill>
              <a:prstDash val="dash"/>
              <a:round/>
              <a:headEnd type="none" w="med" len="med"/>
              <a:tailEnd type="none" w="med" len="med"/>
            </a:ln>
            <a:effectLst/>
          </p:spPr>
        </p:cxnSp>
      </p:grpSp>
      <p:sp>
        <p:nvSpPr>
          <p:cNvPr id="51" name="Text Box 14"/>
          <p:cNvSpPr txBox="1">
            <a:spLocks noChangeArrowheads="1"/>
          </p:cNvSpPr>
          <p:nvPr/>
        </p:nvSpPr>
        <p:spPr bwMode="auto">
          <a:xfrm>
            <a:off x="6073960" y="5333832"/>
            <a:ext cx="1481341" cy="369332"/>
          </a:xfrm>
          <a:prstGeom prst="rect">
            <a:avLst/>
          </a:prstGeom>
          <a:noFill/>
          <a:ln w="9525">
            <a:noFill/>
            <a:miter lim="800000"/>
            <a:headEnd/>
            <a:tailEnd/>
          </a:ln>
          <a:effectLst/>
        </p:spPr>
        <p:txBody>
          <a:bodyPr wrap="square">
            <a:spAutoFit/>
          </a:bodyPr>
          <a:lstStyle/>
          <a:p>
            <a:pPr algn="ctr">
              <a:spcBef>
                <a:spcPct val="50000"/>
              </a:spcBef>
            </a:pPr>
            <a:r>
              <a:rPr lang="en-US" dirty="0"/>
              <a:t>Q = Q</a:t>
            </a:r>
            <a:r>
              <a:rPr lang="en-US" baseline="-25000" dirty="0"/>
              <a:t>1</a:t>
            </a:r>
            <a:r>
              <a:rPr lang="en-US" dirty="0"/>
              <a:t> + Q</a:t>
            </a:r>
            <a:r>
              <a:rPr lang="en-US" baseline="-25000" dirty="0"/>
              <a:t>2</a:t>
            </a:r>
            <a:endParaRPr lang="en-US" dirty="0"/>
          </a:p>
        </p:txBody>
      </p:sp>
      <p:sp>
        <p:nvSpPr>
          <p:cNvPr id="52" name="Text Box 15"/>
          <p:cNvSpPr txBox="1">
            <a:spLocks noChangeArrowheads="1"/>
          </p:cNvSpPr>
          <p:nvPr/>
        </p:nvSpPr>
        <p:spPr bwMode="auto">
          <a:xfrm rot="16200000">
            <a:off x="4060423" y="3532019"/>
            <a:ext cx="2370422" cy="268416"/>
          </a:xfrm>
          <a:prstGeom prst="rect">
            <a:avLst/>
          </a:prstGeom>
          <a:noFill/>
          <a:ln w="9525">
            <a:noFill/>
            <a:miter lim="800000"/>
            <a:headEnd/>
            <a:tailEnd/>
          </a:ln>
          <a:effectLst/>
        </p:spPr>
        <p:txBody>
          <a:bodyPr wrap="square">
            <a:spAutoFit/>
          </a:bodyPr>
          <a:lstStyle/>
          <a:p>
            <a:pPr algn="ctr">
              <a:spcBef>
                <a:spcPct val="50000"/>
              </a:spcBef>
            </a:pPr>
            <a:r>
              <a:rPr lang="en-US" dirty="0"/>
              <a:t>Price ($/unit)</a:t>
            </a:r>
          </a:p>
        </p:txBody>
      </p:sp>
      <p:sp>
        <p:nvSpPr>
          <p:cNvPr id="57" name="Text Box 25"/>
          <p:cNvSpPr txBox="1">
            <a:spLocks noChangeArrowheads="1"/>
          </p:cNvSpPr>
          <p:nvPr/>
        </p:nvSpPr>
        <p:spPr bwMode="auto">
          <a:xfrm>
            <a:off x="7642741" y="5074677"/>
            <a:ext cx="548775" cy="369332"/>
          </a:xfrm>
          <a:prstGeom prst="rect">
            <a:avLst/>
          </a:prstGeom>
          <a:noFill/>
          <a:ln w="9525">
            <a:noFill/>
            <a:miter lim="800000"/>
            <a:headEnd/>
            <a:tailEnd/>
          </a:ln>
          <a:effectLst/>
        </p:spPr>
        <p:txBody>
          <a:bodyPr wrap="square">
            <a:spAutoFit/>
          </a:bodyPr>
          <a:lstStyle/>
          <a:p>
            <a:pPr algn="ctr">
              <a:spcBef>
                <a:spcPct val="50000"/>
              </a:spcBef>
            </a:pPr>
            <a:r>
              <a:rPr lang="en-US" dirty="0"/>
              <a:t>60</a:t>
            </a:r>
          </a:p>
        </p:txBody>
      </p:sp>
      <p:sp>
        <p:nvSpPr>
          <p:cNvPr id="59" name="Line 16"/>
          <p:cNvSpPr>
            <a:spLocks noChangeShapeType="1"/>
          </p:cNvSpPr>
          <p:nvPr/>
        </p:nvSpPr>
        <p:spPr bwMode="auto">
          <a:xfrm>
            <a:off x="5789308" y="2280312"/>
            <a:ext cx="580" cy="2773240"/>
          </a:xfrm>
          <a:prstGeom prst="line">
            <a:avLst/>
          </a:prstGeom>
          <a:noFill/>
          <a:ln w="12700">
            <a:solidFill>
              <a:schemeClr val="tx1"/>
            </a:solidFill>
            <a:round/>
            <a:headEnd/>
            <a:tailEnd/>
          </a:ln>
          <a:effectLst/>
        </p:spPr>
        <p:txBody>
          <a:bodyPr/>
          <a:lstStyle/>
          <a:p>
            <a:endParaRPr lang="en-US" dirty="0"/>
          </a:p>
        </p:txBody>
      </p:sp>
      <p:grpSp>
        <p:nvGrpSpPr>
          <p:cNvPr id="75" name="Group 74"/>
          <p:cNvGrpSpPr/>
          <p:nvPr/>
        </p:nvGrpSpPr>
        <p:grpSpPr>
          <a:xfrm>
            <a:off x="5793368" y="2436650"/>
            <a:ext cx="2723001" cy="2612676"/>
            <a:chOff x="5793368" y="2256535"/>
            <a:chExt cx="2723001" cy="2612676"/>
          </a:xfrm>
        </p:grpSpPr>
        <p:sp>
          <p:nvSpPr>
            <p:cNvPr id="55" name="Text Box 19"/>
            <p:cNvSpPr txBox="1">
              <a:spLocks noChangeArrowheads="1"/>
            </p:cNvSpPr>
            <p:nvPr/>
          </p:nvSpPr>
          <p:spPr bwMode="auto">
            <a:xfrm>
              <a:off x="6996418" y="3512873"/>
              <a:ext cx="1519951" cy="369332"/>
            </a:xfrm>
            <a:prstGeom prst="rect">
              <a:avLst/>
            </a:prstGeom>
            <a:noFill/>
            <a:ln w="9525">
              <a:noFill/>
              <a:miter lim="800000"/>
              <a:headEnd/>
              <a:tailEnd/>
            </a:ln>
            <a:effectLst/>
          </p:spPr>
          <p:txBody>
            <a:bodyPr wrap="square">
              <a:spAutoFit/>
            </a:bodyPr>
            <a:lstStyle/>
            <a:p>
              <a:pPr algn="ctr">
                <a:spcBef>
                  <a:spcPct val="50000"/>
                </a:spcBef>
              </a:pPr>
              <a:r>
                <a:rPr lang="en-US" dirty="0"/>
                <a:t>D</a:t>
              </a:r>
              <a:r>
                <a:rPr lang="en-US" baseline="-25000" dirty="0"/>
                <a:t> </a:t>
              </a:r>
              <a:r>
                <a:rPr lang="en-US" dirty="0"/>
                <a:t> = D</a:t>
              </a:r>
              <a:r>
                <a:rPr lang="en-US" baseline="-25000" dirty="0"/>
                <a:t>1</a:t>
              </a:r>
              <a:r>
                <a:rPr lang="en-US" dirty="0"/>
                <a:t> + D</a:t>
              </a:r>
              <a:r>
                <a:rPr lang="en-US" baseline="-25000" dirty="0"/>
                <a:t>2</a:t>
              </a:r>
              <a:endParaRPr lang="en-US" dirty="0"/>
            </a:p>
          </p:txBody>
        </p:sp>
        <p:sp>
          <p:nvSpPr>
            <p:cNvPr id="61" name="Freeform 24"/>
            <p:cNvSpPr>
              <a:spLocks/>
            </p:cNvSpPr>
            <p:nvPr/>
          </p:nvSpPr>
          <p:spPr bwMode="auto">
            <a:xfrm>
              <a:off x="5793368" y="2256535"/>
              <a:ext cx="2147977" cy="2612676"/>
            </a:xfrm>
            <a:custGeom>
              <a:avLst/>
              <a:gdLst/>
              <a:ahLst/>
              <a:cxnLst>
                <a:cxn ang="0">
                  <a:pos x="3703" y="1855"/>
                </a:cxn>
                <a:cxn ang="0">
                  <a:pos x="516" y="381"/>
                </a:cxn>
                <a:cxn ang="0">
                  <a:pos x="0" y="0"/>
                </a:cxn>
              </a:cxnLst>
              <a:rect l="0" t="0" r="r" b="b"/>
              <a:pathLst>
                <a:path w="3703" h="1855">
                  <a:moveTo>
                    <a:pt x="3703" y="1855"/>
                  </a:moveTo>
                  <a:lnTo>
                    <a:pt x="516" y="381"/>
                  </a:lnTo>
                  <a:lnTo>
                    <a:pt x="0" y="0"/>
                  </a:lnTo>
                </a:path>
              </a:pathLst>
            </a:custGeom>
            <a:ln>
              <a:solidFill>
                <a:schemeClr val="accent1"/>
              </a:solidFill>
              <a:headEnd/>
              <a:tailEnd/>
            </a:ln>
            <a:effectLst/>
          </p:spPr>
          <p:style>
            <a:lnRef idx="3">
              <a:schemeClr val="accent3"/>
            </a:lnRef>
            <a:fillRef idx="0">
              <a:schemeClr val="accent3"/>
            </a:fillRef>
            <a:effectRef idx="2">
              <a:schemeClr val="accent3"/>
            </a:effectRef>
            <a:fontRef idx="minor">
              <a:schemeClr val="tx1"/>
            </a:fontRef>
          </p:style>
          <p:txBody>
            <a:bodyPr/>
            <a:lstStyle/>
            <a:p>
              <a:endParaRPr lang="en-US" dirty="0"/>
            </a:p>
          </p:txBody>
        </p:sp>
      </p:grpSp>
      <p:sp>
        <p:nvSpPr>
          <p:cNvPr id="63" name="Text Box 19"/>
          <p:cNvSpPr txBox="1">
            <a:spLocks noChangeArrowheads="1"/>
          </p:cNvSpPr>
          <p:nvPr/>
        </p:nvSpPr>
        <p:spPr bwMode="auto">
          <a:xfrm>
            <a:off x="6523176" y="2389567"/>
            <a:ext cx="1519951" cy="369332"/>
          </a:xfrm>
          <a:prstGeom prst="rect">
            <a:avLst/>
          </a:prstGeom>
          <a:noFill/>
          <a:ln w="9525">
            <a:noFill/>
            <a:miter lim="800000"/>
            <a:headEnd/>
            <a:tailEnd/>
          </a:ln>
          <a:effectLst/>
        </p:spPr>
        <p:txBody>
          <a:bodyPr wrap="square">
            <a:spAutoFit/>
          </a:bodyPr>
          <a:lstStyle/>
          <a:p>
            <a:pPr algn="ctr">
              <a:spcBef>
                <a:spcPct val="50000"/>
              </a:spcBef>
            </a:pPr>
            <a:r>
              <a:rPr lang="en-US" u="sng" dirty="0" smtClean="0"/>
              <a:t>Total Market</a:t>
            </a:r>
            <a:endParaRPr lang="en-US" u="sng" dirty="0"/>
          </a:p>
        </p:txBody>
      </p:sp>
      <p:sp>
        <p:nvSpPr>
          <p:cNvPr id="66" name="Right Brace 65"/>
          <p:cNvSpPr/>
          <p:nvPr/>
        </p:nvSpPr>
        <p:spPr bwMode="auto">
          <a:xfrm>
            <a:off x="3922303" y="1961147"/>
            <a:ext cx="926423" cy="3838074"/>
          </a:xfrm>
          <a:prstGeom prst="rightBrace">
            <a:avLst>
              <a:gd name="adj1" fmla="val 23070"/>
              <a:gd name="adj2" fmla="val 50000"/>
            </a:avLst>
          </a:prstGeom>
          <a:solidFill>
            <a:schemeClr val="bg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nvGrpSpPr>
          <p:cNvPr id="73" name="Group 72"/>
          <p:cNvGrpSpPr/>
          <p:nvPr/>
        </p:nvGrpSpPr>
        <p:grpSpPr>
          <a:xfrm>
            <a:off x="5356441" y="2269044"/>
            <a:ext cx="494553" cy="369332"/>
            <a:chOff x="5356441" y="2088929"/>
            <a:chExt cx="494553" cy="369332"/>
          </a:xfrm>
        </p:grpSpPr>
        <p:sp>
          <p:nvSpPr>
            <p:cNvPr id="53" name="Text Box 17"/>
            <p:cNvSpPr txBox="1">
              <a:spLocks noChangeArrowheads="1"/>
            </p:cNvSpPr>
            <p:nvPr/>
          </p:nvSpPr>
          <p:spPr bwMode="auto">
            <a:xfrm>
              <a:off x="5356441" y="2088929"/>
              <a:ext cx="449270" cy="369332"/>
            </a:xfrm>
            <a:prstGeom prst="rect">
              <a:avLst/>
            </a:prstGeom>
            <a:noFill/>
            <a:ln w="9525">
              <a:noFill/>
              <a:miter lim="800000"/>
              <a:headEnd/>
              <a:tailEnd/>
            </a:ln>
            <a:effectLst/>
          </p:spPr>
          <p:txBody>
            <a:bodyPr wrap="square">
              <a:spAutoFit/>
            </a:bodyPr>
            <a:lstStyle/>
            <a:p>
              <a:pPr algn="r">
                <a:spcBef>
                  <a:spcPct val="50000"/>
                </a:spcBef>
              </a:pPr>
              <a:r>
                <a:rPr lang="en-US" dirty="0"/>
                <a:t>24</a:t>
              </a:r>
            </a:p>
          </p:txBody>
        </p:sp>
        <p:sp>
          <p:nvSpPr>
            <p:cNvPr id="67" name="Oval 66"/>
            <p:cNvSpPr/>
            <p:nvPr/>
          </p:nvSpPr>
          <p:spPr bwMode="auto">
            <a:xfrm>
              <a:off x="5742709" y="2219453"/>
              <a:ext cx="108285" cy="108285"/>
            </a:xfrm>
            <a:prstGeom prst="ellipse">
              <a:avLst/>
            </a:prstGeom>
            <a:solidFill>
              <a:srgbClr val="FFF05B"/>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sp>
        <p:nvSpPr>
          <p:cNvPr id="68" name="Oval 67"/>
          <p:cNvSpPr/>
          <p:nvPr/>
        </p:nvSpPr>
        <p:spPr bwMode="auto">
          <a:xfrm>
            <a:off x="7852686" y="5000878"/>
            <a:ext cx="108285" cy="108285"/>
          </a:xfrm>
          <a:prstGeom prst="ellipse">
            <a:avLst/>
          </a:prstGeom>
          <a:solidFill>
            <a:srgbClr val="FFF05B"/>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nvGrpSpPr>
          <p:cNvPr id="74" name="Group 73"/>
          <p:cNvGrpSpPr/>
          <p:nvPr/>
        </p:nvGrpSpPr>
        <p:grpSpPr>
          <a:xfrm>
            <a:off x="5356441" y="2818488"/>
            <a:ext cx="857873" cy="2583865"/>
            <a:chOff x="5356441" y="2638373"/>
            <a:chExt cx="857873" cy="2583865"/>
          </a:xfrm>
        </p:grpSpPr>
        <p:sp>
          <p:nvSpPr>
            <p:cNvPr id="54" name="Text Box 18"/>
            <p:cNvSpPr txBox="1">
              <a:spLocks noChangeArrowheads="1"/>
            </p:cNvSpPr>
            <p:nvPr/>
          </p:nvSpPr>
          <p:spPr bwMode="auto">
            <a:xfrm>
              <a:off x="5971267" y="4894562"/>
              <a:ext cx="243047" cy="327676"/>
            </a:xfrm>
            <a:prstGeom prst="rect">
              <a:avLst/>
            </a:prstGeom>
            <a:noFill/>
            <a:ln w="9525">
              <a:noFill/>
              <a:miter lim="800000"/>
              <a:headEnd/>
              <a:tailEnd/>
            </a:ln>
            <a:effectLst/>
          </p:spPr>
          <p:txBody>
            <a:bodyPr>
              <a:spAutoFit/>
            </a:bodyPr>
            <a:lstStyle/>
            <a:p>
              <a:pPr algn="ctr">
                <a:spcBef>
                  <a:spcPct val="50000"/>
                </a:spcBef>
              </a:pPr>
              <a:r>
                <a:rPr lang="en-US" dirty="0"/>
                <a:t>9</a:t>
              </a:r>
            </a:p>
          </p:txBody>
        </p:sp>
        <p:sp>
          <p:nvSpPr>
            <p:cNvPr id="56" name="Line 20"/>
            <p:cNvSpPr>
              <a:spLocks noChangeShapeType="1"/>
            </p:cNvSpPr>
            <p:nvPr/>
          </p:nvSpPr>
          <p:spPr bwMode="auto">
            <a:xfrm rot="16200000">
              <a:off x="5061778" y="3829774"/>
              <a:ext cx="2057747" cy="0"/>
            </a:xfrm>
            <a:prstGeom prst="line">
              <a:avLst/>
            </a:prstGeom>
            <a:noFill/>
            <a:ln w="12700">
              <a:solidFill>
                <a:schemeClr val="tx1"/>
              </a:solidFill>
              <a:prstDash val="dash"/>
              <a:round/>
              <a:headEnd/>
              <a:tailEnd/>
            </a:ln>
            <a:effectLst/>
          </p:spPr>
          <p:txBody>
            <a:bodyPr/>
            <a:lstStyle/>
            <a:p>
              <a:endParaRPr lang="en-US" dirty="0"/>
            </a:p>
          </p:txBody>
        </p:sp>
        <p:cxnSp>
          <p:nvCxnSpPr>
            <p:cNvPr id="60" name="Straight Connector 59"/>
            <p:cNvCxnSpPr/>
            <p:nvPr/>
          </p:nvCxnSpPr>
          <p:spPr bwMode="auto">
            <a:xfrm>
              <a:off x="5785308" y="2805831"/>
              <a:ext cx="303343" cy="1409"/>
            </a:xfrm>
            <a:prstGeom prst="line">
              <a:avLst/>
            </a:prstGeom>
            <a:solidFill>
              <a:srgbClr val="FFF05B"/>
            </a:solidFill>
            <a:ln w="12700" cap="flat" cmpd="sng" algn="ctr">
              <a:solidFill>
                <a:schemeClr val="tx1"/>
              </a:solidFill>
              <a:prstDash val="dash"/>
              <a:round/>
              <a:headEnd type="none" w="med" len="med"/>
              <a:tailEnd type="none" w="med" len="med"/>
            </a:ln>
            <a:effectLst/>
          </p:spPr>
        </p:cxnSp>
        <p:sp>
          <p:nvSpPr>
            <p:cNvPr id="62" name="Text Box 17"/>
            <p:cNvSpPr txBox="1">
              <a:spLocks noChangeArrowheads="1"/>
            </p:cNvSpPr>
            <p:nvPr/>
          </p:nvSpPr>
          <p:spPr bwMode="auto">
            <a:xfrm>
              <a:off x="5356441" y="2638373"/>
              <a:ext cx="449270" cy="369332"/>
            </a:xfrm>
            <a:prstGeom prst="rect">
              <a:avLst/>
            </a:prstGeom>
            <a:noFill/>
            <a:ln w="9525">
              <a:noFill/>
              <a:miter lim="800000"/>
              <a:headEnd/>
              <a:tailEnd/>
            </a:ln>
            <a:effectLst/>
          </p:spPr>
          <p:txBody>
            <a:bodyPr wrap="square">
              <a:spAutoFit/>
            </a:bodyPr>
            <a:lstStyle/>
            <a:p>
              <a:pPr algn="r">
                <a:spcBef>
                  <a:spcPct val="50000"/>
                </a:spcBef>
              </a:pPr>
              <a:r>
                <a:rPr lang="en-US" dirty="0" smtClean="0"/>
                <a:t>18</a:t>
              </a:r>
              <a:endParaRPr lang="en-US" dirty="0"/>
            </a:p>
          </p:txBody>
        </p:sp>
        <p:sp>
          <p:nvSpPr>
            <p:cNvPr id="69" name="Oval 68"/>
            <p:cNvSpPr/>
            <p:nvPr/>
          </p:nvSpPr>
          <p:spPr bwMode="auto">
            <a:xfrm>
              <a:off x="6019800" y="2747210"/>
              <a:ext cx="108285" cy="108285"/>
            </a:xfrm>
            <a:prstGeom prst="ellipse">
              <a:avLst/>
            </a:prstGeom>
            <a:solidFill>
              <a:srgbClr val="FFF05B"/>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sp>
        <p:nvSpPr>
          <p:cNvPr id="72" name="Title 71"/>
          <p:cNvSpPr>
            <a:spLocks noGrp="1"/>
          </p:cNvSpPr>
          <p:nvPr>
            <p:ph type="title"/>
          </p:nvPr>
        </p:nvSpPr>
        <p:spPr/>
        <p:txBody>
          <a:bodyPr>
            <a:normAutofit/>
          </a:bodyPr>
          <a:lstStyle/>
          <a:p>
            <a:r>
              <a:rPr lang="en-US" sz="4000" dirty="0" smtClean="0"/>
              <a:t>Private Good Demand</a:t>
            </a:r>
            <a:endParaRPr lang="en-US" sz="4000" dirty="0"/>
          </a:p>
        </p:txBody>
      </p:sp>
      <p:sp>
        <p:nvSpPr>
          <p:cNvPr id="58"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3"/>
          <p:cNvSpPr>
            <a:spLocks noGrp="1"/>
          </p:cNvSpPr>
          <p:nvPr>
            <p:ph type="sldNum" sz="quarter" idx="12"/>
          </p:nvPr>
        </p:nvSpPr>
        <p:spPr/>
        <p:txBody>
          <a:bodyPr/>
          <a:lstStyle/>
          <a:p>
            <a:r>
              <a:rPr lang="en-US" smtClean="0"/>
              <a:t>14-</a:t>
            </a:r>
            <a:fld id="{7026C5B0-100B-46E6-820F-C45E75AF3521}" type="slidenum">
              <a:rPr lang="en-US" smtClean="0"/>
              <a:pPr/>
              <a:t>18</a:t>
            </a:fld>
            <a:endParaRPr lang="en-US" dirty="0"/>
          </a:p>
        </p:txBody>
      </p:sp>
      <p:cxnSp>
        <p:nvCxnSpPr>
          <p:cNvPr id="78" name="Straight Connector 77"/>
          <p:cNvCxnSpPr>
            <a:stCxn id="59" idx="1"/>
          </p:cNvCxnSpPr>
          <p:nvPr/>
        </p:nvCxnSpPr>
        <p:spPr bwMode="auto">
          <a:xfrm rot="16200000" flipH="1">
            <a:off x="7049409" y="3794030"/>
            <a:ext cx="17651" cy="2536694"/>
          </a:xfrm>
          <a:prstGeom prst="line">
            <a:avLst/>
          </a:prstGeom>
          <a:solidFill>
            <a:srgbClr val="FFF05B"/>
          </a:solidFill>
          <a:ln w="127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979216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837943" y="1552558"/>
            <a:ext cx="3338946" cy="4696690"/>
          </a:xfrm>
          <a:prstGeom prst="rect">
            <a:avLst/>
          </a:prstGeom>
          <a:solidFill>
            <a:schemeClr val="bg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p:txBody>
          <a:bodyPr>
            <a:normAutofit/>
          </a:bodyPr>
          <a:lstStyle/>
          <a:p>
            <a:r>
              <a:rPr lang="en-US" sz="4000" dirty="0" smtClean="0"/>
              <a:t>Public Good Demand</a:t>
            </a:r>
            <a:endParaRPr lang="en-US" sz="4000" dirty="0"/>
          </a:p>
        </p:txBody>
      </p:sp>
      <p:sp>
        <p:nvSpPr>
          <p:cNvPr id="56"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7" name="Slide Number Placeholder 6"/>
          <p:cNvSpPr>
            <a:spLocks noGrp="1"/>
          </p:cNvSpPr>
          <p:nvPr>
            <p:ph type="sldNum" sz="quarter" idx="12"/>
          </p:nvPr>
        </p:nvSpPr>
        <p:spPr/>
        <p:txBody>
          <a:bodyPr/>
          <a:lstStyle/>
          <a:p>
            <a:r>
              <a:rPr lang="en-US" smtClean="0"/>
              <a:t>14-</a:t>
            </a:r>
            <a:fld id="{7026C5B0-100B-46E6-820F-C45E75AF3521}" type="slidenum">
              <a:rPr lang="en-US" smtClean="0"/>
              <a:pPr/>
              <a:t>19</a:t>
            </a:fld>
            <a:endParaRPr lang="en-US" dirty="0"/>
          </a:p>
        </p:txBody>
      </p:sp>
      <p:sp>
        <p:nvSpPr>
          <p:cNvPr id="4" name="Text Box 32"/>
          <p:cNvSpPr txBox="1">
            <a:spLocks noChangeArrowheads="1"/>
          </p:cNvSpPr>
          <p:nvPr/>
        </p:nvSpPr>
        <p:spPr bwMode="auto">
          <a:xfrm rot="16200000">
            <a:off x="162849" y="2659437"/>
            <a:ext cx="1885950" cy="307777"/>
          </a:xfrm>
          <a:prstGeom prst="rect">
            <a:avLst/>
          </a:prstGeom>
          <a:noFill/>
          <a:ln w="9525">
            <a:noFill/>
            <a:miter lim="800000"/>
            <a:headEnd/>
            <a:tailEnd/>
          </a:ln>
          <a:effectLst/>
        </p:spPr>
        <p:txBody>
          <a:bodyPr>
            <a:spAutoFit/>
          </a:bodyPr>
          <a:lstStyle/>
          <a:p>
            <a:pPr algn="ctr">
              <a:spcBef>
                <a:spcPct val="15000"/>
              </a:spcBef>
            </a:pPr>
            <a:r>
              <a:rPr lang="en-US" sz="1400" dirty="0" smtClean="0"/>
              <a:t>Price  ($/</a:t>
            </a:r>
            <a:r>
              <a:rPr lang="en-US" sz="1400" dirty="0"/>
              <a:t>unit)</a:t>
            </a:r>
          </a:p>
        </p:txBody>
      </p:sp>
      <p:sp>
        <p:nvSpPr>
          <p:cNvPr id="19" name="Line 53"/>
          <p:cNvSpPr>
            <a:spLocks noChangeShapeType="1"/>
          </p:cNvSpPr>
          <p:nvPr/>
        </p:nvSpPr>
        <p:spPr bwMode="auto">
          <a:xfrm flipH="1">
            <a:off x="1646578" y="4015548"/>
            <a:ext cx="5628" cy="1539298"/>
          </a:xfrm>
          <a:prstGeom prst="line">
            <a:avLst/>
          </a:prstGeom>
          <a:noFill/>
          <a:ln w="12700">
            <a:solidFill>
              <a:schemeClr val="tx1"/>
            </a:solidFill>
            <a:round/>
            <a:headEnd/>
            <a:tailEnd/>
          </a:ln>
          <a:effectLst/>
        </p:spPr>
        <p:txBody>
          <a:bodyPr/>
          <a:lstStyle/>
          <a:p>
            <a:endParaRPr lang="en-US" dirty="0"/>
          </a:p>
        </p:txBody>
      </p:sp>
      <p:sp>
        <p:nvSpPr>
          <p:cNvPr id="20" name="Line 54"/>
          <p:cNvSpPr>
            <a:spLocks noChangeShapeType="1"/>
          </p:cNvSpPr>
          <p:nvPr/>
        </p:nvSpPr>
        <p:spPr bwMode="auto">
          <a:xfrm rot="16200000">
            <a:off x="2771322" y="4438040"/>
            <a:ext cx="0" cy="2205037"/>
          </a:xfrm>
          <a:prstGeom prst="line">
            <a:avLst/>
          </a:prstGeom>
          <a:noFill/>
          <a:ln w="12700">
            <a:solidFill>
              <a:schemeClr val="tx1"/>
            </a:solidFill>
            <a:round/>
            <a:headEnd/>
            <a:tailEnd/>
          </a:ln>
          <a:effectLst/>
        </p:spPr>
        <p:txBody>
          <a:bodyPr/>
          <a:lstStyle/>
          <a:p>
            <a:endParaRPr lang="en-US" dirty="0"/>
          </a:p>
        </p:txBody>
      </p:sp>
      <p:sp>
        <p:nvSpPr>
          <p:cNvPr id="21" name="Text Box 52"/>
          <p:cNvSpPr txBox="1">
            <a:spLocks noChangeArrowheads="1"/>
          </p:cNvSpPr>
          <p:nvPr/>
        </p:nvSpPr>
        <p:spPr bwMode="auto">
          <a:xfrm>
            <a:off x="2828398" y="5174712"/>
            <a:ext cx="531813" cy="336550"/>
          </a:xfrm>
          <a:prstGeom prst="rect">
            <a:avLst/>
          </a:prstGeom>
          <a:noFill/>
          <a:ln w="9525">
            <a:noFill/>
            <a:miter lim="800000"/>
            <a:headEnd/>
            <a:tailEnd/>
          </a:ln>
          <a:effectLst/>
        </p:spPr>
        <p:txBody>
          <a:bodyPr>
            <a:spAutoFit/>
          </a:bodyPr>
          <a:lstStyle/>
          <a:p>
            <a:pPr algn="ctr">
              <a:spcBef>
                <a:spcPct val="50000"/>
              </a:spcBef>
            </a:pPr>
            <a:r>
              <a:rPr lang="en-US" sz="1600" dirty="0" smtClean="0"/>
              <a:t>D</a:t>
            </a:r>
            <a:r>
              <a:rPr lang="en-US" sz="1600" baseline="-25000" dirty="0" smtClean="0"/>
              <a:t>2</a:t>
            </a:r>
            <a:r>
              <a:rPr lang="en-US" sz="1600" dirty="0" smtClean="0"/>
              <a:t> </a:t>
            </a:r>
            <a:endParaRPr lang="en-US" sz="1600" dirty="0"/>
          </a:p>
        </p:txBody>
      </p:sp>
      <p:sp>
        <p:nvSpPr>
          <p:cNvPr id="22" name="Text Box 55"/>
          <p:cNvSpPr txBox="1">
            <a:spLocks noChangeArrowheads="1"/>
          </p:cNvSpPr>
          <p:nvPr/>
        </p:nvSpPr>
        <p:spPr bwMode="auto">
          <a:xfrm>
            <a:off x="1032215" y="4464234"/>
            <a:ext cx="614363" cy="336550"/>
          </a:xfrm>
          <a:prstGeom prst="rect">
            <a:avLst/>
          </a:prstGeom>
          <a:noFill/>
          <a:ln w="9525">
            <a:noFill/>
            <a:miter lim="800000"/>
            <a:headEnd/>
            <a:tailEnd/>
          </a:ln>
          <a:effectLst/>
        </p:spPr>
        <p:txBody>
          <a:bodyPr>
            <a:spAutoFit/>
          </a:bodyPr>
          <a:lstStyle/>
          <a:p>
            <a:pPr algn="r">
              <a:spcBef>
                <a:spcPct val="50000"/>
              </a:spcBef>
            </a:pPr>
            <a:r>
              <a:rPr lang="en-US" sz="1600" dirty="0"/>
              <a:t>18</a:t>
            </a:r>
          </a:p>
        </p:txBody>
      </p:sp>
      <p:sp>
        <p:nvSpPr>
          <p:cNvPr id="23" name="Text Box 57"/>
          <p:cNvSpPr txBox="1">
            <a:spLocks noChangeArrowheads="1"/>
          </p:cNvSpPr>
          <p:nvPr/>
        </p:nvSpPr>
        <p:spPr bwMode="auto">
          <a:xfrm>
            <a:off x="2554053" y="5538971"/>
            <a:ext cx="668338" cy="336550"/>
          </a:xfrm>
          <a:prstGeom prst="rect">
            <a:avLst/>
          </a:prstGeom>
          <a:noFill/>
          <a:ln w="9525">
            <a:noFill/>
            <a:miter lim="800000"/>
            <a:headEnd/>
            <a:tailEnd/>
          </a:ln>
          <a:effectLst/>
        </p:spPr>
        <p:txBody>
          <a:bodyPr>
            <a:spAutoFit/>
          </a:bodyPr>
          <a:lstStyle/>
          <a:p>
            <a:pPr algn="ctr">
              <a:spcBef>
                <a:spcPct val="50000"/>
              </a:spcBef>
            </a:pPr>
            <a:r>
              <a:rPr lang="en-US" sz="1600" dirty="0"/>
              <a:t>24</a:t>
            </a:r>
          </a:p>
        </p:txBody>
      </p:sp>
      <p:sp>
        <p:nvSpPr>
          <p:cNvPr id="24" name="Line 58"/>
          <p:cNvSpPr>
            <a:spLocks noChangeShapeType="1"/>
          </p:cNvSpPr>
          <p:nvPr/>
        </p:nvSpPr>
        <p:spPr bwMode="auto">
          <a:xfrm>
            <a:off x="1643403" y="4642034"/>
            <a:ext cx="1263650" cy="869950"/>
          </a:xfrm>
          <a:prstGeom prst="line">
            <a:avLst/>
          </a:pr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sp>
        <p:nvSpPr>
          <p:cNvPr id="25" name="Text Box 8"/>
          <p:cNvSpPr txBox="1">
            <a:spLocks noChangeArrowheads="1"/>
          </p:cNvSpPr>
          <p:nvPr/>
        </p:nvSpPr>
        <p:spPr bwMode="auto">
          <a:xfrm>
            <a:off x="1613208" y="5802969"/>
            <a:ext cx="2258619" cy="338554"/>
          </a:xfrm>
          <a:prstGeom prst="rect">
            <a:avLst/>
          </a:prstGeom>
          <a:noFill/>
          <a:ln w="9525">
            <a:noFill/>
            <a:miter lim="800000"/>
            <a:headEnd/>
            <a:tailEnd/>
          </a:ln>
          <a:effectLst/>
        </p:spPr>
        <p:txBody>
          <a:bodyPr wrap="square">
            <a:spAutoFit/>
          </a:bodyPr>
          <a:lstStyle/>
          <a:p>
            <a:pPr algn="ctr">
              <a:spcBef>
                <a:spcPct val="50000"/>
              </a:spcBef>
            </a:pPr>
            <a:r>
              <a:rPr lang="en-US" sz="1600" dirty="0" smtClean="0"/>
              <a:t>Quantity (units/day)</a:t>
            </a:r>
            <a:endParaRPr lang="en-US" sz="1600" dirty="0"/>
          </a:p>
        </p:txBody>
      </p:sp>
      <p:sp>
        <p:nvSpPr>
          <p:cNvPr id="6" name="Text Box 32"/>
          <p:cNvSpPr txBox="1">
            <a:spLocks noChangeArrowheads="1"/>
          </p:cNvSpPr>
          <p:nvPr/>
        </p:nvSpPr>
        <p:spPr bwMode="auto">
          <a:xfrm rot="16200000">
            <a:off x="162849" y="4924647"/>
            <a:ext cx="1885950" cy="307777"/>
          </a:xfrm>
          <a:prstGeom prst="rect">
            <a:avLst/>
          </a:prstGeom>
          <a:noFill/>
          <a:ln w="9525">
            <a:noFill/>
            <a:miter lim="800000"/>
            <a:headEnd/>
            <a:tailEnd/>
          </a:ln>
          <a:effectLst/>
        </p:spPr>
        <p:txBody>
          <a:bodyPr>
            <a:spAutoFit/>
          </a:bodyPr>
          <a:lstStyle/>
          <a:p>
            <a:pPr algn="ctr">
              <a:spcBef>
                <a:spcPct val="15000"/>
              </a:spcBef>
            </a:pPr>
            <a:r>
              <a:rPr lang="en-US" sz="1400" dirty="0" smtClean="0"/>
              <a:t>Price  ($/</a:t>
            </a:r>
            <a:r>
              <a:rPr lang="en-US" sz="1400" dirty="0"/>
              <a:t>unit)</a:t>
            </a:r>
          </a:p>
        </p:txBody>
      </p:sp>
      <p:sp>
        <p:nvSpPr>
          <p:cNvPr id="8" name="Line 28"/>
          <p:cNvSpPr>
            <a:spLocks noChangeShapeType="1"/>
          </p:cNvSpPr>
          <p:nvPr/>
        </p:nvSpPr>
        <p:spPr bwMode="auto">
          <a:xfrm>
            <a:off x="1638351" y="1660283"/>
            <a:ext cx="8227" cy="1757363"/>
          </a:xfrm>
          <a:prstGeom prst="line">
            <a:avLst/>
          </a:prstGeom>
          <a:noFill/>
          <a:ln w="12700">
            <a:solidFill>
              <a:schemeClr val="tx1"/>
            </a:solidFill>
            <a:round/>
            <a:headEnd/>
            <a:tailEnd/>
          </a:ln>
          <a:effectLst/>
        </p:spPr>
        <p:txBody>
          <a:bodyPr/>
          <a:lstStyle/>
          <a:p>
            <a:endParaRPr lang="en-US" dirty="0"/>
          </a:p>
        </p:txBody>
      </p:sp>
      <p:sp>
        <p:nvSpPr>
          <p:cNvPr id="9" name="Line 29"/>
          <p:cNvSpPr>
            <a:spLocks noChangeShapeType="1"/>
          </p:cNvSpPr>
          <p:nvPr/>
        </p:nvSpPr>
        <p:spPr bwMode="auto">
          <a:xfrm rot="16200000">
            <a:off x="2771322" y="2300840"/>
            <a:ext cx="0" cy="2205037"/>
          </a:xfrm>
          <a:prstGeom prst="line">
            <a:avLst/>
          </a:prstGeom>
          <a:noFill/>
          <a:ln w="12700">
            <a:solidFill>
              <a:schemeClr val="tx1"/>
            </a:solidFill>
            <a:round/>
            <a:headEnd/>
            <a:tailEnd/>
          </a:ln>
          <a:effectLst/>
        </p:spPr>
        <p:txBody>
          <a:bodyPr/>
          <a:lstStyle/>
          <a:p>
            <a:endParaRPr lang="en-US" dirty="0"/>
          </a:p>
        </p:txBody>
      </p:sp>
      <p:sp>
        <p:nvSpPr>
          <p:cNvPr id="12" name="Text Box 25"/>
          <p:cNvSpPr txBox="1">
            <a:spLocks noChangeArrowheads="1"/>
          </p:cNvSpPr>
          <p:nvPr/>
        </p:nvSpPr>
        <p:spPr bwMode="auto">
          <a:xfrm>
            <a:off x="3317930" y="3401772"/>
            <a:ext cx="666750" cy="336550"/>
          </a:xfrm>
          <a:prstGeom prst="rect">
            <a:avLst/>
          </a:prstGeom>
          <a:noFill/>
          <a:ln w="9525">
            <a:noFill/>
            <a:miter lim="800000"/>
            <a:headEnd/>
            <a:tailEnd/>
          </a:ln>
          <a:effectLst/>
        </p:spPr>
        <p:txBody>
          <a:bodyPr>
            <a:spAutoFit/>
          </a:bodyPr>
          <a:lstStyle/>
          <a:p>
            <a:pPr algn="ctr">
              <a:spcBef>
                <a:spcPct val="50000"/>
              </a:spcBef>
            </a:pPr>
            <a:r>
              <a:rPr lang="en-US" sz="1600" dirty="0"/>
              <a:t>36</a:t>
            </a:r>
          </a:p>
        </p:txBody>
      </p:sp>
      <p:sp>
        <p:nvSpPr>
          <p:cNvPr id="13" name="Text Box 26"/>
          <p:cNvSpPr txBox="1">
            <a:spLocks noChangeArrowheads="1"/>
          </p:cNvSpPr>
          <p:nvPr/>
        </p:nvSpPr>
        <p:spPr bwMode="auto">
          <a:xfrm>
            <a:off x="3416352" y="3057573"/>
            <a:ext cx="646546" cy="338554"/>
          </a:xfrm>
          <a:prstGeom prst="rect">
            <a:avLst/>
          </a:prstGeom>
          <a:noFill/>
          <a:ln w="9525">
            <a:noFill/>
            <a:miter lim="800000"/>
            <a:headEnd/>
            <a:tailEnd/>
          </a:ln>
          <a:effectLst/>
        </p:spPr>
        <p:txBody>
          <a:bodyPr wrap="square">
            <a:spAutoFit/>
          </a:bodyPr>
          <a:lstStyle/>
          <a:p>
            <a:pPr algn="ctr">
              <a:spcBef>
                <a:spcPct val="50000"/>
              </a:spcBef>
            </a:pPr>
            <a:r>
              <a:rPr lang="en-US" sz="1600" dirty="0" smtClean="0"/>
              <a:t>D</a:t>
            </a:r>
            <a:r>
              <a:rPr lang="en-US" sz="1600" baseline="-25000" dirty="0" smtClean="0"/>
              <a:t>1</a:t>
            </a:r>
            <a:endParaRPr lang="en-US" sz="1600" dirty="0"/>
          </a:p>
        </p:txBody>
      </p:sp>
      <p:sp>
        <p:nvSpPr>
          <p:cNvPr id="14" name="Text Box 30"/>
          <p:cNvSpPr txBox="1">
            <a:spLocks noChangeArrowheads="1"/>
          </p:cNvSpPr>
          <p:nvPr/>
        </p:nvSpPr>
        <p:spPr bwMode="auto">
          <a:xfrm>
            <a:off x="1032215" y="1863484"/>
            <a:ext cx="614363" cy="336550"/>
          </a:xfrm>
          <a:prstGeom prst="rect">
            <a:avLst/>
          </a:prstGeom>
          <a:noFill/>
          <a:ln w="9525">
            <a:noFill/>
            <a:miter lim="800000"/>
            <a:headEnd/>
            <a:tailEnd/>
          </a:ln>
          <a:effectLst/>
        </p:spPr>
        <p:txBody>
          <a:bodyPr>
            <a:spAutoFit/>
          </a:bodyPr>
          <a:lstStyle/>
          <a:p>
            <a:pPr algn="r">
              <a:spcBef>
                <a:spcPct val="50000"/>
              </a:spcBef>
            </a:pPr>
            <a:r>
              <a:rPr lang="en-US" sz="1600" dirty="0"/>
              <a:t>24</a:t>
            </a:r>
          </a:p>
        </p:txBody>
      </p:sp>
      <p:sp>
        <p:nvSpPr>
          <p:cNvPr id="16" name="Line 35"/>
          <p:cNvSpPr>
            <a:spLocks noChangeShapeType="1"/>
          </p:cNvSpPr>
          <p:nvPr/>
        </p:nvSpPr>
        <p:spPr bwMode="auto">
          <a:xfrm>
            <a:off x="1664040" y="2041284"/>
            <a:ext cx="2032000" cy="1371600"/>
          </a:xfrm>
          <a:prstGeom prst="line">
            <a:avLst/>
          </a:pr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sp>
        <p:nvSpPr>
          <p:cNvPr id="17" name="Text Box 8"/>
          <p:cNvSpPr txBox="1">
            <a:spLocks noChangeArrowheads="1"/>
          </p:cNvSpPr>
          <p:nvPr/>
        </p:nvSpPr>
        <p:spPr bwMode="auto">
          <a:xfrm>
            <a:off x="1696335" y="3627814"/>
            <a:ext cx="2258619" cy="338554"/>
          </a:xfrm>
          <a:prstGeom prst="rect">
            <a:avLst/>
          </a:prstGeom>
          <a:noFill/>
          <a:ln w="9525">
            <a:noFill/>
            <a:miter lim="800000"/>
            <a:headEnd/>
            <a:tailEnd/>
          </a:ln>
          <a:effectLst/>
        </p:spPr>
        <p:txBody>
          <a:bodyPr wrap="square">
            <a:spAutoFit/>
          </a:bodyPr>
          <a:lstStyle/>
          <a:p>
            <a:pPr algn="ctr">
              <a:spcBef>
                <a:spcPct val="50000"/>
              </a:spcBef>
            </a:pPr>
            <a:r>
              <a:rPr lang="en-US" sz="1600" dirty="0" smtClean="0"/>
              <a:t>Quantity (units/day)</a:t>
            </a:r>
            <a:endParaRPr lang="en-US" sz="1600" dirty="0"/>
          </a:p>
        </p:txBody>
      </p:sp>
      <p:grpSp>
        <p:nvGrpSpPr>
          <p:cNvPr id="53" name="Group 52"/>
          <p:cNvGrpSpPr/>
          <p:nvPr/>
        </p:nvGrpSpPr>
        <p:grpSpPr>
          <a:xfrm>
            <a:off x="1181440" y="2741372"/>
            <a:ext cx="2072406" cy="996950"/>
            <a:chOff x="1514206" y="2789009"/>
            <a:chExt cx="2072406" cy="996950"/>
          </a:xfrm>
        </p:grpSpPr>
        <p:sp>
          <p:nvSpPr>
            <p:cNvPr id="10" name="Line 22"/>
            <p:cNvSpPr>
              <a:spLocks noChangeShapeType="1"/>
            </p:cNvSpPr>
            <p:nvPr/>
          </p:nvSpPr>
          <p:spPr bwMode="auto">
            <a:xfrm>
              <a:off x="1963469" y="2947759"/>
              <a:ext cx="1270000" cy="0"/>
            </a:xfrm>
            <a:prstGeom prst="line">
              <a:avLst/>
            </a:prstGeom>
            <a:noFill/>
            <a:ln w="12700">
              <a:solidFill>
                <a:schemeClr val="tx1"/>
              </a:solidFill>
              <a:prstDash val="dash"/>
              <a:round/>
              <a:headEnd/>
              <a:tailEnd/>
            </a:ln>
            <a:effectLst/>
          </p:spPr>
          <p:txBody>
            <a:bodyPr/>
            <a:lstStyle/>
            <a:p>
              <a:endParaRPr lang="en-US" dirty="0"/>
            </a:p>
          </p:txBody>
        </p:sp>
        <p:sp>
          <p:nvSpPr>
            <p:cNvPr id="11" name="Text Box 24"/>
            <p:cNvSpPr txBox="1">
              <a:spLocks noChangeArrowheads="1"/>
            </p:cNvSpPr>
            <p:nvPr/>
          </p:nvSpPr>
          <p:spPr bwMode="auto">
            <a:xfrm>
              <a:off x="1514206" y="2789009"/>
              <a:ext cx="465138" cy="336550"/>
            </a:xfrm>
            <a:prstGeom prst="rect">
              <a:avLst/>
            </a:prstGeom>
            <a:noFill/>
            <a:ln w="9525">
              <a:noFill/>
              <a:miter lim="800000"/>
              <a:headEnd/>
              <a:tailEnd/>
            </a:ln>
            <a:effectLst/>
          </p:spPr>
          <p:txBody>
            <a:bodyPr>
              <a:spAutoFit/>
            </a:bodyPr>
            <a:lstStyle/>
            <a:p>
              <a:pPr algn="r">
                <a:spcBef>
                  <a:spcPct val="50000"/>
                </a:spcBef>
              </a:pPr>
              <a:r>
                <a:rPr lang="en-US" sz="1600" dirty="0"/>
                <a:t>8</a:t>
              </a:r>
            </a:p>
          </p:txBody>
        </p:sp>
        <p:sp>
          <p:nvSpPr>
            <p:cNvPr id="15" name="Text Box 33"/>
            <p:cNvSpPr txBox="1">
              <a:spLocks noChangeArrowheads="1"/>
            </p:cNvSpPr>
            <p:nvPr/>
          </p:nvSpPr>
          <p:spPr bwMode="auto">
            <a:xfrm>
              <a:off x="2918274" y="3449409"/>
              <a:ext cx="668338" cy="336550"/>
            </a:xfrm>
            <a:prstGeom prst="rect">
              <a:avLst/>
            </a:prstGeom>
            <a:noFill/>
            <a:ln w="9525">
              <a:noFill/>
              <a:miter lim="800000"/>
              <a:headEnd/>
              <a:tailEnd/>
            </a:ln>
            <a:effectLst/>
          </p:spPr>
          <p:txBody>
            <a:bodyPr>
              <a:spAutoFit/>
            </a:bodyPr>
            <a:lstStyle/>
            <a:p>
              <a:pPr algn="ctr">
                <a:spcBef>
                  <a:spcPct val="50000"/>
                </a:spcBef>
              </a:pPr>
              <a:r>
                <a:rPr lang="en-US" sz="1600" dirty="0"/>
                <a:t>24</a:t>
              </a:r>
            </a:p>
          </p:txBody>
        </p:sp>
        <p:cxnSp>
          <p:nvCxnSpPr>
            <p:cNvPr id="18" name="Straight Connector 17"/>
            <p:cNvCxnSpPr/>
            <p:nvPr/>
          </p:nvCxnSpPr>
          <p:spPr bwMode="auto">
            <a:xfrm rot="5400000">
              <a:off x="3003138" y="3190357"/>
              <a:ext cx="498763" cy="1588"/>
            </a:xfrm>
            <a:prstGeom prst="line">
              <a:avLst/>
            </a:prstGeom>
            <a:solidFill>
              <a:srgbClr val="FFF05B"/>
            </a:solidFill>
            <a:ln w="12700" cap="flat" cmpd="sng" algn="ctr">
              <a:solidFill>
                <a:schemeClr val="tx1"/>
              </a:solidFill>
              <a:prstDash val="dash"/>
              <a:round/>
              <a:headEnd type="none" w="med" len="med"/>
              <a:tailEnd type="none" w="med" len="med"/>
            </a:ln>
            <a:effectLst/>
          </p:spPr>
        </p:cxnSp>
      </p:grpSp>
      <p:sp>
        <p:nvSpPr>
          <p:cNvPr id="26" name="Text Box 8"/>
          <p:cNvSpPr txBox="1">
            <a:spLocks noChangeArrowheads="1"/>
          </p:cNvSpPr>
          <p:nvPr/>
        </p:nvSpPr>
        <p:spPr bwMode="auto">
          <a:xfrm>
            <a:off x="2458336" y="1831845"/>
            <a:ext cx="1229296" cy="338554"/>
          </a:xfrm>
          <a:prstGeom prst="rect">
            <a:avLst/>
          </a:prstGeom>
          <a:noFill/>
          <a:ln w="9525">
            <a:noFill/>
            <a:miter lim="800000"/>
            <a:headEnd/>
            <a:tailEnd/>
          </a:ln>
          <a:effectLst/>
        </p:spPr>
        <p:txBody>
          <a:bodyPr wrap="square">
            <a:spAutoFit/>
          </a:bodyPr>
          <a:lstStyle/>
          <a:p>
            <a:pPr algn="ctr">
              <a:spcBef>
                <a:spcPct val="50000"/>
              </a:spcBef>
            </a:pPr>
            <a:r>
              <a:rPr lang="en-US" sz="1600" u="sng" dirty="0" smtClean="0"/>
              <a:t>Market 1</a:t>
            </a:r>
            <a:endParaRPr lang="en-US" sz="1600" u="sng" dirty="0"/>
          </a:p>
        </p:txBody>
      </p:sp>
      <p:sp>
        <p:nvSpPr>
          <p:cNvPr id="27" name="Text Box 8"/>
          <p:cNvSpPr txBox="1">
            <a:spLocks noChangeArrowheads="1"/>
          </p:cNvSpPr>
          <p:nvPr/>
        </p:nvSpPr>
        <p:spPr bwMode="auto">
          <a:xfrm>
            <a:off x="2458336" y="4297954"/>
            <a:ext cx="1229296" cy="338554"/>
          </a:xfrm>
          <a:prstGeom prst="rect">
            <a:avLst/>
          </a:prstGeom>
          <a:noFill/>
          <a:ln w="9525">
            <a:noFill/>
            <a:miter lim="800000"/>
            <a:headEnd/>
            <a:tailEnd/>
          </a:ln>
          <a:effectLst/>
        </p:spPr>
        <p:txBody>
          <a:bodyPr wrap="square">
            <a:spAutoFit/>
          </a:bodyPr>
          <a:lstStyle/>
          <a:p>
            <a:pPr algn="ctr">
              <a:spcBef>
                <a:spcPct val="50000"/>
              </a:spcBef>
            </a:pPr>
            <a:r>
              <a:rPr lang="en-US" sz="1600" u="sng" dirty="0" smtClean="0"/>
              <a:t>Market 2</a:t>
            </a:r>
            <a:endParaRPr lang="en-US" sz="1600" u="sng" dirty="0"/>
          </a:p>
        </p:txBody>
      </p:sp>
      <p:sp>
        <p:nvSpPr>
          <p:cNvPr id="33" name="Rectangle 32"/>
          <p:cNvSpPr/>
          <p:nvPr/>
        </p:nvSpPr>
        <p:spPr bwMode="auto">
          <a:xfrm>
            <a:off x="5104900" y="1732675"/>
            <a:ext cx="3415632" cy="4336473"/>
          </a:xfrm>
          <a:prstGeom prst="rect">
            <a:avLst/>
          </a:prstGeom>
          <a:solidFill>
            <a:schemeClr val="bg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38" name="Line 9"/>
          <p:cNvSpPr>
            <a:spLocks noChangeShapeType="1"/>
          </p:cNvSpPr>
          <p:nvPr/>
        </p:nvSpPr>
        <p:spPr bwMode="auto">
          <a:xfrm>
            <a:off x="5867554" y="1844361"/>
            <a:ext cx="0" cy="3095400"/>
          </a:xfrm>
          <a:prstGeom prst="line">
            <a:avLst/>
          </a:prstGeom>
          <a:noFill/>
          <a:ln w="12700">
            <a:solidFill>
              <a:schemeClr val="tx1"/>
            </a:solidFill>
            <a:round/>
            <a:headEnd/>
            <a:tailEnd/>
          </a:ln>
          <a:effectLst/>
        </p:spPr>
        <p:txBody>
          <a:bodyPr/>
          <a:lstStyle/>
          <a:p>
            <a:endParaRPr lang="en-US" dirty="0"/>
          </a:p>
        </p:txBody>
      </p:sp>
      <p:sp>
        <p:nvSpPr>
          <p:cNvPr id="39" name="Line 10"/>
          <p:cNvSpPr>
            <a:spLocks noChangeShapeType="1"/>
          </p:cNvSpPr>
          <p:nvPr/>
        </p:nvSpPr>
        <p:spPr bwMode="auto">
          <a:xfrm rot="16200000">
            <a:off x="7050460" y="3751209"/>
            <a:ext cx="0" cy="2372644"/>
          </a:xfrm>
          <a:prstGeom prst="line">
            <a:avLst/>
          </a:prstGeom>
          <a:noFill/>
          <a:ln w="12700">
            <a:solidFill>
              <a:schemeClr val="tx1"/>
            </a:solidFill>
            <a:round/>
            <a:headEnd/>
            <a:tailEnd/>
          </a:ln>
          <a:effectLst/>
        </p:spPr>
        <p:txBody>
          <a:bodyPr/>
          <a:lstStyle/>
          <a:p>
            <a:endParaRPr lang="en-US" dirty="0"/>
          </a:p>
        </p:txBody>
      </p:sp>
      <p:sp>
        <p:nvSpPr>
          <p:cNvPr id="40" name="Text Box 11"/>
          <p:cNvSpPr txBox="1">
            <a:spLocks noChangeArrowheads="1"/>
          </p:cNvSpPr>
          <p:nvPr/>
        </p:nvSpPr>
        <p:spPr bwMode="auto">
          <a:xfrm>
            <a:off x="5206493" y="1913445"/>
            <a:ext cx="661061" cy="472444"/>
          </a:xfrm>
          <a:prstGeom prst="rect">
            <a:avLst/>
          </a:prstGeom>
          <a:noFill/>
          <a:ln w="9525">
            <a:noFill/>
            <a:miter lim="800000"/>
            <a:headEnd/>
            <a:tailEnd/>
          </a:ln>
          <a:effectLst/>
        </p:spPr>
        <p:txBody>
          <a:bodyPr>
            <a:spAutoFit/>
          </a:bodyPr>
          <a:lstStyle/>
          <a:p>
            <a:pPr algn="r">
              <a:spcBef>
                <a:spcPct val="50000"/>
              </a:spcBef>
            </a:pPr>
            <a:r>
              <a:rPr lang="en-US" sz="1600" dirty="0"/>
              <a:t>42</a:t>
            </a:r>
          </a:p>
        </p:txBody>
      </p:sp>
      <p:sp>
        <p:nvSpPr>
          <p:cNvPr id="41" name="Text Box 24"/>
          <p:cNvSpPr txBox="1">
            <a:spLocks noChangeArrowheads="1"/>
          </p:cNvSpPr>
          <p:nvPr/>
        </p:nvSpPr>
        <p:spPr bwMode="auto">
          <a:xfrm>
            <a:off x="7657522" y="4969799"/>
            <a:ext cx="717430" cy="338554"/>
          </a:xfrm>
          <a:prstGeom prst="rect">
            <a:avLst/>
          </a:prstGeom>
          <a:noFill/>
          <a:ln w="9525">
            <a:noFill/>
            <a:miter lim="800000"/>
            <a:headEnd/>
            <a:tailEnd/>
          </a:ln>
          <a:effectLst/>
        </p:spPr>
        <p:txBody>
          <a:bodyPr>
            <a:spAutoFit/>
          </a:bodyPr>
          <a:lstStyle/>
          <a:p>
            <a:pPr algn="ctr">
              <a:spcBef>
                <a:spcPct val="50000"/>
              </a:spcBef>
            </a:pPr>
            <a:r>
              <a:rPr lang="en-US" sz="1600" dirty="0"/>
              <a:t>36</a:t>
            </a:r>
          </a:p>
        </p:txBody>
      </p:sp>
      <p:sp>
        <p:nvSpPr>
          <p:cNvPr id="44" name="Text Box 8"/>
          <p:cNvSpPr txBox="1">
            <a:spLocks noChangeArrowheads="1"/>
          </p:cNvSpPr>
          <p:nvPr/>
        </p:nvSpPr>
        <p:spPr bwMode="auto">
          <a:xfrm>
            <a:off x="6163675" y="1830824"/>
            <a:ext cx="1782097" cy="475257"/>
          </a:xfrm>
          <a:prstGeom prst="rect">
            <a:avLst/>
          </a:prstGeom>
          <a:noFill/>
          <a:ln w="9525">
            <a:noFill/>
            <a:miter lim="800000"/>
            <a:headEnd/>
            <a:tailEnd/>
          </a:ln>
          <a:effectLst/>
        </p:spPr>
        <p:txBody>
          <a:bodyPr wrap="square">
            <a:spAutoFit/>
          </a:bodyPr>
          <a:lstStyle/>
          <a:p>
            <a:pPr algn="ctr">
              <a:spcBef>
                <a:spcPct val="50000"/>
              </a:spcBef>
            </a:pPr>
            <a:r>
              <a:rPr lang="en-US" sz="1600" u="sng" dirty="0" smtClean="0"/>
              <a:t>Total Market</a:t>
            </a:r>
            <a:endParaRPr lang="en-US" sz="1600" u="sng" dirty="0"/>
          </a:p>
        </p:txBody>
      </p:sp>
      <p:sp>
        <p:nvSpPr>
          <p:cNvPr id="45" name="Text Box 32"/>
          <p:cNvSpPr txBox="1">
            <a:spLocks noChangeArrowheads="1"/>
          </p:cNvSpPr>
          <p:nvPr/>
        </p:nvSpPr>
        <p:spPr bwMode="auto">
          <a:xfrm rot="16200000">
            <a:off x="4077767" y="3315312"/>
            <a:ext cx="2647469" cy="331171"/>
          </a:xfrm>
          <a:prstGeom prst="rect">
            <a:avLst/>
          </a:prstGeom>
          <a:noFill/>
          <a:ln w="9525">
            <a:noFill/>
            <a:miter lim="800000"/>
            <a:headEnd/>
            <a:tailEnd/>
          </a:ln>
          <a:effectLst/>
        </p:spPr>
        <p:txBody>
          <a:bodyPr>
            <a:spAutoFit/>
          </a:bodyPr>
          <a:lstStyle/>
          <a:p>
            <a:pPr algn="ctr">
              <a:spcBef>
                <a:spcPct val="15000"/>
              </a:spcBef>
            </a:pPr>
            <a:r>
              <a:rPr lang="en-US" sz="1400" dirty="0" smtClean="0"/>
              <a:t>Price  ($/</a:t>
            </a:r>
            <a:r>
              <a:rPr lang="en-US" sz="1400" dirty="0"/>
              <a:t>unit)</a:t>
            </a:r>
          </a:p>
        </p:txBody>
      </p:sp>
      <p:sp>
        <p:nvSpPr>
          <p:cNvPr id="46" name="Text Box 8"/>
          <p:cNvSpPr txBox="1">
            <a:spLocks noChangeArrowheads="1"/>
          </p:cNvSpPr>
          <p:nvPr/>
        </p:nvSpPr>
        <p:spPr bwMode="auto">
          <a:xfrm>
            <a:off x="5880430" y="5499459"/>
            <a:ext cx="2430298" cy="475257"/>
          </a:xfrm>
          <a:prstGeom prst="rect">
            <a:avLst/>
          </a:prstGeom>
          <a:noFill/>
          <a:ln w="9525">
            <a:noFill/>
            <a:miter lim="800000"/>
            <a:headEnd/>
            <a:tailEnd/>
          </a:ln>
          <a:effectLst/>
        </p:spPr>
        <p:txBody>
          <a:bodyPr wrap="square">
            <a:spAutoFit/>
          </a:bodyPr>
          <a:lstStyle/>
          <a:p>
            <a:pPr algn="ctr">
              <a:spcBef>
                <a:spcPct val="50000"/>
              </a:spcBef>
            </a:pPr>
            <a:r>
              <a:rPr lang="en-US" sz="1600" dirty="0" smtClean="0"/>
              <a:t>Quantity (units/day)</a:t>
            </a:r>
            <a:endParaRPr lang="en-US" sz="1600" dirty="0"/>
          </a:p>
        </p:txBody>
      </p:sp>
      <p:sp>
        <p:nvSpPr>
          <p:cNvPr id="47" name="Right Brace 46"/>
          <p:cNvSpPr/>
          <p:nvPr/>
        </p:nvSpPr>
        <p:spPr bwMode="auto">
          <a:xfrm>
            <a:off x="4046752" y="1913510"/>
            <a:ext cx="926423" cy="3838074"/>
          </a:xfrm>
          <a:prstGeom prst="rightBrace">
            <a:avLst>
              <a:gd name="adj1" fmla="val 23070"/>
              <a:gd name="adj2" fmla="val 50000"/>
            </a:avLst>
          </a:prstGeom>
          <a:solidFill>
            <a:schemeClr val="bg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nvGrpSpPr>
          <p:cNvPr id="55" name="Group 54"/>
          <p:cNvGrpSpPr/>
          <p:nvPr/>
        </p:nvGrpSpPr>
        <p:grpSpPr>
          <a:xfrm>
            <a:off x="5879511" y="2169723"/>
            <a:ext cx="2539423" cy="2743296"/>
            <a:chOff x="6212277" y="2134230"/>
            <a:chExt cx="2539423" cy="2743296"/>
          </a:xfrm>
        </p:grpSpPr>
        <p:sp>
          <p:nvSpPr>
            <p:cNvPr id="37" name="Text Box 8"/>
            <p:cNvSpPr txBox="1">
              <a:spLocks noChangeArrowheads="1"/>
            </p:cNvSpPr>
            <p:nvPr/>
          </p:nvSpPr>
          <p:spPr bwMode="auto">
            <a:xfrm>
              <a:off x="7093069" y="3086411"/>
              <a:ext cx="1658631" cy="472444"/>
            </a:xfrm>
            <a:prstGeom prst="rect">
              <a:avLst/>
            </a:prstGeom>
            <a:noFill/>
            <a:ln w="9525">
              <a:noFill/>
              <a:miter lim="800000"/>
              <a:headEnd/>
              <a:tailEnd/>
            </a:ln>
            <a:effectLst/>
          </p:spPr>
          <p:txBody>
            <a:bodyPr>
              <a:spAutoFit/>
            </a:bodyPr>
            <a:lstStyle/>
            <a:p>
              <a:pPr algn="ctr">
                <a:spcBef>
                  <a:spcPct val="50000"/>
                </a:spcBef>
              </a:pPr>
              <a:r>
                <a:rPr lang="en-US" sz="1600" i="1" dirty="0"/>
                <a:t>D = D</a:t>
              </a:r>
              <a:r>
                <a:rPr lang="en-US" sz="1600" i="1" baseline="-25000" dirty="0"/>
                <a:t>1</a:t>
              </a:r>
              <a:r>
                <a:rPr lang="en-US" sz="1600" i="1" dirty="0"/>
                <a:t> + D</a:t>
              </a:r>
              <a:r>
                <a:rPr lang="en-US" sz="1600" i="1" baseline="-25000" dirty="0"/>
                <a:t>2</a:t>
              </a:r>
            </a:p>
          </p:txBody>
        </p:sp>
        <p:sp>
          <p:nvSpPr>
            <p:cNvPr id="42" name="Freeform 26"/>
            <p:cNvSpPr>
              <a:spLocks/>
            </p:cNvSpPr>
            <p:nvPr/>
          </p:nvSpPr>
          <p:spPr bwMode="auto">
            <a:xfrm>
              <a:off x="6212277" y="2134230"/>
              <a:ext cx="2169372" cy="2743296"/>
            </a:xfrm>
            <a:custGeom>
              <a:avLst/>
              <a:gdLst/>
              <a:ahLst/>
              <a:cxnLst>
                <a:cxn ang="0">
                  <a:pos x="0" y="0"/>
                </a:cxn>
                <a:cxn ang="0">
                  <a:pos x="781" y="923"/>
                </a:cxn>
                <a:cxn ang="0">
                  <a:pos x="1270" y="1231"/>
                </a:cxn>
              </a:cxnLst>
              <a:rect l="0" t="0" r="r" b="b"/>
              <a:pathLst>
                <a:path w="1270" h="1231">
                  <a:moveTo>
                    <a:pt x="0" y="0"/>
                  </a:moveTo>
                  <a:lnTo>
                    <a:pt x="781" y="923"/>
                  </a:lnTo>
                  <a:lnTo>
                    <a:pt x="1270" y="1231"/>
                  </a:lnTo>
                </a:path>
              </a:pathLst>
            </a:cu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grpSp>
      <p:sp>
        <p:nvSpPr>
          <p:cNvPr id="50" name="Oval 49"/>
          <p:cNvSpPr/>
          <p:nvPr/>
        </p:nvSpPr>
        <p:spPr bwMode="auto">
          <a:xfrm>
            <a:off x="5811729" y="2131518"/>
            <a:ext cx="108285" cy="108285"/>
          </a:xfrm>
          <a:prstGeom prst="ellipse">
            <a:avLst/>
          </a:prstGeom>
          <a:solidFill>
            <a:srgbClr val="FFF05B"/>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nvGrpSpPr>
          <p:cNvPr id="54" name="Group 53"/>
          <p:cNvGrpSpPr/>
          <p:nvPr/>
        </p:nvGrpSpPr>
        <p:grpSpPr>
          <a:xfrm>
            <a:off x="5367061" y="3990416"/>
            <a:ext cx="2164095" cy="1316935"/>
            <a:chOff x="5699827" y="3954923"/>
            <a:chExt cx="2164095" cy="1316935"/>
          </a:xfrm>
        </p:grpSpPr>
        <p:sp>
          <p:nvSpPr>
            <p:cNvPr id="35" name="Line 4"/>
            <p:cNvSpPr>
              <a:spLocks noChangeShapeType="1"/>
            </p:cNvSpPr>
            <p:nvPr/>
          </p:nvSpPr>
          <p:spPr bwMode="auto">
            <a:xfrm flipV="1">
              <a:off x="6206375" y="4177774"/>
              <a:ext cx="1343396" cy="1335"/>
            </a:xfrm>
            <a:prstGeom prst="line">
              <a:avLst/>
            </a:prstGeom>
            <a:noFill/>
            <a:ln w="12700">
              <a:solidFill>
                <a:schemeClr val="tx1"/>
              </a:solidFill>
              <a:prstDash val="dash"/>
              <a:round/>
              <a:headEnd/>
              <a:tailEnd/>
            </a:ln>
            <a:effectLst/>
          </p:spPr>
          <p:txBody>
            <a:bodyPr/>
            <a:lstStyle/>
            <a:p>
              <a:endParaRPr lang="en-US" dirty="0"/>
            </a:p>
          </p:txBody>
        </p:sp>
        <p:sp>
          <p:nvSpPr>
            <p:cNvPr id="36" name="Text Box 6"/>
            <p:cNvSpPr txBox="1">
              <a:spLocks noChangeArrowheads="1"/>
            </p:cNvSpPr>
            <p:nvPr/>
          </p:nvSpPr>
          <p:spPr bwMode="auto">
            <a:xfrm>
              <a:off x="5699827" y="3954923"/>
              <a:ext cx="500494" cy="472444"/>
            </a:xfrm>
            <a:prstGeom prst="rect">
              <a:avLst/>
            </a:prstGeom>
            <a:noFill/>
            <a:ln w="9525">
              <a:noFill/>
              <a:miter lim="800000"/>
              <a:headEnd/>
              <a:tailEnd/>
            </a:ln>
            <a:effectLst/>
          </p:spPr>
          <p:txBody>
            <a:bodyPr>
              <a:spAutoFit/>
            </a:bodyPr>
            <a:lstStyle/>
            <a:p>
              <a:pPr algn="r">
                <a:spcBef>
                  <a:spcPct val="50000"/>
                </a:spcBef>
              </a:pPr>
              <a:r>
                <a:rPr lang="en-US" sz="1600" dirty="0"/>
                <a:t>8</a:t>
              </a:r>
            </a:p>
          </p:txBody>
        </p:sp>
        <p:cxnSp>
          <p:nvCxnSpPr>
            <p:cNvPr id="43" name="Straight Connector 42"/>
            <p:cNvCxnSpPr/>
            <p:nvPr/>
          </p:nvCxnSpPr>
          <p:spPr bwMode="auto">
            <a:xfrm rot="5400000" flipH="1" flipV="1">
              <a:off x="7166927" y="4525074"/>
              <a:ext cx="700156" cy="1709"/>
            </a:xfrm>
            <a:prstGeom prst="line">
              <a:avLst/>
            </a:prstGeom>
            <a:solidFill>
              <a:srgbClr val="FFF05B"/>
            </a:solidFill>
            <a:ln w="12700" cap="flat" cmpd="sng" algn="ctr">
              <a:solidFill>
                <a:schemeClr val="tx1"/>
              </a:solidFill>
              <a:prstDash val="dash"/>
              <a:round/>
              <a:headEnd type="none" w="med" len="med"/>
              <a:tailEnd type="none" w="med" len="med"/>
            </a:ln>
            <a:effectLst/>
          </p:spPr>
        </p:cxnSp>
        <p:sp>
          <p:nvSpPr>
            <p:cNvPr id="48" name="Text Box 57"/>
            <p:cNvSpPr txBox="1">
              <a:spLocks noChangeArrowheads="1"/>
            </p:cNvSpPr>
            <p:nvPr/>
          </p:nvSpPr>
          <p:spPr bwMode="auto">
            <a:xfrm>
              <a:off x="7195584" y="4935308"/>
              <a:ext cx="668338" cy="336550"/>
            </a:xfrm>
            <a:prstGeom prst="rect">
              <a:avLst/>
            </a:prstGeom>
            <a:noFill/>
            <a:ln w="9525">
              <a:noFill/>
              <a:miter lim="800000"/>
              <a:headEnd/>
              <a:tailEnd/>
            </a:ln>
            <a:effectLst/>
          </p:spPr>
          <p:txBody>
            <a:bodyPr>
              <a:spAutoFit/>
            </a:bodyPr>
            <a:lstStyle/>
            <a:p>
              <a:pPr algn="ctr">
                <a:spcBef>
                  <a:spcPct val="50000"/>
                </a:spcBef>
              </a:pPr>
              <a:r>
                <a:rPr lang="en-US" sz="1600" dirty="0"/>
                <a:t>24</a:t>
              </a:r>
            </a:p>
          </p:txBody>
        </p:sp>
        <p:sp>
          <p:nvSpPr>
            <p:cNvPr id="51" name="Oval 50"/>
            <p:cNvSpPr/>
            <p:nvPr/>
          </p:nvSpPr>
          <p:spPr bwMode="auto">
            <a:xfrm>
              <a:off x="7474570" y="4132705"/>
              <a:ext cx="108285" cy="108285"/>
            </a:xfrm>
            <a:prstGeom prst="ellipse">
              <a:avLst/>
            </a:prstGeom>
            <a:solidFill>
              <a:srgbClr val="FFF05B"/>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sp>
        <p:nvSpPr>
          <p:cNvPr id="52" name="Oval 51"/>
          <p:cNvSpPr/>
          <p:nvPr/>
        </p:nvSpPr>
        <p:spPr bwMode="auto">
          <a:xfrm>
            <a:off x="7945389" y="4874798"/>
            <a:ext cx="108285" cy="108285"/>
          </a:xfrm>
          <a:prstGeom prst="ellipse">
            <a:avLst/>
          </a:prstGeom>
          <a:solidFill>
            <a:srgbClr val="FFF05B"/>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5923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50"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Learning Objectives</a:t>
            </a:r>
            <a:endParaRPr lang="en-US" sz="4000" dirty="0"/>
          </a:p>
        </p:txBody>
      </p:sp>
      <p:sp>
        <p:nvSpPr>
          <p:cNvPr id="5" name="Content Placeholder 4"/>
          <p:cNvSpPr>
            <a:spLocks noGrp="1"/>
          </p:cNvSpPr>
          <p:nvPr>
            <p:ph idx="1"/>
          </p:nvPr>
        </p:nvSpPr>
        <p:spPr>
          <a:xfrm>
            <a:off x="443349" y="1600200"/>
            <a:ext cx="8326582" cy="4525963"/>
          </a:xfrm>
        </p:spPr>
        <p:txBody>
          <a:bodyPr>
            <a:noAutofit/>
          </a:bodyPr>
          <a:lstStyle/>
          <a:p>
            <a:pPr marL="457200" indent="-457200">
              <a:buFont typeface="+mj-lt"/>
              <a:buAutoNum type="arabicPeriod"/>
            </a:pPr>
            <a:r>
              <a:rPr lang="en-US" sz="2600" dirty="0" smtClean="0"/>
              <a:t>Use </a:t>
            </a:r>
            <a:r>
              <a:rPr lang="en-US" sz="2600" dirty="0"/>
              <a:t>the</a:t>
            </a:r>
            <a:r>
              <a:rPr lang="en-US" sz="2600" dirty="0" smtClean="0"/>
              <a:t> concepts of </a:t>
            </a:r>
            <a:r>
              <a:rPr lang="en-US" sz="2600" dirty="0"/>
              <a:t>rivalry</a:t>
            </a:r>
            <a:r>
              <a:rPr lang="en-US" sz="2600" dirty="0"/>
              <a:t> and </a:t>
            </a:r>
            <a:r>
              <a:rPr lang="en-US" sz="2600" dirty="0"/>
              <a:t>excludability</a:t>
            </a:r>
            <a:r>
              <a:rPr lang="en-US" sz="2600" dirty="0"/>
              <a:t> </a:t>
            </a:r>
            <a:r>
              <a:rPr lang="en-US" sz="2600" dirty="0" smtClean="0"/>
              <a:t>to distinguish among </a:t>
            </a:r>
            <a:r>
              <a:rPr lang="en-US" sz="2600" i="1" dirty="0">
                <a:solidFill>
                  <a:srgbClr val="FFC000"/>
                </a:solidFill>
              </a:rPr>
              <a:t>private goods</a:t>
            </a:r>
            <a:r>
              <a:rPr lang="en-US" sz="2600" dirty="0" smtClean="0"/>
              <a:t>, </a:t>
            </a:r>
            <a:r>
              <a:rPr lang="en-US" sz="2600" i="1" dirty="0">
                <a:solidFill>
                  <a:srgbClr val="FFC000"/>
                </a:solidFill>
              </a:rPr>
              <a:t>public goods</a:t>
            </a:r>
            <a:r>
              <a:rPr lang="en-US" sz="2600" dirty="0" smtClean="0"/>
              <a:t>, </a:t>
            </a:r>
            <a:r>
              <a:rPr lang="en-US" sz="2600" i="1" dirty="0">
                <a:solidFill>
                  <a:srgbClr val="FFC000"/>
                </a:solidFill>
              </a:rPr>
              <a:t>collective goods</a:t>
            </a:r>
            <a:r>
              <a:rPr lang="en-US" sz="2600" dirty="0" smtClean="0"/>
              <a:t>, and </a:t>
            </a:r>
            <a:r>
              <a:rPr lang="en-US" sz="2600" i="1" dirty="0">
                <a:solidFill>
                  <a:srgbClr val="FFC000"/>
                </a:solidFill>
              </a:rPr>
              <a:t>common goods</a:t>
            </a:r>
          </a:p>
          <a:p>
            <a:pPr marL="457200" indent="-457200">
              <a:buFont typeface="+mj-lt"/>
              <a:buAutoNum type="arabicPeriod"/>
            </a:pPr>
            <a:r>
              <a:rPr lang="en-US" sz="2600" dirty="0" smtClean="0"/>
              <a:t>Show how economic concepts can be used to find the </a:t>
            </a:r>
            <a:r>
              <a:rPr lang="en-US" sz="2600" i="1" dirty="0">
                <a:solidFill>
                  <a:srgbClr val="FFC000"/>
                </a:solidFill>
              </a:rPr>
              <a:t>optimal quantity</a:t>
            </a:r>
            <a:r>
              <a:rPr lang="en-US" sz="2600" dirty="0" smtClean="0"/>
              <a:t> of a public good and describe</a:t>
            </a:r>
            <a:r>
              <a:rPr lang="en-US" sz="2600" dirty="0"/>
              <a:t> </a:t>
            </a:r>
            <a:r>
              <a:rPr lang="en-US" sz="2600" dirty="0" smtClean="0"/>
              <a:t>the ways in which private firms can supply public goods</a:t>
            </a:r>
          </a:p>
          <a:p>
            <a:pPr marL="457200" indent="-457200">
              <a:buFont typeface="+mj-lt"/>
              <a:buAutoNum type="arabicPeriod"/>
            </a:pPr>
            <a:r>
              <a:rPr lang="en-US" sz="2600" dirty="0" smtClean="0"/>
              <a:t>Analyze the types of </a:t>
            </a:r>
            <a:r>
              <a:rPr lang="en-US" sz="2600" i="1" dirty="0">
                <a:solidFill>
                  <a:srgbClr val="FFC000"/>
                </a:solidFill>
              </a:rPr>
              <a:t>efficiencies</a:t>
            </a:r>
            <a:r>
              <a:rPr lang="en-US" sz="2600" dirty="0" smtClean="0"/>
              <a:t> and </a:t>
            </a:r>
            <a:r>
              <a:rPr lang="en-US" sz="2600" i="1" dirty="0">
                <a:solidFill>
                  <a:srgbClr val="FFC000"/>
                </a:solidFill>
              </a:rPr>
              <a:t>inefficiencies</a:t>
            </a:r>
            <a:r>
              <a:rPr lang="en-US" sz="2600" dirty="0" smtClean="0"/>
              <a:t> that are associated with provision of a public good</a:t>
            </a:r>
          </a:p>
          <a:p>
            <a:pPr marL="457200" indent="-457200">
              <a:buFont typeface="+mj-lt"/>
              <a:buAutoNum type="arabicPeriod"/>
            </a:pPr>
            <a:r>
              <a:rPr lang="en-US" sz="2600" dirty="0" smtClean="0"/>
              <a:t>Discuss the criteria that should be applied to </a:t>
            </a:r>
            <a:r>
              <a:rPr lang="en-US" sz="2600" i="1" dirty="0">
                <a:solidFill>
                  <a:srgbClr val="FFC000"/>
                </a:solidFill>
              </a:rPr>
              <a:t>taxation</a:t>
            </a:r>
            <a:r>
              <a:rPr lang="en-US" sz="2600" dirty="0" smtClean="0"/>
              <a:t> to promote efficiency </a:t>
            </a:r>
            <a:endParaRPr lang="en-US" sz="2600" dirty="0"/>
          </a:p>
        </p:txBody>
      </p:sp>
      <p:sp>
        <p:nvSpPr>
          <p:cNvPr id="6"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a:t>
            </a:fld>
            <a:endParaRPr lang="en-US" dirty="0"/>
          </a:p>
        </p:txBody>
      </p:sp>
    </p:spTree>
    <p:extLst>
      <p:ext uri="{BB962C8B-B14F-4D97-AF65-F5344CB8AC3E}">
        <p14:creationId xmlns:p14="http://schemas.microsoft.com/office/powerpoint/2010/main" val="421386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1295398" y="1724890"/>
            <a:ext cx="7010400" cy="4572000"/>
          </a:xfrm>
          <a:prstGeom prst="rect">
            <a:avLst/>
          </a:prstGeom>
          <a:solidFill>
            <a:schemeClr val="bg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173058" name="Rectangle 2"/>
          <p:cNvSpPr>
            <a:spLocks noGrp="1" noChangeArrowheads="1"/>
          </p:cNvSpPr>
          <p:nvPr>
            <p:ph type="title"/>
          </p:nvPr>
        </p:nvSpPr>
        <p:spPr/>
        <p:txBody>
          <a:bodyPr>
            <a:normAutofit/>
          </a:bodyPr>
          <a:lstStyle/>
          <a:p>
            <a:r>
              <a:rPr lang="en-US" sz="4000" dirty="0"/>
              <a:t>The Optimal Quantity of Parkland</a:t>
            </a:r>
          </a:p>
        </p:txBody>
      </p:sp>
      <p:sp>
        <p:nvSpPr>
          <p:cNvPr id="34"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4" name="Slide Number Placeholder 3"/>
          <p:cNvSpPr>
            <a:spLocks noGrp="1"/>
          </p:cNvSpPr>
          <p:nvPr>
            <p:ph type="sldNum" sz="quarter" idx="12"/>
          </p:nvPr>
        </p:nvSpPr>
        <p:spPr/>
        <p:txBody>
          <a:bodyPr/>
          <a:lstStyle/>
          <a:p>
            <a:r>
              <a:rPr lang="en-US" smtClean="0"/>
              <a:t>14-</a:t>
            </a:r>
            <a:fld id="{7026C5B0-100B-46E6-820F-C45E75AF3521}" type="slidenum">
              <a:rPr lang="en-US" smtClean="0"/>
              <a:pPr/>
              <a:t>20</a:t>
            </a:fld>
            <a:endParaRPr lang="en-US" dirty="0"/>
          </a:p>
        </p:txBody>
      </p:sp>
      <p:sp>
        <p:nvSpPr>
          <p:cNvPr id="173060" name="Text Box 4"/>
          <p:cNvSpPr txBox="1">
            <a:spLocks noChangeArrowheads="1"/>
          </p:cNvSpPr>
          <p:nvPr/>
        </p:nvSpPr>
        <p:spPr bwMode="auto">
          <a:xfrm>
            <a:off x="2576951" y="5812816"/>
            <a:ext cx="4765964" cy="400110"/>
          </a:xfrm>
          <a:prstGeom prst="rect">
            <a:avLst/>
          </a:prstGeom>
          <a:noFill/>
          <a:ln w="9525">
            <a:noFill/>
            <a:miter lim="800000"/>
            <a:headEnd/>
            <a:tailEnd/>
          </a:ln>
          <a:effectLst/>
        </p:spPr>
        <p:txBody>
          <a:bodyPr wrap="square">
            <a:spAutoFit/>
          </a:bodyPr>
          <a:lstStyle/>
          <a:p>
            <a:pPr algn="ctr">
              <a:spcBef>
                <a:spcPct val="50000"/>
              </a:spcBef>
            </a:pPr>
            <a:r>
              <a:rPr lang="en-US" sz="2000" dirty="0"/>
              <a:t>Acres of parkland</a:t>
            </a:r>
          </a:p>
        </p:txBody>
      </p:sp>
      <p:sp>
        <p:nvSpPr>
          <p:cNvPr id="173061" name="Text Box 5"/>
          <p:cNvSpPr txBox="1">
            <a:spLocks noChangeArrowheads="1"/>
          </p:cNvSpPr>
          <p:nvPr/>
        </p:nvSpPr>
        <p:spPr bwMode="auto">
          <a:xfrm rot="16200000">
            <a:off x="-36637" y="3526817"/>
            <a:ext cx="3685309" cy="400110"/>
          </a:xfrm>
          <a:prstGeom prst="rect">
            <a:avLst/>
          </a:prstGeom>
          <a:noFill/>
          <a:ln w="9525">
            <a:noFill/>
            <a:miter lim="800000"/>
            <a:headEnd/>
            <a:tailEnd/>
          </a:ln>
          <a:effectLst/>
        </p:spPr>
        <p:txBody>
          <a:bodyPr wrap="square">
            <a:spAutoFit/>
          </a:bodyPr>
          <a:lstStyle/>
          <a:p>
            <a:pPr algn="ctr">
              <a:spcBef>
                <a:spcPct val="50000"/>
              </a:spcBef>
            </a:pPr>
            <a:r>
              <a:rPr lang="en-US" sz="2000" dirty="0" smtClean="0"/>
              <a:t>Price ($000s/acre)</a:t>
            </a:r>
            <a:endParaRPr lang="en-US" sz="2000" dirty="0"/>
          </a:p>
        </p:txBody>
      </p:sp>
      <p:sp>
        <p:nvSpPr>
          <p:cNvPr id="173070" name="Line 14"/>
          <p:cNvSpPr>
            <a:spLocks noChangeShapeType="1"/>
          </p:cNvSpPr>
          <p:nvPr/>
        </p:nvSpPr>
        <p:spPr bwMode="auto">
          <a:xfrm>
            <a:off x="2638055" y="5547814"/>
            <a:ext cx="4646188" cy="1332"/>
          </a:xfrm>
          <a:prstGeom prst="line">
            <a:avLst/>
          </a:prstGeom>
          <a:noFill/>
          <a:ln w="12700">
            <a:solidFill>
              <a:schemeClr val="tx1"/>
            </a:solidFill>
            <a:round/>
            <a:headEnd/>
            <a:tailEnd/>
          </a:ln>
          <a:effectLst/>
        </p:spPr>
        <p:txBody>
          <a:bodyPr/>
          <a:lstStyle/>
          <a:p>
            <a:endParaRPr lang="en-US" sz="2000" dirty="0"/>
          </a:p>
        </p:txBody>
      </p:sp>
      <p:sp>
        <p:nvSpPr>
          <p:cNvPr id="173071" name="Line 15"/>
          <p:cNvSpPr>
            <a:spLocks noChangeShapeType="1"/>
          </p:cNvSpPr>
          <p:nvPr/>
        </p:nvSpPr>
        <p:spPr bwMode="auto">
          <a:xfrm>
            <a:off x="2573947" y="1898073"/>
            <a:ext cx="45719" cy="3649741"/>
          </a:xfrm>
          <a:prstGeom prst="line">
            <a:avLst/>
          </a:prstGeom>
          <a:noFill/>
          <a:ln w="12700">
            <a:solidFill>
              <a:schemeClr val="tx1"/>
            </a:solidFill>
            <a:round/>
            <a:headEnd/>
            <a:tailEnd/>
          </a:ln>
          <a:effectLst/>
        </p:spPr>
        <p:txBody>
          <a:bodyPr/>
          <a:lstStyle/>
          <a:p>
            <a:endParaRPr lang="en-US" sz="2000" dirty="0"/>
          </a:p>
        </p:txBody>
      </p:sp>
      <p:grpSp>
        <p:nvGrpSpPr>
          <p:cNvPr id="32" name="Group 31"/>
          <p:cNvGrpSpPr/>
          <p:nvPr/>
        </p:nvGrpSpPr>
        <p:grpSpPr>
          <a:xfrm>
            <a:off x="1925788" y="3616896"/>
            <a:ext cx="3740733" cy="2351004"/>
            <a:chOff x="1745673" y="3616896"/>
            <a:chExt cx="3740733" cy="2351004"/>
          </a:xfrm>
        </p:grpSpPr>
        <p:sp>
          <p:nvSpPr>
            <p:cNvPr id="173069" name="Text Box 13"/>
            <p:cNvSpPr txBox="1">
              <a:spLocks noChangeArrowheads="1"/>
            </p:cNvSpPr>
            <p:nvPr/>
          </p:nvSpPr>
          <p:spPr bwMode="auto">
            <a:xfrm>
              <a:off x="4928438" y="5567790"/>
              <a:ext cx="557968" cy="400110"/>
            </a:xfrm>
            <a:prstGeom prst="rect">
              <a:avLst/>
            </a:prstGeom>
            <a:noFill/>
            <a:ln w="9525">
              <a:noFill/>
              <a:miter lim="800000"/>
              <a:headEnd/>
              <a:tailEnd/>
            </a:ln>
            <a:effectLst/>
          </p:spPr>
          <p:txBody>
            <a:bodyPr>
              <a:spAutoFit/>
            </a:bodyPr>
            <a:lstStyle/>
            <a:p>
              <a:pPr algn="r">
                <a:spcBef>
                  <a:spcPct val="50000"/>
                </a:spcBef>
              </a:pPr>
              <a:r>
                <a:rPr lang="en-US" sz="2000" i="1" dirty="0"/>
                <a:t>A</a:t>
              </a:r>
              <a:r>
                <a:rPr lang="en-US" sz="2000" dirty="0"/>
                <a:t>*</a:t>
              </a:r>
            </a:p>
          </p:txBody>
        </p:sp>
        <p:sp>
          <p:nvSpPr>
            <p:cNvPr id="173072" name="Line 16"/>
            <p:cNvSpPr>
              <a:spLocks noChangeShapeType="1"/>
            </p:cNvSpPr>
            <p:nvPr/>
          </p:nvSpPr>
          <p:spPr bwMode="auto">
            <a:xfrm rot="16200000">
              <a:off x="4445043" y="4650270"/>
              <a:ext cx="1765791" cy="0"/>
            </a:xfrm>
            <a:prstGeom prst="line">
              <a:avLst/>
            </a:prstGeom>
            <a:noFill/>
            <a:ln w="12700">
              <a:solidFill>
                <a:schemeClr val="tx1"/>
              </a:solidFill>
              <a:prstDash val="dash"/>
              <a:round/>
              <a:headEnd/>
              <a:tailEnd/>
            </a:ln>
            <a:effectLst/>
          </p:spPr>
          <p:txBody>
            <a:bodyPr/>
            <a:lstStyle/>
            <a:p>
              <a:endParaRPr lang="en-US" sz="2000" dirty="0"/>
            </a:p>
          </p:txBody>
        </p:sp>
        <p:sp>
          <p:nvSpPr>
            <p:cNvPr id="173074" name="Line 18"/>
            <p:cNvSpPr>
              <a:spLocks noChangeShapeType="1"/>
            </p:cNvSpPr>
            <p:nvPr/>
          </p:nvSpPr>
          <p:spPr bwMode="auto">
            <a:xfrm rot="10800000">
              <a:off x="2440883" y="3764712"/>
              <a:ext cx="2881729" cy="0"/>
            </a:xfrm>
            <a:prstGeom prst="line">
              <a:avLst/>
            </a:prstGeom>
            <a:noFill/>
            <a:ln w="12700">
              <a:solidFill>
                <a:schemeClr val="tx1"/>
              </a:solidFill>
              <a:prstDash val="dash"/>
              <a:round/>
              <a:headEnd/>
              <a:tailEnd/>
            </a:ln>
            <a:effectLst/>
          </p:spPr>
          <p:txBody>
            <a:bodyPr/>
            <a:lstStyle/>
            <a:p>
              <a:endParaRPr lang="en-US" sz="2000" dirty="0"/>
            </a:p>
          </p:txBody>
        </p:sp>
        <p:sp>
          <p:nvSpPr>
            <p:cNvPr id="173078" name="Text Box 22"/>
            <p:cNvSpPr txBox="1">
              <a:spLocks noChangeArrowheads="1"/>
            </p:cNvSpPr>
            <p:nvPr/>
          </p:nvSpPr>
          <p:spPr bwMode="auto">
            <a:xfrm>
              <a:off x="1745673" y="3616896"/>
              <a:ext cx="692547" cy="400110"/>
            </a:xfrm>
            <a:prstGeom prst="rect">
              <a:avLst/>
            </a:prstGeom>
            <a:noFill/>
            <a:ln w="9525">
              <a:noFill/>
              <a:miter lim="800000"/>
              <a:headEnd/>
              <a:tailEnd/>
            </a:ln>
            <a:effectLst/>
          </p:spPr>
          <p:txBody>
            <a:bodyPr wrap="square">
              <a:spAutoFit/>
            </a:bodyPr>
            <a:lstStyle/>
            <a:p>
              <a:pPr algn="r">
                <a:spcBef>
                  <a:spcPct val="50000"/>
                </a:spcBef>
              </a:pPr>
              <a:r>
                <a:rPr lang="en-US" sz="2000" dirty="0"/>
                <a:t>140</a:t>
              </a:r>
            </a:p>
          </p:txBody>
        </p:sp>
      </p:grpSp>
      <p:grpSp>
        <p:nvGrpSpPr>
          <p:cNvPr id="33" name="Group 32"/>
          <p:cNvGrpSpPr/>
          <p:nvPr/>
        </p:nvGrpSpPr>
        <p:grpSpPr>
          <a:xfrm>
            <a:off x="1967351" y="2821891"/>
            <a:ext cx="2575243" cy="3146009"/>
            <a:chOff x="1787236" y="2821891"/>
            <a:chExt cx="2575243" cy="3146009"/>
          </a:xfrm>
        </p:grpSpPr>
        <p:sp>
          <p:nvSpPr>
            <p:cNvPr id="173062" name="Text Box 6"/>
            <p:cNvSpPr txBox="1">
              <a:spLocks noChangeArrowheads="1"/>
            </p:cNvSpPr>
            <p:nvPr/>
          </p:nvSpPr>
          <p:spPr bwMode="auto">
            <a:xfrm>
              <a:off x="1787236" y="2821891"/>
              <a:ext cx="650984" cy="400110"/>
            </a:xfrm>
            <a:prstGeom prst="rect">
              <a:avLst/>
            </a:prstGeom>
            <a:noFill/>
            <a:ln w="9525">
              <a:noFill/>
              <a:miter lim="800000"/>
              <a:headEnd/>
              <a:tailEnd/>
            </a:ln>
            <a:effectLst/>
          </p:spPr>
          <p:txBody>
            <a:bodyPr wrap="square">
              <a:spAutoFit/>
            </a:bodyPr>
            <a:lstStyle/>
            <a:p>
              <a:pPr algn="r">
                <a:spcBef>
                  <a:spcPct val="50000"/>
                </a:spcBef>
              </a:pPr>
              <a:r>
                <a:rPr lang="en-US" sz="2000" dirty="0"/>
                <a:t>200</a:t>
              </a:r>
            </a:p>
          </p:txBody>
        </p:sp>
        <p:sp>
          <p:nvSpPr>
            <p:cNvPr id="173063" name="Text Box 7"/>
            <p:cNvSpPr txBox="1">
              <a:spLocks noChangeArrowheads="1"/>
            </p:cNvSpPr>
            <p:nvPr/>
          </p:nvSpPr>
          <p:spPr bwMode="auto">
            <a:xfrm>
              <a:off x="3804511" y="5567790"/>
              <a:ext cx="557968" cy="400110"/>
            </a:xfrm>
            <a:prstGeom prst="rect">
              <a:avLst/>
            </a:prstGeom>
            <a:noFill/>
            <a:ln w="9525">
              <a:noFill/>
              <a:miter lim="800000"/>
              <a:headEnd/>
              <a:tailEnd/>
            </a:ln>
            <a:effectLst/>
          </p:spPr>
          <p:txBody>
            <a:bodyPr>
              <a:spAutoFit/>
            </a:bodyPr>
            <a:lstStyle/>
            <a:p>
              <a:pPr algn="r">
                <a:spcBef>
                  <a:spcPct val="50000"/>
                </a:spcBef>
              </a:pPr>
              <a:r>
                <a:rPr lang="en-US" sz="2000" i="1" dirty="0"/>
                <a:t>A</a:t>
              </a:r>
              <a:r>
                <a:rPr lang="en-US" sz="2000" i="1" baseline="-25000" dirty="0"/>
                <a:t>0</a:t>
              </a:r>
              <a:endParaRPr lang="en-US" sz="2000" i="1" dirty="0"/>
            </a:p>
          </p:txBody>
        </p:sp>
        <p:sp>
          <p:nvSpPr>
            <p:cNvPr id="173065" name="Line 9"/>
            <p:cNvSpPr>
              <a:spLocks noChangeShapeType="1"/>
            </p:cNvSpPr>
            <p:nvPr/>
          </p:nvSpPr>
          <p:spPr bwMode="auto">
            <a:xfrm rot="16200000">
              <a:off x="2920284" y="4241449"/>
              <a:ext cx="2583435" cy="0"/>
            </a:xfrm>
            <a:prstGeom prst="line">
              <a:avLst/>
            </a:prstGeom>
            <a:noFill/>
            <a:ln w="12700">
              <a:solidFill>
                <a:schemeClr val="tx1"/>
              </a:solidFill>
              <a:prstDash val="dash"/>
              <a:round/>
              <a:headEnd/>
              <a:tailEnd/>
            </a:ln>
            <a:effectLst/>
          </p:spPr>
          <p:txBody>
            <a:bodyPr/>
            <a:lstStyle/>
            <a:p>
              <a:endParaRPr lang="en-US" sz="2000" dirty="0"/>
            </a:p>
          </p:txBody>
        </p:sp>
        <p:sp>
          <p:nvSpPr>
            <p:cNvPr id="173073" name="Line 17"/>
            <p:cNvSpPr>
              <a:spLocks noChangeShapeType="1"/>
            </p:cNvSpPr>
            <p:nvPr/>
          </p:nvSpPr>
          <p:spPr bwMode="auto">
            <a:xfrm rot="10800000">
              <a:off x="2440883" y="4522430"/>
              <a:ext cx="1776444" cy="0"/>
            </a:xfrm>
            <a:prstGeom prst="line">
              <a:avLst/>
            </a:prstGeom>
            <a:noFill/>
            <a:ln w="12700">
              <a:solidFill>
                <a:schemeClr val="tx1"/>
              </a:solidFill>
              <a:prstDash val="dash"/>
              <a:round/>
              <a:headEnd/>
              <a:tailEnd/>
            </a:ln>
            <a:effectLst/>
          </p:spPr>
          <p:txBody>
            <a:bodyPr/>
            <a:lstStyle/>
            <a:p>
              <a:endParaRPr lang="en-US" sz="2000" dirty="0"/>
            </a:p>
          </p:txBody>
        </p:sp>
        <p:sp>
          <p:nvSpPr>
            <p:cNvPr id="173075" name="Line 19"/>
            <p:cNvSpPr>
              <a:spLocks noChangeShapeType="1"/>
            </p:cNvSpPr>
            <p:nvPr/>
          </p:nvSpPr>
          <p:spPr bwMode="auto">
            <a:xfrm rot="10800000">
              <a:off x="2440883" y="2968375"/>
              <a:ext cx="1785766" cy="0"/>
            </a:xfrm>
            <a:prstGeom prst="line">
              <a:avLst/>
            </a:prstGeom>
            <a:noFill/>
            <a:ln w="12700">
              <a:solidFill>
                <a:schemeClr val="tx1"/>
              </a:solidFill>
              <a:prstDash val="dash"/>
              <a:round/>
              <a:headEnd/>
              <a:tailEnd/>
            </a:ln>
            <a:effectLst/>
          </p:spPr>
          <p:txBody>
            <a:bodyPr/>
            <a:lstStyle/>
            <a:p>
              <a:endParaRPr lang="en-US" sz="2000" dirty="0"/>
            </a:p>
          </p:txBody>
        </p:sp>
        <p:sp>
          <p:nvSpPr>
            <p:cNvPr id="173079" name="Text Box 23"/>
            <p:cNvSpPr txBox="1">
              <a:spLocks noChangeArrowheads="1"/>
            </p:cNvSpPr>
            <p:nvPr/>
          </p:nvSpPr>
          <p:spPr bwMode="auto">
            <a:xfrm>
              <a:off x="1886910" y="4373284"/>
              <a:ext cx="551310" cy="400110"/>
            </a:xfrm>
            <a:prstGeom prst="rect">
              <a:avLst/>
            </a:prstGeom>
            <a:noFill/>
            <a:ln w="9525">
              <a:noFill/>
              <a:miter lim="800000"/>
              <a:headEnd/>
              <a:tailEnd/>
            </a:ln>
            <a:effectLst/>
          </p:spPr>
          <p:txBody>
            <a:bodyPr>
              <a:spAutoFit/>
            </a:bodyPr>
            <a:lstStyle/>
            <a:p>
              <a:pPr algn="r">
                <a:spcBef>
                  <a:spcPct val="50000"/>
                </a:spcBef>
              </a:pPr>
              <a:r>
                <a:rPr lang="en-US" sz="2000" dirty="0"/>
                <a:t>80</a:t>
              </a:r>
            </a:p>
          </p:txBody>
        </p:sp>
      </p:grpSp>
      <p:grpSp>
        <p:nvGrpSpPr>
          <p:cNvPr id="31" name="Group 30"/>
          <p:cNvGrpSpPr/>
          <p:nvPr/>
        </p:nvGrpSpPr>
        <p:grpSpPr>
          <a:xfrm>
            <a:off x="3077760" y="1993594"/>
            <a:ext cx="4732747" cy="2887665"/>
            <a:chOff x="2897645" y="1993594"/>
            <a:chExt cx="4732747" cy="2887665"/>
          </a:xfrm>
        </p:grpSpPr>
        <p:sp>
          <p:nvSpPr>
            <p:cNvPr id="173064" name="Text Box 8"/>
            <p:cNvSpPr txBox="1">
              <a:spLocks noChangeArrowheads="1"/>
            </p:cNvSpPr>
            <p:nvPr/>
          </p:nvSpPr>
          <p:spPr bwMode="auto">
            <a:xfrm>
              <a:off x="6395936" y="4481149"/>
              <a:ext cx="1234456" cy="400110"/>
            </a:xfrm>
            <a:prstGeom prst="rect">
              <a:avLst/>
            </a:prstGeom>
            <a:noFill/>
            <a:ln w="9525">
              <a:noFill/>
              <a:miter lim="800000"/>
              <a:headEnd/>
              <a:tailEnd/>
            </a:ln>
            <a:effectLst/>
          </p:spPr>
          <p:txBody>
            <a:bodyPr>
              <a:spAutoFit/>
            </a:bodyPr>
            <a:lstStyle/>
            <a:p>
              <a:pPr algn="ctr">
                <a:spcBef>
                  <a:spcPct val="50000"/>
                </a:spcBef>
              </a:pPr>
              <a:r>
                <a:rPr lang="en-US" sz="2000" dirty="0"/>
                <a:t>Demand</a:t>
              </a:r>
            </a:p>
          </p:txBody>
        </p:sp>
        <p:sp>
          <p:nvSpPr>
            <p:cNvPr id="173076" name="Line 20"/>
            <p:cNvSpPr>
              <a:spLocks noChangeShapeType="1"/>
            </p:cNvSpPr>
            <p:nvPr/>
          </p:nvSpPr>
          <p:spPr bwMode="auto">
            <a:xfrm>
              <a:off x="2897645" y="1993594"/>
              <a:ext cx="3568869" cy="2640696"/>
            </a:xfrm>
            <a:prstGeom prst="line">
              <a:avLst/>
            </a:prstGeom>
            <a:ln>
              <a:solidFill>
                <a:schemeClr val="accent1"/>
              </a:solidFill>
              <a:headEnd/>
              <a:tailEnd/>
            </a:ln>
            <a:effectLst/>
          </p:spPr>
          <p:style>
            <a:lnRef idx="3">
              <a:schemeClr val="accent3"/>
            </a:lnRef>
            <a:fillRef idx="0">
              <a:schemeClr val="accent3"/>
            </a:fillRef>
            <a:effectRef idx="2">
              <a:schemeClr val="accent3"/>
            </a:effectRef>
            <a:fontRef idx="minor">
              <a:schemeClr val="tx1"/>
            </a:fontRef>
          </p:style>
          <p:txBody>
            <a:bodyPr/>
            <a:lstStyle/>
            <a:p>
              <a:endParaRPr lang="en-US" sz="2000" dirty="0"/>
            </a:p>
          </p:txBody>
        </p:sp>
      </p:grpSp>
      <p:grpSp>
        <p:nvGrpSpPr>
          <p:cNvPr id="30" name="Group 29"/>
          <p:cNvGrpSpPr/>
          <p:nvPr/>
        </p:nvGrpSpPr>
        <p:grpSpPr>
          <a:xfrm>
            <a:off x="3240223" y="2009771"/>
            <a:ext cx="4238918" cy="3271710"/>
            <a:chOff x="3060108" y="2009771"/>
            <a:chExt cx="4238918" cy="3271710"/>
          </a:xfrm>
        </p:grpSpPr>
        <p:sp>
          <p:nvSpPr>
            <p:cNvPr id="173077" name="Line 21"/>
            <p:cNvSpPr>
              <a:spLocks noChangeShapeType="1"/>
            </p:cNvSpPr>
            <p:nvPr/>
          </p:nvSpPr>
          <p:spPr bwMode="auto">
            <a:xfrm flipH="1">
              <a:off x="3060108" y="2640785"/>
              <a:ext cx="3960379" cy="2640696"/>
            </a:xfrm>
            <a:prstGeom prst="line">
              <a:avLst/>
            </a:prstGeom>
            <a:ln>
              <a:solidFill>
                <a:schemeClr val="accent2"/>
              </a:solidFill>
              <a:headEnd/>
              <a:tailEnd/>
            </a:ln>
            <a:effectLst/>
          </p:spPr>
          <p:style>
            <a:lnRef idx="3">
              <a:schemeClr val="accent3"/>
            </a:lnRef>
            <a:fillRef idx="0">
              <a:schemeClr val="accent3"/>
            </a:fillRef>
            <a:effectRef idx="2">
              <a:schemeClr val="accent3"/>
            </a:effectRef>
            <a:fontRef idx="minor">
              <a:schemeClr val="tx1"/>
            </a:fontRef>
          </p:style>
          <p:txBody>
            <a:bodyPr/>
            <a:lstStyle/>
            <a:p>
              <a:endParaRPr lang="en-US" sz="2000" dirty="0"/>
            </a:p>
          </p:txBody>
        </p:sp>
        <p:sp>
          <p:nvSpPr>
            <p:cNvPr id="173080" name="Text Box 24"/>
            <p:cNvSpPr txBox="1">
              <a:spLocks noChangeArrowheads="1"/>
            </p:cNvSpPr>
            <p:nvPr/>
          </p:nvSpPr>
          <p:spPr bwMode="auto">
            <a:xfrm>
              <a:off x="5981401" y="2009771"/>
              <a:ext cx="1317625" cy="707886"/>
            </a:xfrm>
            <a:prstGeom prst="rect">
              <a:avLst/>
            </a:prstGeom>
            <a:noFill/>
            <a:ln w="9525">
              <a:noFill/>
              <a:miter lim="800000"/>
              <a:headEnd/>
              <a:tailEnd/>
            </a:ln>
            <a:effectLst/>
          </p:spPr>
          <p:txBody>
            <a:bodyPr>
              <a:spAutoFit/>
            </a:bodyPr>
            <a:lstStyle/>
            <a:p>
              <a:pPr>
                <a:spcBef>
                  <a:spcPct val="50000"/>
                </a:spcBef>
              </a:pPr>
              <a:r>
                <a:rPr lang="en-US" sz="2000" dirty="0"/>
                <a:t>Marginal</a:t>
              </a:r>
            </a:p>
            <a:p>
              <a:pPr algn="ctr"/>
              <a:r>
                <a:rPr lang="en-US" sz="2000" dirty="0" smtClean="0"/>
                <a:t>Cost</a:t>
              </a:r>
              <a:endParaRPr lang="en-US" sz="2000" dirty="0"/>
            </a:p>
          </p:txBody>
        </p:sp>
      </p:grpSp>
    </p:spTree>
    <p:extLst>
      <p:ext uri="{BB962C8B-B14F-4D97-AF65-F5344CB8AC3E}">
        <p14:creationId xmlns:p14="http://schemas.microsoft.com/office/powerpoint/2010/main" val="1829801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noAutofit/>
          </a:bodyPr>
          <a:lstStyle/>
          <a:p>
            <a:r>
              <a:rPr lang="en-US" dirty="0" smtClean="0"/>
              <a:t>Government Provision of Public Goods</a:t>
            </a:r>
            <a:endParaRPr lang="en-US" dirty="0"/>
          </a:p>
        </p:txBody>
      </p:sp>
      <p:sp>
        <p:nvSpPr>
          <p:cNvPr id="209923" name="Rectangle 3"/>
          <p:cNvSpPr>
            <a:spLocks noGrp="1" noChangeArrowheads="1"/>
          </p:cNvSpPr>
          <p:nvPr>
            <p:ph idx="1"/>
          </p:nvPr>
        </p:nvSpPr>
        <p:spPr/>
        <p:txBody>
          <a:bodyPr>
            <a:normAutofit fontScale="92500" lnSpcReduction="20000"/>
          </a:bodyPr>
          <a:lstStyle/>
          <a:p>
            <a:r>
              <a:rPr lang="en-US" dirty="0" smtClean="0"/>
              <a:t>Government provision has advantages</a:t>
            </a:r>
          </a:p>
          <a:p>
            <a:pPr lvl="1"/>
            <a:r>
              <a:rPr lang="en-US" dirty="0" smtClean="0"/>
              <a:t>Low cost to collect additional revenue</a:t>
            </a:r>
            <a:endParaRPr lang="en-US" dirty="0"/>
          </a:p>
          <a:p>
            <a:pPr lvl="1"/>
            <a:r>
              <a:rPr lang="en-US" dirty="0" smtClean="0"/>
              <a:t>Expedient:  no negotiations over distribution of costs</a:t>
            </a:r>
            <a:endParaRPr lang="en-US" dirty="0"/>
          </a:p>
          <a:p>
            <a:pPr lvl="1"/>
            <a:r>
              <a:rPr lang="en-US" dirty="0" smtClean="0"/>
              <a:t>Only </a:t>
            </a:r>
            <a:r>
              <a:rPr lang="en-US" dirty="0"/>
              <a:t>feasible </a:t>
            </a:r>
            <a:r>
              <a:rPr lang="en-US" dirty="0" smtClean="0"/>
              <a:t>provider for nonexcludable goods</a:t>
            </a:r>
          </a:p>
          <a:p>
            <a:r>
              <a:rPr lang="en-US" dirty="0" smtClean="0"/>
              <a:t>Government provision has disadvantages</a:t>
            </a:r>
          </a:p>
          <a:p>
            <a:pPr lvl="1"/>
            <a:r>
              <a:rPr lang="en-US" dirty="0" smtClean="0"/>
              <a:t>One-size-fits-all</a:t>
            </a:r>
          </a:p>
          <a:p>
            <a:pPr lvl="2"/>
            <a:r>
              <a:rPr lang="en-US" dirty="0" smtClean="0"/>
              <a:t>Some pay for goods they don't want</a:t>
            </a:r>
          </a:p>
          <a:p>
            <a:pPr lvl="2"/>
            <a:r>
              <a:rPr lang="en-US" dirty="0" smtClean="0"/>
              <a:t>Some don't get goods they would pay for</a:t>
            </a:r>
          </a:p>
          <a:p>
            <a:pPr lvl="1"/>
            <a:r>
              <a:rPr lang="en-US" dirty="0" smtClean="0"/>
              <a:t>Taxation is coercive</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21</a:t>
            </a:fld>
            <a:endParaRPr lang="en-US" dirty="0"/>
          </a:p>
        </p:txBody>
      </p:sp>
    </p:spTree>
    <p:extLst>
      <p:ext uri="{BB962C8B-B14F-4D97-AF65-F5344CB8AC3E}">
        <p14:creationId xmlns:p14="http://schemas.microsoft.com/office/powerpoint/2010/main" val="29663669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99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99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99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99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99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99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99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99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normAutofit/>
          </a:bodyPr>
          <a:lstStyle/>
          <a:p>
            <a:r>
              <a:rPr lang="en-US" sz="4000" dirty="0" smtClean="0"/>
              <a:t>Private Provision of Public Goods</a:t>
            </a:r>
            <a:endParaRPr lang="en-US" sz="4000" dirty="0"/>
          </a:p>
        </p:txBody>
      </p:sp>
      <p:sp>
        <p:nvSpPr>
          <p:cNvPr id="211971" name="Rectangle 3"/>
          <p:cNvSpPr>
            <a:spLocks noGrp="1" noChangeArrowheads="1"/>
          </p:cNvSpPr>
          <p:nvPr>
            <p:ph idx="1"/>
          </p:nvPr>
        </p:nvSpPr>
        <p:spPr/>
        <p:txBody>
          <a:bodyPr>
            <a:normAutofit fontScale="92500"/>
          </a:bodyPr>
          <a:lstStyle/>
          <a:p>
            <a:r>
              <a:rPr lang="en-US" dirty="0" smtClean="0"/>
              <a:t>Alternative ways to raise revenues</a:t>
            </a:r>
            <a:endParaRPr lang="en-US" dirty="0"/>
          </a:p>
          <a:p>
            <a:pPr lvl="1"/>
            <a:r>
              <a:rPr lang="en-US" dirty="0"/>
              <a:t>Funding by </a:t>
            </a:r>
            <a:r>
              <a:rPr lang="en-US" dirty="0" smtClean="0"/>
              <a:t>donation</a:t>
            </a:r>
          </a:p>
          <a:p>
            <a:pPr lvl="2"/>
            <a:r>
              <a:rPr lang="en-US" dirty="0" smtClean="0"/>
              <a:t>Volunteer action and funding (dot-orgs)</a:t>
            </a:r>
            <a:endParaRPr lang="en-US" dirty="0"/>
          </a:p>
          <a:p>
            <a:pPr lvl="1"/>
            <a:r>
              <a:rPr lang="en-US" dirty="0" smtClean="0"/>
              <a:t>Exclude non-payers</a:t>
            </a:r>
          </a:p>
          <a:p>
            <a:pPr lvl="2"/>
            <a:r>
              <a:rPr lang="en-US" dirty="0" smtClean="0"/>
              <a:t>Scrambled TV signals</a:t>
            </a:r>
          </a:p>
          <a:p>
            <a:pPr lvl="2"/>
            <a:r>
              <a:rPr lang="en-US" dirty="0" smtClean="0"/>
              <a:t>Netflix Player by Roku</a:t>
            </a:r>
            <a:endParaRPr lang="en-US" dirty="0"/>
          </a:p>
          <a:p>
            <a:pPr lvl="1"/>
            <a:r>
              <a:rPr lang="en-US" dirty="0"/>
              <a:t>Private </a:t>
            </a:r>
            <a:r>
              <a:rPr lang="en-US" dirty="0" smtClean="0"/>
              <a:t>contracting</a:t>
            </a:r>
          </a:p>
          <a:p>
            <a:pPr lvl="2"/>
            <a:r>
              <a:rPr lang="en-US" dirty="0" smtClean="0"/>
              <a:t>Gated communities and homeowners associations</a:t>
            </a:r>
            <a:endParaRPr lang="en-US" dirty="0"/>
          </a:p>
          <a:p>
            <a:pPr lvl="1"/>
            <a:r>
              <a:rPr lang="en-US" dirty="0"/>
              <a:t>Sale of </a:t>
            </a:r>
            <a:r>
              <a:rPr lang="en-US" dirty="0" smtClean="0"/>
              <a:t>by-products</a:t>
            </a:r>
          </a:p>
          <a:p>
            <a:pPr lvl="2"/>
            <a:r>
              <a:rPr lang="en-US" dirty="0" smtClean="0"/>
              <a:t>Advertising on TV, Internet</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22</a:t>
            </a:fld>
            <a:endParaRPr lang="en-US" dirty="0"/>
          </a:p>
        </p:txBody>
      </p:sp>
    </p:spTree>
    <p:extLst>
      <p:ext uri="{BB962C8B-B14F-4D97-AF65-F5344CB8AC3E}">
        <p14:creationId xmlns:p14="http://schemas.microsoft.com/office/powerpoint/2010/main" val="31094057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19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9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19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19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19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197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197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19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rmAutofit/>
          </a:bodyPr>
          <a:lstStyle/>
          <a:p>
            <a:r>
              <a:rPr lang="en-US" sz="4000" dirty="0" smtClean="0"/>
              <a:t>Providing Public Goods</a:t>
            </a:r>
            <a:endParaRPr lang="en-US" sz="4000" dirty="0"/>
          </a:p>
        </p:txBody>
      </p:sp>
      <p:sp>
        <p:nvSpPr>
          <p:cNvPr id="216067" name="Rectangle 3"/>
          <p:cNvSpPr>
            <a:spLocks noGrp="1" noChangeArrowheads="1"/>
          </p:cNvSpPr>
          <p:nvPr>
            <p:ph idx="1"/>
          </p:nvPr>
        </p:nvSpPr>
        <p:spPr/>
        <p:txBody>
          <a:bodyPr/>
          <a:lstStyle/>
          <a:p>
            <a:r>
              <a:rPr lang="en-US" dirty="0" smtClean="0"/>
              <a:t>Delivery by public or private sector varies</a:t>
            </a:r>
          </a:p>
          <a:p>
            <a:pPr lvl="1"/>
            <a:r>
              <a:rPr lang="en-US" dirty="0" smtClean="0"/>
              <a:t>Technology influences choices</a:t>
            </a:r>
          </a:p>
          <a:p>
            <a:pPr lvl="2"/>
            <a:r>
              <a:rPr lang="en-US" dirty="0" smtClean="0"/>
              <a:t>Can non-payers be excluded?</a:t>
            </a:r>
          </a:p>
          <a:p>
            <a:pPr lvl="1"/>
            <a:r>
              <a:rPr lang="en-US" dirty="0" smtClean="0"/>
              <a:t>Funding mechanism</a:t>
            </a:r>
          </a:p>
          <a:p>
            <a:pPr lvl="2"/>
            <a:r>
              <a:rPr lang="en-US" dirty="0" smtClean="0"/>
              <a:t>Tax, donation, private contracts, advertising</a:t>
            </a:r>
          </a:p>
          <a:p>
            <a:pPr lvl="1"/>
            <a:r>
              <a:rPr lang="en-US" dirty="0" smtClean="0"/>
              <a:t>People's preferences</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23</a:t>
            </a:fld>
            <a:endParaRPr lang="en-US" dirty="0"/>
          </a:p>
        </p:txBody>
      </p:sp>
    </p:spTree>
    <p:extLst>
      <p:ext uri="{BB962C8B-B14F-4D97-AF65-F5344CB8AC3E}">
        <p14:creationId xmlns:p14="http://schemas.microsoft.com/office/powerpoint/2010/main" val="25343952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60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normAutofit/>
          </a:bodyPr>
          <a:lstStyle/>
          <a:p>
            <a:r>
              <a:rPr lang="en-US" sz="4000" dirty="0" smtClean="0"/>
              <a:t>Pay-Per-View Market</a:t>
            </a:r>
            <a:endParaRPr lang="en-US" sz="4000" dirty="0"/>
          </a:p>
        </p:txBody>
      </p:sp>
      <p:sp>
        <p:nvSpPr>
          <p:cNvPr id="6" name="Content Placeholder 5"/>
          <p:cNvSpPr>
            <a:spLocks noGrp="1"/>
          </p:cNvSpPr>
          <p:nvPr>
            <p:ph idx="1"/>
          </p:nvPr>
        </p:nvSpPr>
        <p:spPr>
          <a:xfrm>
            <a:off x="923926" y="1600200"/>
            <a:ext cx="3897456" cy="4525963"/>
          </a:xfrm>
        </p:spPr>
        <p:txBody>
          <a:bodyPr>
            <a:normAutofit fontScale="92500"/>
          </a:bodyPr>
          <a:lstStyle/>
          <a:p>
            <a:pPr algn="l"/>
            <a:r>
              <a:rPr lang="en-US" sz="2300" dirty="0" smtClean="0"/>
              <a:t>Broadcast viewing is free</a:t>
            </a:r>
          </a:p>
          <a:p>
            <a:pPr lvl="1"/>
            <a:r>
              <a:rPr lang="en-US" sz="2300" dirty="0" smtClean="0"/>
              <a:t>Marginal cost of an additional viewer is zero</a:t>
            </a:r>
          </a:p>
          <a:p>
            <a:pPr lvl="1"/>
            <a:r>
              <a:rPr lang="en-US" sz="2300" dirty="0" smtClean="0"/>
              <a:t>Audience is 20 million</a:t>
            </a:r>
          </a:p>
          <a:p>
            <a:pPr algn="l"/>
            <a:r>
              <a:rPr lang="en-US" sz="2300" dirty="0" smtClean="0"/>
              <a:t>Pay per view fee $10</a:t>
            </a:r>
          </a:p>
          <a:p>
            <a:pPr lvl="1"/>
            <a:r>
              <a:rPr lang="en-US" sz="2300" dirty="0" smtClean="0"/>
              <a:t>Audience is 10 million households</a:t>
            </a:r>
          </a:p>
          <a:p>
            <a:pPr algn="l"/>
            <a:r>
              <a:rPr lang="en-US" sz="2300" dirty="0" smtClean="0"/>
              <a:t>Lost surplus from pay-per-view is $50 million</a:t>
            </a:r>
          </a:p>
          <a:p>
            <a:pPr lvl="1"/>
            <a:r>
              <a:rPr lang="en-US" sz="2300" dirty="0" smtClean="0"/>
              <a:t>The more elastic the demand, the greater the loss in total surplus</a:t>
            </a:r>
            <a:endParaRPr lang="en-US" sz="2300" dirty="0"/>
          </a:p>
        </p:txBody>
      </p:sp>
      <p:sp>
        <p:nvSpPr>
          <p:cNvPr id="2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24</a:t>
            </a:fld>
            <a:endParaRPr lang="en-US" dirty="0"/>
          </a:p>
        </p:txBody>
      </p:sp>
      <p:sp>
        <p:nvSpPr>
          <p:cNvPr id="9" name="Rectangle 8"/>
          <p:cNvSpPr/>
          <p:nvPr/>
        </p:nvSpPr>
        <p:spPr bwMode="auto">
          <a:xfrm>
            <a:off x="5025853" y="1752600"/>
            <a:ext cx="3802840" cy="4391891"/>
          </a:xfrm>
          <a:prstGeom prst="rect">
            <a:avLst/>
          </a:prstGeom>
          <a:solidFill>
            <a:schemeClr val="bg1"/>
          </a:solidFill>
          <a:ln w="381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13" name="Text Box 4"/>
          <p:cNvSpPr txBox="1">
            <a:spLocks noChangeArrowheads="1"/>
          </p:cNvSpPr>
          <p:nvPr/>
        </p:nvSpPr>
        <p:spPr bwMode="auto">
          <a:xfrm>
            <a:off x="5807529" y="5645934"/>
            <a:ext cx="2879135" cy="369332"/>
          </a:xfrm>
          <a:prstGeom prst="rect">
            <a:avLst/>
          </a:prstGeom>
          <a:noFill/>
          <a:ln w="9525">
            <a:noFill/>
            <a:miter lim="800000"/>
            <a:headEnd/>
            <a:tailEnd/>
          </a:ln>
          <a:effectLst/>
        </p:spPr>
        <p:txBody>
          <a:bodyPr wrap="square">
            <a:spAutoFit/>
          </a:bodyPr>
          <a:lstStyle/>
          <a:p>
            <a:pPr algn="ctr">
              <a:spcBef>
                <a:spcPct val="50000"/>
              </a:spcBef>
            </a:pPr>
            <a:r>
              <a:rPr lang="en-US" dirty="0"/>
              <a:t>Viewing </a:t>
            </a:r>
            <a:r>
              <a:rPr lang="en-US" dirty="0" smtClean="0"/>
              <a:t>households (M)</a:t>
            </a:r>
            <a:endParaRPr lang="en-US" dirty="0"/>
          </a:p>
        </p:txBody>
      </p:sp>
      <p:sp>
        <p:nvSpPr>
          <p:cNvPr id="14" name="Text Box 5"/>
          <p:cNvSpPr txBox="1">
            <a:spLocks noChangeArrowheads="1"/>
          </p:cNvSpPr>
          <p:nvPr/>
        </p:nvSpPr>
        <p:spPr bwMode="auto">
          <a:xfrm rot="16200000">
            <a:off x="3930176" y="3506661"/>
            <a:ext cx="2671763" cy="323790"/>
          </a:xfrm>
          <a:prstGeom prst="rect">
            <a:avLst/>
          </a:prstGeom>
          <a:noFill/>
          <a:ln w="9525">
            <a:noFill/>
            <a:miter lim="800000"/>
            <a:headEnd/>
            <a:tailEnd/>
          </a:ln>
          <a:effectLst/>
        </p:spPr>
        <p:txBody>
          <a:bodyPr>
            <a:spAutoFit/>
          </a:bodyPr>
          <a:lstStyle/>
          <a:p>
            <a:pPr algn="ctr">
              <a:spcBef>
                <a:spcPct val="50000"/>
              </a:spcBef>
            </a:pPr>
            <a:r>
              <a:rPr lang="en-US" dirty="0"/>
              <a:t>Cost ($/episode)</a:t>
            </a:r>
          </a:p>
        </p:txBody>
      </p:sp>
      <p:sp>
        <p:nvSpPr>
          <p:cNvPr id="16" name="Text Box 6"/>
          <p:cNvSpPr txBox="1">
            <a:spLocks noChangeArrowheads="1"/>
          </p:cNvSpPr>
          <p:nvPr/>
        </p:nvSpPr>
        <p:spPr bwMode="auto">
          <a:xfrm>
            <a:off x="5340380" y="1950087"/>
            <a:ext cx="454639" cy="369332"/>
          </a:xfrm>
          <a:prstGeom prst="rect">
            <a:avLst/>
          </a:prstGeom>
          <a:noFill/>
          <a:ln w="9525">
            <a:noFill/>
            <a:miter lim="800000"/>
            <a:headEnd/>
            <a:tailEnd/>
          </a:ln>
          <a:effectLst/>
        </p:spPr>
        <p:txBody>
          <a:bodyPr wrap="square">
            <a:spAutoFit/>
          </a:bodyPr>
          <a:lstStyle/>
          <a:p>
            <a:pPr algn="r">
              <a:spcBef>
                <a:spcPct val="50000"/>
              </a:spcBef>
            </a:pPr>
            <a:r>
              <a:rPr lang="en-US" dirty="0"/>
              <a:t>20</a:t>
            </a:r>
          </a:p>
        </p:txBody>
      </p:sp>
      <p:sp>
        <p:nvSpPr>
          <p:cNvPr id="19" name="Text Box 16"/>
          <p:cNvSpPr txBox="1">
            <a:spLocks noChangeArrowheads="1"/>
          </p:cNvSpPr>
          <p:nvPr/>
        </p:nvSpPr>
        <p:spPr bwMode="auto">
          <a:xfrm>
            <a:off x="7797938" y="5256849"/>
            <a:ext cx="665396" cy="369332"/>
          </a:xfrm>
          <a:prstGeom prst="rect">
            <a:avLst/>
          </a:prstGeom>
          <a:noFill/>
          <a:ln w="9525">
            <a:noFill/>
            <a:miter lim="800000"/>
            <a:headEnd/>
            <a:tailEnd/>
          </a:ln>
          <a:effectLst/>
        </p:spPr>
        <p:txBody>
          <a:bodyPr wrap="square">
            <a:spAutoFit/>
          </a:bodyPr>
          <a:lstStyle/>
          <a:p>
            <a:pPr algn="ctr">
              <a:spcBef>
                <a:spcPct val="50000"/>
              </a:spcBef>
            </a:pPr>
            <a:r>
              <a:rPr lang="en-US" dirty="0" smtClean="0"/>
              <a:t>20</a:t>
            </a:r>
            <a:endParaRPr lang="en-US" dirty="0"/>
          </a:p>
        </p:txBody>
      </p:sp>
      <p:grpSp>
        <p:nvGrpSpPr>
          <p:cNvPr id="26" name="Group 25"/>
          <p:cNvGrpSpPr/>
          <p:nvPr/>
        </p:nvGrpSpPr>
        <p:grpSpPr>
          <a:xfrm>
            <a:off x="5320145" y="3516949"/>
            <a:ext cx="1990329" cy="2109232"/>
            <a:chOff x="5320145" y="3516949"/>
            <a:chExt cx="1990329" cy="2109232"/>
          </a:xfrm>
        </p:grpSpPr>
        <p:sp>
          <p:nvSpPr>
            <p:cNvPr id="15" name="Line 3"/>
            <p:cNvSpPr>
              <a:spLocks noChangeShapeType="1"/>
            </p:cNvSpPr>
            <p:nvPr/>
          </p:nvSpPr>
          <p:spPr bwMode="auto">
            <a:xfrm>
              <a:off x="5797784" y="3680462"/>
              <a:ext cx="1160532" cy="0"/>
            </a:xfrm>
            <a:prstGeom prst="line">
              <a:avLst/>
            </a:prstGeom>
            <a:noFill/>
            <a:ln w="12700">
              <a:solidFill>
                <a:schemeClr val="tx1"/>
              </a:solidFill>
              <a:prstDash val="dash"/>
              <a:round/>
              <a:headEnd/>
              <a:tailEnd/>
            </a:ln>
            <a:effectLst/>
          </p:spPr>
          <p:txBody>
            <a:bodyPr/>
            <a:lstStyle/>
            <a:p>
              <a:endParaRPr lang="en-US" dirty="0"/>
            </a:p>
          </p:txBody>
        </p:sp>
        <p:sp>
          <p:nvSpPr>
            <p:cNvPr id="17" name="Text Box 7"/>
            <p:cNvSpPr txBox="1">
              <a:spLocks noChangeArrowheads="1"/>
            </p:cNvSpPr>
            <p:nvPr/>
          </p:nvSpPr>
          <p:spPr bwMode="auto">
            <a:xfrm>
              <a:off x="6615966" y="5256849"/>
              <a:ext cx="694508" cy="369332"/>
            </a:xfrm>
            <a:prstGeom prst="rect">
              <a:avLst/>
            </a:prstGeom>
            <a:noFill/>
            <a:ln w="9525">
              <a:noFill/>
              <a:miter lim="800000"/>
              <a:headEnd/>
              <a:tailEnd/>
            </a:ln>
            <a:effectLst/>
          </p:spPr>
          <p:txBody>
            <a:bodyPr wrap="square">
              <a:spAutoFit/>
            </a:bodyPr>
            <a:lstStyle/>
            <a:p>
              <a:pPr algn="ctr">
                <a:spcBef>
                  <a:spcPct val="50000"/>
                </a:spcBef>
              </a:pPr>
              <a:r>
                <a:rPr lang="en-US" dirty="0" smtClean="0"/>
                <a:t>10</a:t>
              </a:r>
              <a:endParaRPr lang="en-US" dirty="0"/>
            </a:p>
          </p:txBody>
        </p:sp>
        <p:sp>
          <p:nvSpPr>
            <p:cNvPr id="18" name="Line 9"/>
            <p:cNvSpPr>
              <a:spLocks noChangeShapeType="1"/>
            </p:cNvSpPr>
            <p:nvPr/>
          </p:nvSpPr>
          <p:spPr bwMode="auto">
            <a:xfrm rot="16200000">
              <a:off x="6175717" y="4431349"/>
              <a:ext cx="1570037" cy="0"/>
            </a:xfrm>
            <a:prstGeom prst="line">
              <a:avLst/>
            </a:prstGeom>
            <a:noFill/>
            <a:ln w="12700">
              <a:solidFill>
                <a:schemeClr val="tx1"/>
              </a:solidFill>
              <a:prstDash val="dash"/>
              <a:round/>
              <a:headEnd/>
              <a:tailEnd/>
            </a:ln>
            <a:effectLst/>
          </p:spPr>
          <p:txBody>
            <a:bodyPr/>
            <a:lstStyle/>
            <a:p>
              <a:endParaRPr lang="en-US" dirty="0"/>
            </a:p>
          </p:txBody>
        </p:sp>
        <p:sp>
          <p:nvSpPr>
            <p:cNvPr id="21" name="Text Box 18"/>
            <p:cNvSpPr txBox="1">
              <a:spLocks noChangeArrowheads="1"/>
            </p:cNvSpPr>
            <p:nvPr/>
          </p:nvSpPr>
          <p:spPr bwMode="auto">
            <a:xfrm>
              <a:off x="5320145" y="3516949"/>
              <a:ext cx="474874" cy="369332"/>
            </a:xfrm>
            <a:prstGeom prst="rect">
              <a:avLst/>
            </a:prstGeom>
            <a:noFill/>
            <a:ln w="9525">
              <a:noFill/>
              <a:miter lim="800000"/>
              <a:headEnd/>
              <a:tailEnd/>
            </a:ln>
            <a:effectLst/>
          </p:spPr>
          <p:txBody>
            <a:bodyPr wrap="square">
              <a:spAutoFit/>
            </a:bodyPr>
            <a:lstStyle/>
            <a:p>
              <a:pPr algn="r">
                <a:spcBef>
                  <a:spcPct val="50000"/>
                </a:spcBef>
              </a:pPr>
              <a:r>
                <a:rPr lang="en-US" dirty="0"/>
                <a:t>10</a:t>
              </a:r>
            </a:p>
          </p:txBody>
        </p:sp>
      </p:grpSp>
      <p:sp>
        <p:nvSpPr>
          <p:cNvPr id="22" name="Line 15"/>
          <p:cNvSpPr>
            <a:spLocks noChangeShapeType="1"/>
          </p:cNvSpPr>
          <p:nvPr/>
        </p:nvSpPr>
        <p:spPr bwMode="auto">
          <a:xfrm>
            <a:off x="5795017" y="1881824"/>
            <a:ext cx="691" cy="3351213"/>
          </a:xfrm>
          <a:prstGeom prst="line">
            <a:avLst/>
          </a:prstGeom>
          <a:noFill/>
          <a:ln w="12700">
            <a:solidFill>
              <a:schemeClr val="tx1"/>
            </a:solidFill>
            <a:round/>
            <a:headEnd/>
            <a:tailEnd/>
          </a:ln>
          <a:effectLst/>
        </p:spPr>
        <p:txBody>
          <a:bodyPr/>
          <a:lstStyle/>
          <a:p>
            <a:endParaRPr lang="en-US" dirty="0"/>
          </a:p>
        </p:txBody>
      </p:sp>
      <p:sp>
        <p:nvSpPr>
          <p:cNvPr id="23" name="Line 14"/>
          <p:cNvSpPr>
            <a:spLocks noChangeShapeType="1"/>
          </p:cNvSpPr>
          <p:nvPr/>
        </p:nvSpPr>
        <p:spPr bwMode="auto">
          <a:xfrm>
            <a:off x="5790867" y="5233037"/>
            <a:ext cx="2904096" cy="1587"/>
          </a:xfrm>
          <a:prstGeom prst="line">
            <a:avLst/>
          </a:prstGeom>
          <a:noFill/>
          <a:ln w="12700">
            <a:solidFill>
              <a:schemeClr val="tx1"/>
            </a:solidFill>
            <a:round/>
            <a:headEnd/>
            <a:tailEnd/>
          </a:ln>
          <a:effectLst/>
        </p:spPr>
        <p:txBody>
          <a:bodyPr/>
          <a:lstStyle/>
          <a:p>
            <a:endParaRPr lang="en-US" dirty="0"/>
          </a:p>
        </p:txBody>
      </p:sp>
      <p:grpSp>
        <p:nvGrpSpPr>
          <p:cNvPr id="27" name="Group 26"/>
          <p:cNvGrpSpPr/>
          <p:nvPr/>
        </p:nvGrpSpPr>
        <p:grpSpPr>
          <a:xfrm>
            <a:off x="6959699" y="2421719"/>
            <a:ext cx="1708725" cy="2794649"/>
            <a:chOff x="6959699" y="2421719"/>
            <a:chExt cx="1708725" cy="2794649"/>
          </a:xfrm>
        </p:grpSpPr>
        <p:sp>
          <p:nvSpPr>
            <p:cNvPr id="11" name="Freeform 19"/>
            <p:cNvSpPr>
              <a:spLocks/>
            </p:cNvSpPr>
            <p:nvPr/>
          </p:nvSpPr>
          <p:spPr bwMode="auto">
            <a:xfrm>
              <a:off x="6959699" y="3685224"/>
              <a:ext cx="1179206" cy="1531144"/>
            </a:xfrm>
            <a:custGeom>
              <a:avLst/>
              <a:gdLst/>
              <a:ahLst/>
              <a:cxnLst>
                <a:cxn ang="0">
                  <a:pos x="0" y="0"/>
                </a:cxn>
                <a:cxn ang="0">
                  <a:pos x="0" y="980"/>
                </a:cxn>
                <a:cxn ang="0">
                  <a:pos x="1705" y="980"/>
                </a:cxn>
                <a:cxn ang="0">
                  <a:pos x="46" y="22"/>
                </a:cxn>
                <a:cxn ang="0">
                  <a:pos x="0" y="0"/>
                </a:cxn>
              </a:cxnLst>
              <a:rect l="0" t="0" r="r" b="b"/>
              <a:pathLst>
                <a:path w="1705" h="980">
                  <a:moveTo>
                    <a:pt x="0" y="0"/>
                  </a:moveTo>
                  <a:lnTo>
                    <a:pt x="0" y="980"/>
                  </a:lnTo>
                  <a:lnTo>
                    <a:pt x="1705" y="980"/>
                  </a:lnTo>
                  <a:lnTo>
                    <a:pt x="46" y="22"/>
                  </a:lnTo>
                  <a:lnTo>
                    <a:pt x="0" y="0"/>
                  </a:lnTo>
                  <a:close/>
                </a:path>
              </a:pathLst>
            </a:custGeom>
            <a:solidFill>
              <a:schemeClr val="accent1">
                <a:lumMod val="20000"/>
                <a:lumOff val="80000"/>
              </a:schemeClr>
            </a:solidFill>
            <a:ln>
              <a:headEnd/>
              <a:tailEnd/>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12" name="Text Box 8"/>
            <p:cNvSpPr txBox="1">
              <a:spLocks noChangeArrowheads="1"/>
            </p:cNvSpPr>
            <p:nvPr/>
          </p:nvSpPr>
          <p:spPr bwMode="auto">
            <a:xfrm>
              <a:off x="7063907" y="2421719"/>
              <a:ext cx="1604517" cy="923330"/>
            </a:xfrm>
            <a:prstGeom prst="rect">
              <a:avLst/>
            </a:prstGeom>
            <a:noFill/>
            <a:ln w="9525">
              <a:noFill/>
              <a:miter lim="800000"/>
              <a:headEnd/>
              <a:tailEnd/>
            </a:ln>
            <a:effectLst/>
          </p:spPr>
          <p:txBody>
            <a:bodyPr wrap="square">
              <a:spAutoFit/>
            </a:bodyPr>
            <a:lstStyle/>
            <a:p>
              <a:pPr algn="ctr">
                <a:spcBef>
                  <a:spcPct val="50000"/>
                </a:spcBef>
              </a:pPr>
              <a:r>
                <a:rPr lang="en-US" dirty="0"/>
                <a:t>Lost surplus from $10 viewing fee</a:t>
              </a:r>
            </a:p>
          </p:txBody>
        </p:sp>
        <p:sp>
          <p:nvSpPr>
            <p:cNvPr id="24" name="Line 20"/>
            <p:cNvSpPr>
              <a:spLocks noChangeShapeType="1"/>
            </p:cNvSpPr>
            <p:nvPr/>
          </p:nvSpPr>
          <p:spPr bwMode="auto">
            <a:xfrm flipH="1">
              <a:off x="7539838" y="3276804"/>
              <a:ext cx="193333" cy="1025237"/>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a:lstStyle/>
            <a:p>
              <a:endParaRPr lang="en-US" dirty="0"/>
            </a:p>
          </p:txBody>
        </p:sp>
      </p:grpSp>
      <p:sp>
        <p:nvSpPr>
          <p:cNvPr id="20" name="Line 17"/>
          <p:cNvSpPr>
            <a:spLocks noChangeShapeType="1"/>
          </p:cNvSpPr>
          <p:nvPr/>
        </p:nvSpPr>
        <p:spPr bwMode="auto">
          <a:xfrm>
            <a:off x="5794325" y="2134237"/>
            <a:ext cx="2350111" cy="3100387"/>
          </a:xfrm>
          <a:prstGeom prst="line">
            <a:avLst/>
          </a:pr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spTree>
    <p:extLst>
      <p:ext uri="{BB962C8B-B14F-4D97-AF65-F5344CB8AC3E}">
        <p14:creationId xmlns:p14="http://schemas.microsoft.com/office/powerpoint/2010/main" val="4247535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1353411" y="274637"/>
            <a:ext cx="7619998" cy="1173163"/>
          </a:xfrm>
        </p:spPr>
        <p:txBody>
          <a:bodyPr>
            <a:noAutofit/>
          </a:bodyPr>
          <a:lstStyle/>
          <a:p>
            <a:r>
              <a:rPr lang="en-US" dirty="0"/>
              <a:t>Additional Functions of Government</a:t>
            </a:r>
          </a:p>
        </p:txBody>
      </p:sp>
      <p:sp>
        <p:nvSpPr>
          <p:cNvPr id="219139" name="Rectangle 3"/>
          <p:cNvSpPr>
            <a:spLocks noGrp="1" noChangeArrowheads="1"/>
          </p:cNvSpPr>
          <p:nvPr>
            <p:ph idx="1"/>
          </p:nvPr>
        </p:nvSpPr>
        <p:spPr/>
        <p:txBody>
          <a:bodyPr>
            <a:normAutofit fontScale="92500" lnSpcReduction="20000"/>
          </a:bodyPr>
          <a:lstStyle/>
          <a:p>
            <a:r>
              <a:rPr lang="en-US" dirty="0" smtClean="0"/>
              <a:t>Two </a:t>
            </a:r>
            <a:r>
              <a:rPr lang="en-US" dirty="0"/>
              <a:t>roles of </a:t>
            </a:r>
            <a:r>
              <a:rPr lang="en-US" dirty="0" smtClean="0"/>
              <a:t>government</a:t>
            </a:r>
            <a:endParaRPr lang="en-US" dirty="0"/>
          </a:p>
          <a:p>
            <a:pPr lvl="1"/>
            <a:r>
              <a:rPr lang="en-US" dirty="0"/>
              <a:t>Regulation of activities that generate </a:t>
            </a:r>
            <a:r>
              <a:rPr lang="en-US" dirty="0" smtClean="0"/>
              <a:t>externalities</a:t>
            </a:r>
          </a:p>
          <a:p>
            <a:pPr lvl="2"/>
            <a:r>
              <a:rPr lang="en-US" dirty="0" smtClean="0"/>
              <a:t>Increase market efficiency</a:t>
            </a:r>
          </a:p>
          <a:p>
            <a:pPr lvl="2"/>
            <a:r>
              <a:rPr lang="en-US" dirty="0" smtClean="0"/>
              <a:t>Examples:  pollution, education, vaccinations, driving on the right</a:t>
            </a:r>
            <a:endParaRPr lang="en-US" dirty="0"/>
          </a:p>
          <a:p>
            <a:pPr lvl="1"/>
            <a:r>
              <a:rPr lang="en-US" dirty="0"/>
              <a:t>Defining and enforcing property </a:t>
            </a:r>
            <a:r>
              <a:rPr lang="en-US" dirty="0" smtClean="0"/>
              <a:t>rights</a:t>
            </a:r>
          </a:p>
          <a:p>
            <a:pPr lvl="2"/>
            <a:r>
              <a:rPr lang="en-US" dirty="0" smtClean="0"/>
              <a:t>Example: regulating access to fishing waters and public forests</a:t>
            </a:r>
          </a:p>
          <a:p>
            <a:r>
              <a:rPr lang="en-US" dirty="0" smtClean="0"/>
              <a:t>Regulation entails costs</a:t>
            </a:r>
          </a:p>
          <a:p>
            <a:pPr lvl="1"/>
            <a:r>
              <a:rPr lang="en-US" dirty="0" smtClean="0"/>
              <a:t>Regulation costs may be greater than the inefficiency created by the externality</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25</a:t>
            </a:fld>
            <a:endParaRPr lang="en-US" dirty="0"/>
          </a:p>
        </p:txBody>
      </p:sp>
    </p:spTree>
    <p:extLst>
      <p:ext uri="{BB962C8B-B14F-4D97-AF65-F5344CB8AC3E}">
        <p14:creationId xmlns:p14="http://schemas.microsoft.com/office/powerpoint/2010/main" val="33368534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91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91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91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normAutofit/>
          </a:bodyPr>
          <a:lstStyle/>
          <a:p>
            <a:r>
              <a:rPr lang="en-US" sz="4000" dirty="0" smtClean="0"/>
              <a:t>Which  Government?</a:t>
            </a:r>
            <a:endParaRPr lang="en-US" sz="4000" dirty="0"/>
          </a:p>
        </p:txBody>
      </p:sp>
      <p:sp>
        <p:nvSpPr>
          <p:cNvPr id="220163" name="Rectangle 3"/>
          <p:cNvSpPr>
            <a:spLocks noGrp="1" noChangeArrowheads="1"/>
          </p:cNvSpPr>
          <p:nvPr>
            <p:ph idx="1"/>
          </p:nvPr>
        </p:nvSpPr>
        <p:spPr/>
        <p:txBody>
          <a:bodyPr>
            <a:normAutofit fontScale="92500" lnSpcReduction="10000"/>
          </a:bodyPr>
          <a:lstStyle/>
          <a:p>
            <a:r>
              <a:rPr lang="en-US" dirty="0" smtClean="0"/>
              <a:t>Advantages </a:t>
            </a:r>
            <a:r>
              <a:rPr lang="en-US" dirty="0"/>
              <a:t>of local and state </a:t>
            </a:r>
            <a:r>
              <a:rPr lang="en-US" dirty="0" smtClean="0"/>
              <a:t>government </a:t>
            </a:r>
            <a:endParaRPr lang="en-US" dirty="0"/>
          </a:p>
          <a:p>
            <a:pPr lvl="1"/>
            <a:r>
              <a:rPr lang="en-US" dirty="0"/>
              <a:t>Better communication and </a:t>
            </a:r>
            <a:r>
              <a:rPr lang="en-US" dirty="0" smtClean="0"/>
              <a:t>responsiveness to citizens' preferences</a:t>
            </a:r>
            <a:endParaRPr lang="en-US" dirty="0"/>
          </a:p>
          <a:p>
            <a:pPr lvl="1"/>
            <a:r>
              <a:rPr lang="en-US" dirty="0" smtClean="0"/>
              <a:t>Reflect </a:t>
            </a:r>
            <a:r>
              <a:rPr lang="en-US" dirty="0"/>
              <a:t>the unique preferences of the </a:t>
            </a:r>
            <a:r>
              <a:rPr lang="en-US" dirty="0" smtClean="0"/>
              <a:t>area</a:t>
            </a:r>
          </a:p>
          <a:p>
            <a:pPr lvl="2"/>
            <a:r>
              <a:rPr lang="en-US" dirty="0" smtClean="0"/>
              <a:t>Residents consider public goods when choosing a home</a:t>
            </a:r>
          </a:p>
          <a:p>
            <a:r>
              <a:rPr lang="en-US" dirty="0" smtClean="0"/>
              <a:t>Advantages of federal government</a:t>
            </a:r>
          </a:p>
          <a:p>
            <a:pPr lvl="1"/>
            <a:r>
              <a:rPr lang="en-US" dirty="0" smtClean="0"/>
              <a:t>Economies of scale when capital costs are high</a:t>
            </a:r>
          </a:p>
          <a:p>
            <a:pPr lvl="1"/>
            <a:r>
              <a:rPr lang="en-US" dirty="0" smtClean="0"/>
              <a:t>Positive and negative externalities may be nationwide</a:t>
            </a:r>
          </a:p>
          <a:p>
            <a:pPr lvl="2"/>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26</a:t>
            </a:fld>
            <a:endParaRPr lang="en-US" dirty="0"/>
          </a:p>
        </p:txBody>
      </p:sp>
    </p:spTree>
    <p:extLst>
      <p:ext uri="{BB962C8B-B14F-4D97-AF65-F5344CB8AC3E}">
        <p14:creationId xmlns:p14="http://schemas.microsoft.com/office/powerpoint/2010/main" val="41825454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01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01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01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01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01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0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a:bodyPr>
          <a:lstStyle/>
          <a:p>
            <a:r>
              <a:rPr lang="en-US" sz="4000" dirty="0" smtClean="0"/>
              <a:t>Structural Incentives Problem</a:t>
            </a:r>
            <a:endParaRPr lang="en-US" sz="4000" dirty="0"/>
          </a:p>
        </p:txBody>
      </p:sp>
      <p:sp>
        <p:nvSpPr>
          <p:cNvPr id="228355" name="Rectangle 3"/>
          <p:cNvSpPr>
            <a:spLocks noGrp="1" noChangeArrowheads="1"/>
          </p:cNvSpPr>
          <p:nvPr>
            <p:ph idx="1"/>
          </p:nvPr>
        </p:nvSpPr>
        <p:spPr>
          <a:xfrm>
            <a:off x="923926" y="1600200"/>
            <a:ext cx="7762874" cy="3054927"/>
          </a:xfrm>
        </p:spPr>
        <p:txBody>
          <a:bodyPr>
            <a:normAutofit lnSpcReduction="10000"/>
          </a:bodyPr>
          <a:lstStyle/>
          <a:p>
            <a:r>
              <a:rPr lang="en-US" sz="2400" dirty="0" smtClean="0"/>
              <a:t>Sharing a restaurant bill equally increases the total</a:t>
            </a:r>
          </a:p>
          <a:p>
            <a:pPr lvl="1"/>
            <a:r>
              <a:rPr lang="en-US" sz="2400" dirty="0" smtClean="0"/>
              <a:t>The dessert options and Sven's reservation price suggest no dessert tonight if Sven pays</a:t>
            </a:r>
          </a:p>
          <a:p>
            <a:pPr lvl="1"/>
            <a:r>
              <a:rPr lang="en-US" sz="2400" dirty="0" smtClean="0"/>
              <a:t>Bill-sharing with 9 friends reduces cost to Sven to 10% of its menu price</a:t>
            </a:r>
          </a:p>
          <a:p>
            <a:pPr lvl="2"/>
            <a:r>
              <a:rPr lang="en-US" dirty="0" smtClean="0"/>
              <a:t>$3 surplus from pudding and $2.40 from mousse</a:t>
            </a:r>
          </a:p>
          <a:p>
            <a:pPr lvl="1"/>
            <a:r>
              <a:rPr lang="en-US" sz="2400" dirty="0" smtClean="0"/>
              <a:t>Sven's friends follow same logic</a:t>
            </a:r>
          </a:p>
        </p:txBody>
      </p:sp>
      <p:sp>
        <p:nvSpPr>
          <p:cNvPr id="6"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27</a:t>
            </a:fld>
            <a:endParaRPr lang="en-US" dirty="0"/>
          </a:p>
        </p:txBody>
      </p:sp>
      <p:graphicFrame>
        <p:nvGraphicFramePr>
          <p:cNvPr id="7" name="Table 6"/>
          <p:cNvGraphicFramePr>
            <a:graphicFrameLocks noGrp="1"/>
          </p:cNvGraphicFramePr>
          <p:nvPr>
            <p:extLst/>
          </p:nvPr>
        </p:nvGraphicFramePr>
        <p:xfrm>
          <a:off x="1466593" y="4805215"/>
          <a:ext cx="6394863" cy="1342662"/>
        </p:xfrm>
        <a:graphic>
          <a:graphicData uri="http://schemas.openxmlformats.org/drawingml/2006/table">
            <a:tbl>
              <a:tblPr firstRow="1" bandRow="1">
                <a:tableStyleId>{1FECB4D8-DB02-4DC6-A0A2-4F2EBAE1DC90}</a:tableStyleId>
              </a:tblPr>
              <a:tblGrid>
                <a:gridCol w="2131621">
                  <a:extLst>
                    <a:ext uri="{9D8B030D-6E8A-4147-A177-3AD203B41FA5}">
                      <a16:colId xmlns:a16="http://schemas.microsoft.com/office/drawing/2014/main" val="20000"/>
                    </a:ext>
                  </a:extLst>
                </a:gridCol>
                <a:gridCol w="2131621">
                  <a:extLst>
                    <a:ext uri="{9D8B030D-6E8A-4147-A177-3AD203B41FA5}">
                      <a16:colId xmlns:a16="http://schemas.microsoft.com/office/drawing/2014/main" val="20001"/>
                    </a:ext>
                  </a:extLst>
                </a:gridCol>
                <a:gridCol w="2131621">
                  <a:extLst>
                    <a:ext uri="{9D8B030D-6E8A-4147-A177-3AD203B41FA5}">
                      <a16:colId xmlns:a16="http://schemas.microsoft.com/office/drawing/2014/main" val="20002"/>
                    </a:ext>
                  </a:extLst>
                </a:gridCol>
              </a:tblGrid>
              <a:tr h="627093">
                <a:tc>
                  <a:txBody>
                    <a:bodyPr/>
                    <a:lstStyle/>
                    <a:p>
                      <a:endParaRPr lang="en-US" sz="1800" dirty="0">
                        <a:effectLst>
                          <a:outerShdw blurRad="38100" dist="38100" dir="2700000" algn="tl">
                            <a:srgbClr val="000000">
                              <a:alpha val="43137"/>
                            </a:srgbClr>
                          </a:outerShdw>
                        </a:effectLst>
                      </a:endParaRPr>
                    </a:p>
                  </a:txBody>
                  <a:tcPr marL="81795" marR="81795" marT="40897" marB="40897">
                    <a:lnL w="12700" cmpd="sng">
                      <a:noFill/>
                    </a:lnL>
                    <a:lnR>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pPr algn="ctr"/>
                      <a:r>
                        <a:rPr lang="en-US" sz="1800" dirty="0" smtClean="0">
                          <a:effectLst>
                            <a:outerShdw blurRad="38100" dist="38100" dir="2700000" algn="tl">
                              <a:srgbClr val="000000">
                                <a:alpha val="43137"/>
                              </a:srgbClr>
                            </a:outerShdw>
                          </a:effectLst>
                        </a:rPr>
                        <a:t>Pumpkin Bread Pudding</a:t>
                      </a:r>
                      <a:endParaRPr lang="en-US" sz="1800" dirty="0">
                        <a:effectLst>
                          <a:outerShdw blurRad="38100" dist="38100" dir="2700000" algn="tl">
                            <a:srgbClr val="000000">
                              <a:alpha val="43137"/>
                            </a:srgbClr>
                          </a:outerShdw>
                        </a:effectLst>
                      </a:endParaRPr>
                    </a:p>
                  </a:txBody>
                  <a:tcPr marL="81795" marR="81795" marT="40897" marB="40897" anchor="ctr">
                    <a:lnL>
                      <a:noFill/>
                    </a:lnL>
                    <a:lnR>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pPr algn="ctr"/>
                      <a:r>
                        <a:rPr lang="en-US" sz="1800" dirty="0" smtClean="0">
                          <a:effectLst>
                            <a:outerShdw blurRad="38100" dist="38100" dir="2700000" algn="tl">
                              <a:srgbClr val="000000">
                                <a:alpha val="43137"/>
                              </a:srgbClr>
                            </a:outerShdw>
                          </a:effectLst>
                        </a:rPr>
                        <a:t>Chocolate</a:t>
                      </a:r>
                      <a:r>
                        <a:rPr lang="en-US" sz="1800" baseline="0" dirty="0" smtClean="0">
                          <a:effectLst>
                            <a:outerShdw blurRad="38100" dist="38100" dir="2700000" algn="tl">
                              <a:srgbClr val="000000">
                                <a:alpha val="43137"/>
                              </a:srgbClr>
                            </a:outerShdw>
                          </a:effectLst>
                        </a:rPr>
                        <a:t> Mousse</a:t>
                      </a:r>
                      <a:endParaRPr lang="en-US" sz="1800" dirty="0">
                        <a:effectLst>
                          <a:outerShdw blurRad="38100" dist="38100" dir="2700000" algn="tl">
                            <a:srgbClr val="000000">
                              <a:alpha val="43137"/>
                            </a:srgbClr>
                          </a:outerShdw>
                        </a:effectLst>
                      </a:endParaRPr>
                    </a:p>
                  </a:txBody>
                  <a:tcPr marL="81795" marR="81795" marT="40897" marB="40897" anchor="ctr">
                    <a:lnL>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0"/>
                  </a:ext>
                </a:extLst>
              </a:tr>
              <a:tr h="354444">
                <a:tc>
                  <a:txBody>
                    <a:bodyPr/>
                    <a:lstStyle/>
                    <a:p>
                      <a:r>
                        <a:rPr lang="en-US" sz="1800" dirty="0" smtClean="0"/>
                        <a:t>Menu Price</a:t>
                      </a:r>
                    </a:p>
                  </a:txBody>
                  <a:tcPr marL="81795" marR="81795" marT="40897" marB="40897">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800" dirty="0" smtClean="0"/>
                        <a:t>$10</a:t>
                      </a:r>
                      <a:endParaRPr lang="en-US" sz="1800" dirty="0"/>
                    </a:p>
                  </a:txBody>
                  <a:tcPr marL="81795" marR="81795" marT="40897" marB="40897"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800" dirty="0" smtClean="0"/>
                        <a:t>$6</a:t>
                      </a:r>
                      <a:endParaRPr lang="en-US" sz="1800" dirty="0"/>
                    </a:p>
                  </a:txBody>
                  <a:tcPr marL="81795" marR="81795" marT="40897" marB="40897" anchor="ctr">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354444">
                <a:tc>
                  <a:txBody>
                    <a:bodyPr/>
                    <a:lstStyle/>
                    <a:p>
                      <a:r>
                        <a:rPr lang="en-US" sz="1800" dirty="0" smtClean="0"/>
                        <a:t>Reservation</a:t>
                      </a:r>
                      <a:r>
                        <a:rPr lang="en-US" sz="1800" baseline="0" dirty="0" smtClean="0"/>
                        <a:t> Price</a:t>
                      </a:r>
                      <a:endParaRPr lang="en-US" sz="1800" dirty="0" smtClean="0"/>
                    </a:p>
                  </a:txBody>
                  <a:tcPr marL="81795" marR="81795" marT="40897" marB="40897">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smtClean="0"/>
                        <a:t>$4</a:t>
                      </a:r>
                      <a:endParaRPr lang="en-US" sz="1800" dirty="0"/>
                    </a:p>
                  </a:txBody>
                  <a:tcPr marL="81795" marR="81795" marT="40897" marB="40897"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smtClean="0"/>
                        <a:t>$3</a:t>
                      </a:r>
                      <a:endParaRPr lang="en-US" sz="1800" dirty="0"/>
                    </a:p>
                  </a:txBody>
                  <a:tcPr marL="81795" marR="81795" marT="40897" marB="40897"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75989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83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835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835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83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a:bodyPr>
          <a:lstStyle/>
          <a:p>
            <a:r>
              <a:rPr lang="en-US" sz="4000" dirty="0" smtClean="0"/>
              <a:t>Structural Incentives Problem</a:t>
            </a:r>
            <a:endParaRPr lang="en-US" sz="4000" dirty="0"/>
          </a:p>
        </p:txBody>
      </p:sp>
      <p:sp>
        <p:nvSpPr>
          <p:cNvPr id="228355" name="Rectangle 3"/>
          <p:cNvSpPr>
            <a:spLocks noGrp="1" noChangeArrowheads="1"/>
          </p:cNvSpPr>
          <p:nvPr>
            <p:ph idx="1"/>
          </p:nvPr>
        </p:nvSpPr>
        <p:spPr/>
        <p:txBody>
          <a:bodyPr>
            <a:normAutofit fontScale="85000" lnSpcReduction="20000"/>
          </a:bodyPr>
          <a:lstStyle/>
          <a:p>
            <a:r>
              <a:rPr lang="en-US" b="1" dirty="0" smtClean="0">
                <a:solidFill>
                  <a:srgbClr val="FFC000"/>
                </a:solidFill>
              </a:rPr>
              <a:t>Pork barrel spending</a:t>
            </a:r>
            <a:r>
              <a:rPr lang="en-US" dirty="0" smtClean="0">
                <a:solidFill>
                  <a:srgbClr val="FFC000"/>
                </a:solidFill>
              </a:rPr>
              <a:t> </a:t>
            </a:r>
            <a:r>
              <a:rPr lang="en-US" dirty="0" smtClean="0"/>
              <a:t>is public expenditure greater than the total value created</a:t>
            </a:r>
          </a:p>
          <a:p>
            <a:pPr lvl="1"/>
            <a:r>
              <a:rPr lang="en-US" dirty="0" smtClean="0"/>
              <a:t>Supported by legislator because the benefits to his district exceed the costs to his district</a:t>
            </a:r>
            <a:endParaRPr lang="en-US" dirty="0"/>
          </a:p>
          <a:p>
            <a:r>
              <a:rPr lang="en-US" dirty="0" smtClean="0"/>
              <a:t>Suppose a voting district has 1% </a:t>
            </a:r>
            <a:r>
              <a:rPr lang="en-US" dirty="0"/>
              <a:t>of the taxpayers</a:t>
            </a:r>
          </a:p>
          <a:p>
            <a:pPr lvl="1"/>
            <a:r>
              <a:rPr lang="en-US" dirty="0" smtClean="0"/>
              <a:t>Project creates </a:t>
            </a:r>
            <a:r>
              <a:rPr lang="en-US" dirty="0"/>
              <a:t>$100 million in benefits </a:t>
            </a:r>
            <a:r>
              <a:rPr lang="en-US" dirty="0" smtClean="0"/>
              <a:t>with total costs of $150 </a:t>
            </a:r>
            <a:r>
              <a:rPr lang="en-US" dirty="0"/>
              <a:t>million</a:t>
            </a:r>
          </a:p>
          <a:p>
            <a:pPr lvl="1"/>
            <a:r>
              <a:rPr lang="en-US" dirty="0" smtClean="0"/>
              <a:t>District's </a:t>
            </a:r>
            <a:r>
              <a:rPr lang="en-US" dirty="0"/>
              <a:t>share of the cost </a:t>
            </a:r>
            <a:r>
              <a:rPr lang="en-US" dirty="0" smtClean="0"/>
              <a:t>is $1.5 million</a:t>
            </a:r>
          </a:p>
          <a:p>
            <a:pPr lvl="2"/>
            <a:r>
              <a:rPr lang="en-US" dirty="0" smtClean="0"/>
              <a:t>$98.5 million surplus for the district</a:t>
            </a:r>
          </a:p>
          <a:p>
            <a:r>
              <a:rPr lang="en-US" b="1" dirty="0" smtClean="0">
                <a:solidFill>
                  <a:srgbClr val="FFC000"/>
                </a:solidFill>
              </a:rPr>
              <a:t>Logrolling</a:t>
            </a:r>
            <a:r>
              <a:rPr lang="en-US" dirty="0" smtClean="0"/>
              <a:t> occurs when legislators support each other's pork barrel projects</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28</a:t>
            </a:fld>
            <a:endParaRPr lang="en-US" dirty="0"/>
          </a:p>
        </p:txBody>
      </p:sp>
    </p:spTree>
    <p:extLst>
      <p:ext uri="{BB962C8B-B14F-4D97-AF65-F5344CB8AC3E}">
        <p14:creationId xmlns:p14="http://schemas.microsoft.com/office/powerpoint/2010/main" val="16557317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83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83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83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83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83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8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a:bodyPr>
          <a:lstStyle/>
          <a:p>
            <a:r>
              <a:rPr lang="en-US" sz="4000" dirty="0" smtClean="0"/>
              <a:t>Rent-Seeking</a:t>
            </a:r>
            <a:endParaRPr lang="en-US" sz="4000" dirty="0"/>
          </a:p>
        </p:txBody>
      </p:sp>
      <p:sp>
        <p:nvSpPr>
          <p:cNvPr id="230403" name="Rectangle 3"/>
          <p:cNvSpPr>
            <a:spLocks noGrp="1" noChangeArrowheads="1"/>
          </p:cNvSpPr>
          <p:nvPr>
            <p:ph idx="1"/>
          </p:nvPr>
        </p:nvSpPr>
        <p:spPr/>
        <p:txBody>
          <a:bodyPr/>
          <a:lstStyle/>
          <a:p>
            <a:r>
              <a:rPr lang="en-US" dirty="0" smtClean="0"/>
              <a:t>Government projects have large gains for a few and small costs for many</a:t>
            </a:r>
          </a:p>
          <a:p>
            <a:pPr lvl="1"/>
            <a:r>
              <a:rPr lang="en-US" dirty="0" smtClean="0"/>
              <a:t>Potential winners have large benefits</a:t>
            </a:r>
          </a:p>
          <a:p>
            <a:pPr lvl="2"/>
            <a:r>
              <a:rPr lang="en-US" dirty="0" smtClean="0"/>
              <a:t>Can bear high costs</a:t>
            </a:r>
          </a:p>
          <a:p>
            <a:pPr lvl="1"/>
            <a:r>
              <a:rPr lang="en-US" dirty="0" smtClean="0"/>
              <a:t>Potential losers have less at stake</a:t>
            </a:r>
          </a:p>
          <a:p>
            <a:pPr lvl="2"/>
            <a:r>
              <a:rPr lang="en-US" dirty="0" smtClean="0"/>
              <a:t>Cost of gathering information exceeds benefits</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29</a:t>
            </a:fld>
            <a:endParaRPr lang="en-US" dirty="0"/>
          </a:p>
        </p:txBody>
      </p:sp>
    </p:spTree>
    <p:extLst>
      <p:ext uri="{BB962C8B-B14F-4D97-AF65-F5344CB8AC3E}">
        <p14:creationId xmlns:p14="http://schemas.microsoft.com/office/powerpoint/2010/main" val="23699429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04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04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04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04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Government Is Unique</a:t>
            </a:r>
            <a:endParaRPr lang="en-US" sz="4000" dirty="0"/>
          </a:p>
        </p:txBody>
      </p:sp>
      <p:sp>
        <p:nvSpPr>
          <p:cNvPr id="5" name="Content Placeholder 4"/>
          <p:cNvSpPr>
            <a:spLocks noGrp="1"/>
          </p:cNvSpPr>
          <p:nvPr>
            <p:ph idx="1"/>
          </p:nvPr>
        </p:nvSpPr>
        <p:spPr/>
        <p:txBody>
          <a:bodyPr>
            <a:normAutofit fontScale="92500" lnSpcReduction="10000"/>
          </a:bodyPr>
          <a:lstStyle/>
          <a:p>
            <a:r>
              <a:rPr lang="en-US" dirty="0" smtClean="0"/>
              <a:t>The</a:t>
            </a:r>
            <a:r>
              <a:rPr lang="en-US" i="1" dirty="0" smtClean="0">
                <a:solidFill>
                  <a:srgbClr val="FFC000"/>
                </a:solidFill>
              </a:rPr>
              <a:t> Government</a:t>
            </a:r>
            <a:r>
              <a:rPr lang="en-US" dirty="0" smtClean="0"/>
              <a:t> is the only organization with the power to compel actions</a:t>
            </a:r>
          </a:p>
          <a:p>
            <a:pPr lvl="1"/>
            <a:r>
              <a:rPr lang="en-US" dirty="0" smtClean="0"/>
              <a:t>Taxes</a:t>
            </a:r>
          </a:p>
          <a:p>
            <a:pPr lvl="1"/>
            <a:r>
              <a:rPr lang="en-US" dirty="0" smtClean="0"/>
              <a:t>Military service</a:t>
            </a:r>
          </a:p>
          <a:p>
            <a:pPr lvl="1"/>
            <a:r>
              <a:rPr lang="en-US" dirty="0" smtClean="0"/>
              <a:t>Imprison people</a:t>
            </a:r>
          </a:p>
          <a:p>
            <a:r>
              <a:rPr lang="en-US" dirty="0" smtClean="0"/>
              <a:t>All other institutions – family, business, charitable organizations, etc. – rely on voluntary transactions</a:t>
            </a:r>
          </a:p>
          <a:p>
            <a:r>
              <a:rPr lang="en-US" dirty="0" smtClean="0"/>
              <a:t>Government decisions can be analyzed using economic principles</a:t>
            </a:r>
            <a:endParaRPr lang="en-US" dirty="0"/>
          </a:p>
        </p:txBody>
      </p:sp>
      <p:sp>
        <p:nvSpPr>
          <p:cNvPr id="6"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a:t>
            </a:fld>
            <a:endParaRPr lang="en-US" dirty="0"/>
          </a:p>
        </p:txBody>
      </p:sp>
    </p:spTree>
    <p:extLst>
      <p:ext uri="{BB962C8B-B14F-4D97-AF65-F5344CB8AC3E}">
        <p14:creationId xmlns:p14="http://schemas.microsoft.com/office/powerpoint/2010/main" val="65734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a:bodyPr>
          <a:lstStyle/>
          <a:p>
            <a:r>
              <a:rPr lang="en-US" sz="4000" dirty="0" smtClean="0"/>
              <a:t>Rent-Seeking</a:t>
            </a:r>
            <a:endParaRPr lang="en-US" sz="4000" dirty="0"/>
          </a:p>
        </p:txBody>
      </p:sp>
      <p:sp>
        <p:nvSpPr>
          <p:cNvPr id="230403" name="Rectangle 3"/>
          <p:cNvSpPr>
            <a:spLocks noGrp="1" noChangeArrowheads="1"/>
          </p:cNvSpPr>
          <p:nvPr>
            <p:ph idx="1"/>
          </p:nvPr>
        </p:nvSpPr>
        <p:spPr/>
        <p:txBody>
          <a:bodyPr/>
          <a:lstStyle/>
          <a:p>
            <a:r>
              <a:rPr lang="en-US" b="1" dirty="0" smtClean="0">
                <a:solidFill>
                  <a:srgbClr val="FFC000"/>
                </a:solidFill>
              </a:rPr>
              <a:t>Rent seeking</a:t>
            </a:r>
            <a:r>
              <a:rPr lang="en-US" dirty="0" smtClean="0">
                <a:solidFill>
                  <a:srgbClr val="FFC000"/>
                </a:solidFill>
              </a:rPr>
              <a:t> </a:t>
            </a:r>
            <a:r>
              <a:rPr lang="en-US" dirty="0" smtClean="0"/>
              <a:t>is the term for socially unproductive efforts to gain a prize</a:t>
            </a:r>
          </a:p>
          <a:p>
            <a:pPr lvl="1"/>
            <a:r>
              <a:rPr lang="en-US" dirty="0" smtClean="0"/>
              <a:t>Firms competing for a single contract spend potential profits on bid preparation and lobbying</a:t>
            </a:r>
          </a:p>
          <a:p>
            <a:pPr lvl="2"/>
            <a:r>
              <a:rPr lang="en-US" dirty="0" smtClean="0"/>
              <a:t>Similar to inefficiency of positional arms race</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30</a:t>
            </a:fld>
            <a:endParaRPr lang="en-US" dirty="0"/>
          </a:p>
        </p:txBody>
      </p:sp>
    </p:spTree>
    <p:extLst>
      <p:ext uri="{BB962C8B-B14F-4D97-AF65-F5344CB8AC3E}">
        <p14:creationId xmlns:p14="http://schemas.microsoft.com/office/powerpoint/2010/main" val="301625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04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04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normAutofit/>
          </a:bodyPr>
          <a:lstStyle/>
          <a:p>
            <a:r>
              <a:rPr lang="en-US" sz="4000" dirty="0" smtClean="0"/>
              <a:t>Money for Sale</a:t>
            </a:r>
            <a:endParaRPr lang="en-US" sz="4000" dirty="0"/>
          </a:p>
        </p:txBody>
      </p:sp>
      <p:sp>
        <p:nvSpPr>
          <p:cNvPr id="235523" name="Rectangle 3"/>
          <p:cNvSpPr>
            <a:spLocks noGrp="1" noChangeArrowheads="1"/>
          </p:cNvSpPr>
          <p:nvPr>
            <p:ph idx="1"/>
          </p:nvPr>
        </p:nvSpPr>
        <p:spPr/>
        <p:txBody>
          <a:bodyPr>
            <a:normAutofit fontScale="92500" lnSpcReduction="10000"/>
          </a:bodyPr>
          <a:lstStyle/>
          <a:p>
            <a:r>
              <a:rPr lang="en-US" dirty="0" smtClean="0"/>
              <a:t>Auction rules for $20</a:t>
            </a:r>
          </a:p>
          <a:p>
            <a:pPr lvl="1"/>
            <a:r>
              <a:rPr lang="en-US" dirty="0" smtClean="0"/>
              <a:t>Bids increase in $0.50 amounts</a:t>
            </a:r>
          </a:p>
          <a:p>
            <a:pPr lvl="1"/>
            <a:r>
              <a:rPr lang="en-US" dirty="0" smtClean="0"/>
              <a:t>Highest bidder wins, pays last bid, gets $20</a:t>
            </a:r>
          </a:p>
          <a:p>
            <a:pPr lvl="2"/>
            <a:r>
              <a:rPr lang="en-US" dirty="0" smtClean="0"/>
              <a:t>Second-highest bidder pays his last bid and gets nothing</a:t>
            </a:r>
          </a:p>
          <a:p>
            <a:r>
              <a:rPr lang="en-US" dirty="0" smtClean="0"/>
              <a:t>Optimal outcome is to not bid</a:t>
            </a:r>
          </a:p>
          <a:p>
            <a:pPr lvl="1"/>
            <a:r>
              <a:rPr lang="en-US" dirty="0" smtClean="0"/>
              <a:t>Participants are in a cost-escalation game</a:t>
            </a:r>
          </a:p>
          <a:p>
            <a:r>
              <a:rPr lang="en-US" dirty="0" smtClean="0"/>
              <a:t>Similar process occurs with bids for government contract or license</a:t>
            </a:r>
          </a:p>
          <a:p>
            <a:pPr lvl="1"/>
            <a:r>
              <a:rPr lang="en-US" dirty="0" smtClean="0"/>
              <a:t>Modify selection process to increase efficiency</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31</a:t>
            </a:fld>
            <a:endParaRPr lang="en-US" dirty="0"/>
          </a:p>
        </p:txBody>
      </p:sp>
    </p:spTree>
    <p:extLst>
      <p:ext uri="{BB962C8B-B14F-4D97-AF65-F5344CB8AC3E}">
        <p14:creationId xmlns:p14="http://schemas.microsoft.com/office/powerpoint/2010/main" val="33594701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a:bodyPr>
          <a:lstStyle/>
          <a:p>
            <a:r>
              <a:rPr lang="en-US" sz="4000" dirty="0" smtClean="0"/>
              <a:t>Starve the Government</a:t>
            </a:r>
            <a:endParaRPr lang="en-US" sz="4000" dirty="0"/>
          </a:p>
        </p:txBody>
      </p:sp>
      <p:sp>
        <p:nvSpPr>
          <p:cNvPr id="242691" name="Rectangle 3"/>
          <p:cNvSpPr>
            <a:spLocks noGrp="1" noChangeArrowheads="1"/>
          </p:cNvSpPr>
          <p:nvPr>
            <p:ph idx="1"/>
          </p:nvPr>
        </p:nvSpPr>
        <p:spPr/>
        <p:txBody>
          <a:bodyPr>
            <a:normAutofit fontScale="85000" lnSpcReduction="20000"/>
          </a:bodyPr>
          <a:lstStyle/>
          <a:p>
            <a:r>
              <a:rPr lang="en-US" dirty="0" smtClean="0"/>
              <a:t>Milton Friedman argued that no government employee spends taxpayers' money as carefully as the taxpayer himself would spend it</a:t>
            </a:r>
          </a:p>
          <a:p>
            <a:pPr lvl="1"/>
            <a:r>
              <a:rPr lang="en-US" dirty="0" smtClean="0"/>
              <a:t>Government spending can be wasteful</a:t>
            </a:r>
          </a:p>
          <a:p>
            <a:r>
              <a:rPr lang="en-US" dirty="0" smtClean="0"/>
              <a:t>Reducing the tax revenues </a:t>
            </a:r>
            <a:r>
              <a:rPr lang="en-US" u="sng" dirty="0" smtClean="0"/>
              <a:t>may</a:t>
            </a:r>
            <a:r>
              <a:rPr lang="en-US" dirty="0" smtClean="0"/>
              <a:t> reduce inefficiency</a:t>
            </a:r>
          </a:p>
          <a:p>
            <a:pPr lvl="1"/>
            <a:r>
              <a:rPr lang="en-US" dirty="0" smtClean="0"/>
              <a:t>In 1978, California passed Proposition 13 to limit property tax revenues</a:t>
            </a:r>
          </a:p>
          <a:p>
            <a:pPr lvl="2"/>
            <a:r>
              <a:rPr lang="en-US" dirty="0" smtClean="0"/>
              <a:t>The result was a sharp decline in local government services such as public libraries and schools </a:t>
            </a:r>
          </a:p>
          <a:p>
            <a:r>
              <a:rPr lang="en-US" dirty="0" smtClean="0"/>
              <a:t>Many public services deliver value for our money</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32</a:t>
            </a:fld>
            <a:endParaRPr lang="en-US" dirty="0"/>
          </a:p>
        </p:txBody>
      </p:sp>
    </p:spTree>
    <p:extLst>
      <p:ext uri="{BB962C8B-B14F-4D97-AF65-F5344CB8AC3E}">
        <p14:creationId xmlns:p14="http://schemas.microsoft.com/office/powerpoint/2010/main" val="19564544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26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26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26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2226865" y="274637"/>
            <a:ext cx="5029198" cy="1173163"/>
          </a:xfrm>
        </p:spPr>
        <p:txBody>
          <a:bodyPr>
            <a:normAutofit/>
          </a:bodyPr>
          <a:lstStyle/>
          <a:p>
            <a:r>
              <a:rPr lang="en-US" sz="4000" dirty="0" smtClean="0"/>
              <a:t>Tax Considerations</a:t>
            </a:r>
            <a:endParaRPr lang="en-US" sz="4000" dirty="0"/>
          </a:p>
        </p:txBody>
      </p:sp>
      <p:sp>
        <p:nvSpPr>
          <p:cNvPr id="243715" name="Rectangle 3"/>
          <p:cNvSpPr>
            <a:spLocks noGrp="1" noChangeArrowheads="1"/>
          </p:cNvSpPr>
          <p:nvPr>
            <p:ph idx="1"/>
          </p:nvPr>
        </p:nvSpPr>
        <p:spPr/>
        <p:txBody>
          <a:bodyPr>
            <a:normAutofit fontScale="85000" lnSpcReduction="20000"/>
          </a:bodyPr>
          <a:lstStyle/>
          <a:p>
            <a:r>
              <a:rPr lang="en-US" dirty="0"/>
              <a:t>The objectives </a:t>
            </a:r>
            <a:r>
              <a:rPr lang="en-US" dirty="0" smtClean="0"/>
              <a:t>for the </a:t>
            </a:r>
            <a:r>
              <a:rPr lang="en-US" dirty="0"/>
              <a:t>tax system are </a:t>
            </a:r>
            <a:r>
              <a:rPr lang="en-US" dirty="0" smtClean="0"/>
              <a:t>to</a:t>
            </a:r>
            <a:endParaRPr lang="en-US" dirty="0"/>
          </a:p>
          <a:p>
            <a:pPr lvl="1"/>
            <a:r>
              <a:rPr lang="en-US" dirty="0"/>
              <a:t>Raise </a:t>
            </a:r>
            <a:r>
              <a:rPr lang="en-US" dirty="0" smtClean="0"/>
              <a:t>revenue </a:t>
            </a:r>
            <a:r>
              <a:rPr lang="en-US" dirty="0"/>
              <a:t>to finance public goods and </a:t>
            </a:r>
            <a:r>
              <a:rPr lang="en-US" dirty="0" smtClean="0"/>
              <a:t>services</a:t>
            </a:r>
            <a:endParaRPr lang="en-US" dirty="0"/>
          </a:p>
          <a:p>
            <a:pPr lvl="1"/>
            <a:r>
              <a:rPr lang="en-US" dirty="0"/>
              <a:t>Minimize the side-effects of the </a:t>
            </a:r>
            <a:r>
              <a:rPr lang="en-US" dirty="0" smtClean="0"/>
              <a:t>taxes</a:t>
            </a:r>
          </a:p>
          <a:p>
            <a:pPr lvl="2"/>
            <a:r>
              <a:rPr lang="en-US" dirty="0" smtClean="0"/>
              <a:t>Taxes affect costs and benefits of some activities</a:t>
            </a:r>
          </a:p>
          <a:p>
            <a:r>
              <a:rPr lang="en-US" dirty="0" smtClean="0"/>
              <a:t>Federal spending generally exceeds tax revenues</a:t>
            </a:r>
          </a:p>
          <a:p>
            <a:pPr lvl="1"/>
            <a:r>
              <a:rPr lang="en-US" dirty="0" smtClean="0"/>
              <a:t>Government deficits cause crowding out</a:t>
            </a:r>
          </a:p>
          <a:p>
            <a:pPr lvl="2"/>
            <a:r>
              <a:rPr lang="en-US" b="1" dirty="0" smtClean="0"/>
              <a:t>Crowding out</a:t>
            </a:r>
            <a:r>
              <a:rPr lang="en-US" dirty="0" smtClean="0"/>
              <a:t> is the reduction in private investment caused by increases in interest rates from government borrowing</a:t>
            </a:r>
          </a:p>
          <a:p>
            <a:r>
              <a:rPr lang="en-US" dirty="0" smtClean="0"/>
              <a:t>If markets work efficiently, adding taxes creates inefficiency</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33</a:t>
            </a:fld>
            <a:endParaRPr lang="en-US" dirty="0"/>
          </a:p>
        </p:txBody>
      </p:sp>
    </p:spTree>
    <p:extLst>
      <p:ext uri="{BB962C8B-B14F-4D97-AF65-F5344CB8AC3E}">
        <p14:creationId xmlns:p14="http://schemas.microsoft.com/office/powerpoint/2010/main" val="2137577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37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37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37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94354" y="274637"/>
            <a:ext cx="3968336" cy="1173163"/>
          </a:xfrm>
        </p:spPr>
        <p:txBody>
          <a:bodyPr>
            <a:normAutofit/>
          </a:bodyPr>
          <a:lstStyle/>
          <a:p>
            <a:r>
              <a:rPr lang="en-US" sz="4000" dirty="0" smtClean="0"/>
              <a:t>Tax on Cars</a:t>
            </a:r>
            <a:endParaRPr lang="en-US" sz="4000" dirty="0"/>
          </a:p>
        </p:txBody>
      </p:sp>
      <p:sp>
        <p:nvSpPr>
          <p:cNvPr id="5" name="Content Placeholder 4"/>
          <p:cNvSpPr>
            <a:spLocks noGrp="1"/>
          </p:cNvSpPr>
          <p:nvPr>
            <p:ph idx="1"/>
          </p:nvPr>
        </p:nvSpPr>
        <p:spPr>
          <a:xfrm>
            <a:off x="923926" y="1600200"/>
            <a:ext cx="4111212" cy="4525963"/>
          </a:xfrm>
        </p:spPr>
        <p:txBody>
          <a:bodyPr>
            <a:normAutofit fontScale="92500"/>
          </a:bodyPr>
          <a:lstStyle/>
          <a:p>
            <a:pPr algn="l"/>
            <a:r>
              <a:rPr lang="en-US" sz="2500" dirty="0" smtClean="0"/>
              <a:t>Assume the car market is constant-cost and perfectly competitive</a:t>
            </a:r>
          </a:p>
          <a:p>
            <a:pPr lvl="2"/>
            <a:r>
              <a:rPr lang="en-US" sz="2200" dirty="0" smtClean="0"/>
              <a:t>No external costs or benefits</a:t>
            </a:r>
          </a:p>
          <a:p>
            <a:pPr algn="l"/>
            <a:r>
              <a:rPr lang="en-US" sz="2500" dirty="0" smtClean="0"/>
              <a:t>Initial equilibrium is $20,000 and 6 million cars</a:t>
            </a:r>
          </a:p>
          <a:p>
            <a:pPr lvl="1"/>
            <a:r>
              <a:rPr lang="en-US" sz="2400" dirty="0" smtClean="0"/>
              <a:t>$2,000 tax on cars shifts supply curve up</a:t>
            </a:r>
          </a:p>
          <a:p>
            <a:pPr lvl="2"/>
            <a:r>
              <a:rPr lang="en-US" sz="2200" dirty="0" smtClean="0"/>
              <a:t>New equilibrium at $22,000 and 4 million</a:t>
            </a:r>
          </a:p>
          <a:p>
            <a:pPr lvl="2"/>
            <a:r>
              <a:rPr lang="en-US" sz="2200" dirty="0" smtClean="0"/>
              <a:t>Total surplus decreases</a:t>
            </a:r>
            <a:endParaRPr lang="en-US" sz="2200" dirty="0"/>
          </a:p>
        </p:txBody>
      </p:sp>
      <p:sp>
        <p:nvSpPr>
          <p:cNvPr id="34"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34</a:t>
            </a:fld>
            <a:endParaRPr lang="en-US" dirty="0"/>
          </a:p>
        </p:txBody>
      </p:sp>
      <p:sp>
        <p:nvSpPr>
          <p:cNvPr id="8" name="Rectangle 7"/>
          <p:cNvSpPr/>
          <p:nvPr/>
        </p:nvSpPr>
        <p:spPr bwMode="auto">
          <a:xfrm>
            <a:off x="5234606" y="1622941"/>
            <a:ext cx="3491346" cy="4530436"/>
          </a:xfrm>
          <a:prstGeom prst="rect">
            <a:avLst/>
          </a:prstGeom>
          <a:solidFill>
            <a:schemeClr val="bg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Freeform 2"/>
          <p:cNvSpPr>
            <a:spLocks/>
          </p:cNvSpPr>
          <p:nvPr/>
        </p:nvSpPr>
        <p:spPr bwMode="auto">
          <a:xfrm>
            <a:off x="6657509" y="2816389"/>
            <a:ext cx="333283" cy="463550"/>
          </a:xfrm>
          <a:custGeom>
            <a:avLst/>
            <a:gdLst/>
            <a:ahLst/>
            <a:cxnLst>
              <a:cxn ang="0">
                <a:pos x="7" y="0"/>
              </a:cxn>
              <a:cxn ang="0">
                <a:pos x="0" y="292"/>
              </a:cxn>
              <a:cxn ang="0">
                <a:pos x="538" y="292"/>
              </a:cxn>
              <a:cxn ang="0">
                <a:pos x="7" y="0"/>
              </a:cxn>
              <a:cxn ang="0">
                <a:pos x="7" y="0"/>
              </a:cxn>
            </a:cxnLst>
            <a:rect l="0" t="0" r="r" b="b"/>
            <a:pathLst>
              <a:path w="538" h="292">
                <a:moveTo>
                  <a:pt x="7" y="0"/>
                </a:moveTo>
                <a:lnTo>
                  <a:pt x="0" y="292"/>
                </a:lnTo>
                <a:lnTo>
                  <a:pt x="538" y="292"/>
                </a:lnTo>
                <a:lnTo>
                  <a:pt x="7" y="0"/>
                </a:lnTo>
                <a:lnTo>
                  <a:pt x="7" y="0"/>
                </a:lnTo>
                <a:close/>
              </a:path>
            </a:pathLst>
          </a:custGeom>
          <a:solidFill>
            <a:schemeClr val="accent5">
              <a:lumMod val="20000"/>
              <a:lumOff val="80000"/>
            </a:schemeClr>
          </a:solidFill>
          <a:ln>
            <a:headEnd/>
            <a:tailEnd/>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16" name="Text Box 5"/>
          <p:cNvSpPr txBox="1">
            <a:spLocks noChangeArrowheads="1"/>
          </p:cNvSpPr>
          <p:nvPr/>
        </p:nvSpPr>
        <p:spPr bwMode="auto">
          <a:xfrm>
            <a:off x="5634827" y="5699288"/>
            <a:ext cx="2978727" cy="338554"/>
          </a:xfrm>
          <a:prstGeom prst="rect">
            <a:avLst/>
          </a:prstGeom>
          <a:noFill/>
          <a:ln w="9525">
            <a:noFill/>
            <a:miter lim="800000"/>
            <a:headEnd/>
            <a:tailEnd/>
          </a:ln>
          <a:effectLst/>
        </p:spPr>
        <p:txBody>
          <a:bodyPr wrap="square">
            <a:spAutoFit/>
          </a:bodyPr>
          <a:lstStyle/>
          <a:p>
            <a:pPr algn="ctr">
              <a:spcBef>
                <a:spcPct val="50000"/>
              </a:spcBef>
            </a:pPr>
            <a:r>
              <a:rPr lang="en-US" sz="1600" dirty="0"/>
              <a:t>Quantity </a:t>
            </a:r>
            <a:r>
              <a:rPr lang="en-US" sz="1600" dirty="0" smtClean="0"/>
              <a:t>(millions </a:t>
            </a:r>
            <a:r>
              <a:rPr lang="en-US" sz="1600" dirty="0"/>
              <a:t>of cars/year)</a:t>
            </a:r>
          </a:p>
        </p:txBody>
      </p:sp>
      <p:sp>
        <p:nvSpPr>
          <p:cNvPr id="17" name="Text Box 6"/>
          <p:cNvSpPr txBox="1">
            <a:spLocks noChangeArrowheads="1"/>
          </p:cNvSpPr>
          <p:nvPr/>
        </p:nvSpPr>
        <p:spPr bwMode="auto">
          <a:xfrm rot="16200000">
            <a:off x="4166556" y="3490425"/>
            <a:ext cx="2671762" cy="310864"/>
          </a:xfrm>
          <a:prstGeom prst="rect">
            <a:avLst/>
          </a:prstGeom>
          <a:noFill/>
          <a:ln w="9525">
            <a:noFill/>
            <a:miter lim="800000"/>
            <a:headEnd/>
            <a:tailEnd/>
          </a:ln>
          <a:effectLst/>
        </p:spPr>
        <p:txBody>
          <a:bodyPr wrap="square">
            <a:spAutoFit/>
          </a:bodyPr>
          <a:lstStyle/>
          <a:p>
            <a:pPr algn="ctr">
              <a:spcBef>
                <a:spcPct val="50000"/>
              </a:spcBef>
            </a:pPr>
            <a:r>
              <a:rPr lang="en-US" sz="1600" dirty="0"/>
              <a:t>Cost </a:t>
            </a:r>
            <a:r>
              <a:rPr lang="en-US" sz="1600" dirty="0" smtClean="0"/>
              <a:t>($000s/car</a:t>
            </a:r>
            <a:r>
              <a:rPr lang="en-US" sz="1600" dirty="0"/>
              <a:t>)</a:t>
            </a:r>
          </a:p>
        </p:txBody>
      </p:sp>
      <p:sp>
        <p:nvSpPr>
          <p:cNvPr id="18" name="Line 14"/>
          <p:cNvSpPr>
            <a:spLocks noChangeShapeType="1"/>
          </p:cNvSpPr>
          <p:nvPr/>
        </p:nvSpPr>
        <p:spPr bwMode="auto">
          <a:xfrm>
            <a:off x="5999616" y="5421476"/>
            <a:ext cx="2601217" cy="1587"/>
          </a:xfrm>
          <a:prstGeom prst="line">
            <a:avLst/>
          </a:prstGeom>
          <a:noFill/>
          <a:ln w="12700">
            <a:solidFill>
              <a:schemeClr val="tx1"/>
            </a:solidFill>
            <a:round/>
            <a:headEnd/>
            <a:tailEnd/>
          </a:ln>
          <a:effectLst/>
        </p:spPr>
        <p:txBody>
          <a:bodyPr/>
          <a:lstStyle/>
          <a:p>
            <a:endParaRPr lang="en-US" dirty="0"/>
          </a:p>
        </p:txBody>
      </p:sp>
      <p:sp>
        <p:nvSpPr>
          <p:cNvPr id="20" name="Line 17"/>
          <p:cNvSpPr>
            <a:spLocks noChangeShapeType="1"/>
          </p:cNvSpPr>
          <p:nvPr/>
        </p:nvSpPr>
        <p:spPr bwMode="auto">
          <a:xfrm>
            <a:off x="6005811" y="3284701"/>
            <a:ext cx="1849782" cy="0"/>
          </a:xfrm>
          <a:prstGeom prst="line">
            <a:avLst/>
          </a:prstGeom>
          <a:ln>
            <a:solidFill>
              <a:schemeClr val="accent2"/>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sp>
        <p:nvSpPr>
          <p:cNvPr id="21" name="Line 12"/>
          <p:cNvSpPr>
            <a:spLocks noChangeShapeType="1"/>
          </p:cNvSpPr>
          <p:nvPr/>
        </p:nvSpPr>
        <p:spPr bwMode="auto">
          <a:xfrm>
            <a:off x="6002714" y="1882938"/>
            <a:ext cx="2489710" cy="3540125"/>
          </a:xfrm>
          <a:prstGeom prst="line">
            <a:avLst/>
          </a:prstGeom>
          <a:ln>
            <a:solidFill>
              <a:schemeClr val="accent1"/>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sp>
        <p:nvSpPr>
          <p:cNvPr id="22" name="Text Box 18"/>
          <p:cNvSpPr txBox="1">
            <a:spLocks noChangeArrowheads="1"/>
          </p:cNvSpPr>
          <p:nvPr/>
        </p:nvSpPr>
        <p:spPr bwMode="auto">
          <a:xfrm>
            <a:off x="7868602" y="3091026"/>
            <a:ext cx="274260" cy="366713"/>
          </a:xfrm>
          <a:prstGeom prst="rect">
            <a:avLst/>
          </a:prstGeom>
          <a:noFill/>
          <a:ln w="9525">
            <a:noFill/>
            <a:miter lim="800000"/>
            <a:headEnd/>
            <a:tailEnd/>
          </a:ln>
          <a:effectLst/>
        </p:spPr>
        <p:txBody>
          <a:bodyPr wrap="square">
            <a:spAutoFit/>
          </a:bodyPr>
          <a:lstStyle/>
          <a:p>
            <a:pPr>
              <a:spcBef>
                <a:spcPct val="50000"/>
              </a:spcBef>
            </a:pPr>
            <a:r>
              <a:rPr lang="en-US" sz="1800" dirty="0"/>
              <a:t>S</a:t>
            </a:r>
          </a:p>
        </p:txBody>
      </p:sp>
      <p:grpSp>
        <p:nvGrpSpPr>
          <p:cNvPr id="29" name="Group 28"/>
          <p:cNvGrpSpPr/>
          <p:nvPr/>
        </p:nvGrpSpPr>
        <p:grpSpPr>
          <a:xfrm>
            <a:off x="5510136" y="3108488"/>
            <a:ext cx="1575326" cy="2673350"/>
            <a:chOff x="5498694" y="3252002"/>
            <a:chExt cx="1575326" cy="2673350"/>
          </a:xfrm>
        </p:grpSpPr>
        <p:sp>
          <p:nvSpPr>
            <p:cNvPr id="19" name="Line 21"/>
            <p:cNvSpPr>
              <a:spLocks noChangeShapeType="1"/>
            </p:cNvSpPr>
            <p:nvPr/>
          </p:nvSpPr>
          <p:spPr bwMode="auto">
            <a:xfrm rot="16200000">
              <a:off x="5915860" y="4493427"/>
              <a:ext cx="2128838" cy="0"/>
            </a:xfrm>
            <a:prstGeom prst="line">
              <a:avLst/>
            </a:prstGeom>
            <a:noFill/>
            <a:ln w="12700">
              <a:solidFill>
                <a:schemeClr val="tx1"/>
              </a:solidFill>
              <a:prstDash val="dash"/>
              <a:round/>
              <a:headEnd/>
              <a:tailEnd/>
            </a:ln>
            <a:effectLst/>
          </p:spPr>
          <p:txBody>
            <a:bodyPr/>
            <a:lstStyle/>
            <a:p>
              <a:endParaRPr lang="en-US" dirty="0"/>
            </a:p>
          </p:txBody>
        </p:sp>
        <p:sp>
          <p:nvSpPr>
            <p:cNvPr id="23" name="Text Box 20"/>
            <p:cNvSpPr txBox="1">
              <a:spLocks noChangeArrowheads="1"/>
            </p:cNvSpPr>
            <p:nvPr/>
          </p:nvSpPr>
          <p:spPr bwMode="auto">
            <a:xfrm>
              <a:off x="5498694" y="3252002"/>
              <a:ext cx="493197" cy="338554"/>
            </a:xfrm>
            <a:prstGeom prst="rect">
              <a:avLst/>
            </a:prstGeom>
            <a:noFill/>
            <a:ln w="9525">
              <a:noFill/>
              <a:miter lim="800000"/>
              <a:headEnd/>
              <a:tailEnd/>
            </a:ln>
            <a:effectLst/>
          </p:spPr>
          <p:txBody>
            <a:bodyPr wrap="square">
              <a:spAutoFit/>
            </a:bodyPr>
            <a:lstStyle/>
            <a:p>
              <a:pPr algn="r">
                <a:spcBef>
                  <a:spcPct val="50000"/>
                </a:spcBef>
              </a:pPr>
              <a:r>
                <a:rPr lang="en-US" sz="1600" dirty="0"/>
                <a:t>20</a:t>
              </a:r>
            </a:p>
          </p:txBody>
        </p:sp>
        <p:sp>
          <p:nvSpPr>
            <p:cNvPr id="24" name="Text Box 22"/>
            <p:cNvSpPr txBox="1">
              <a:spLocks noChangeArrowheads="1"/>
            </p:cNvSpPr>
            <p:nvPr/>
          </p:nvSpPr>
          <p:spPr bwMode="auto">
            <a:xfrm>
              <a:off x="6902422" y="5588802"/>
              <a:ext cx="171598" cy="336550"/>
            </a:xfrm>
            <a:prstGeom prst="rect">
              <a:avLst/>
            </a:prstGeom>
            <a:noFill/>
            <a:ln w="9525">
              <a:noFill/>
              <a:miter lim="800000"/>
              <a:headEnd/>
              <a:tailEnd/>
            </a:ln>
            <a:effectLst/>
          </p:spPr>
          <p:txBody>
            <a:bodyPr>
              <a:spAutoFit/>
            </a:bodyPr>
            <a:lstStyle/>
            <a:p>
              <a:pPr algn="ctr">
                <a:spcBef>
                  <a:spcPct val="50000"/>
                </a:spcBef>
              </a:pPr>
              <a:r>
                <a:rPr lang="en-US" sz="1600" dirty="0"/>
                <a:t>6</a:t>
              </a:r>
            </a:p>
          </p:txBody>
        </p:sp>
      </p:grpSp>
      <p:sp>
        <p:nvSpPr>
          <p:cNvPr id="25" name="Line 13"/>
          <p:cNvSpPr>
            <a:spLocks noChangeShapeType="1"/>
          </p:cNvSpPr>
          <p:nvPr/>
        </p:nvSpPr>
        <p:spPr bwMode="auto">
          <a:xfrm>
            <a:off x="6003333" y="1738476"/>
            <a:ext cx="619" cy="3683000"/>
          </a:xfrm>
          <a:prstGeom prst="line">
            <a:avLst/>
          </a:prstGeom>
          <a:noFill/>
          <a:ln w="12700">
            <a:solidFill>
              <a:schemeClr val="tx1"/>
            </a:solidFill>
            <a:round/>
            <a:headEnd/>
            <a:tailEnd/>
          </a:ln>
          <a:effectLst/>
        </p:spPr>
        <p:txBody>
          <a:bodyPr/>
          <a:lstStyle/>
          <a:p>
            <a:endParaRPr lang="en-US" dirty="0"/>
          </a:p>
        </p:txBody>
      </p:sp>
      <p:grpSp>
        <p:nvGrpSpPr>
          <p:cNvPr id="31" name="Group 30"/>
          <p:cNvGrpSpPr/>
          <p:nvPr/>
        </p:nvGrpSpPr>
        <p:grpSpPr>
          <a:xfrm>
            <a:off x="5496281" y="2627476"/>
            <a:ext cx="3104552" cy="567956"/>
            <a:chOff x="5484839" y="2770990"/>
            <a:chExt cx="3104552" cy="567956"/>
          </a:xfrm>
        </p:grpSpPr>
        <p:sp>
          <p:nvSpPr>
            <p:cNvPr id="15" name="Text Box 19"/>
            <p:cNvSpPr txBox="1">
              <a:spLocks noChangeArrowheads="1"/>
            </p:cNvSpPr>
            <p:nvPr/>
          </p:nvSpPr>
          <p:spPr bwMode="auto">
            <a:xfrm>
              <a:off x="5484839" y="2850220"/>
              <a:ext cx="507052" cy="338558"/>
            </a:xfrm>
            <a:prstGeom prst="rect">
              <a:avLst/>
            </a:prstGeom>
            <a:noFill/>
            <a:ln w="9525">
              <a:noFill/>
              <a:miter lim="800000"/>
              <a:headEnd/>
              <a:tailEnd/>
            </a:ln>
            <a:effectLst/>
          </p:spPr>
          <p:txBody>
            <a:bodyPr wrap="square">
              <a:spAutoFit/>
            </a:bodyPr>
            <a:lstStyle/>
            <a:p>
              <a:pPr algn="r">
                <a:spcBef>
                  <a:spcPct val="50000"/>
                </a:spcBef>
              </a:pPr>
              <a:r>
                <a:rPr lang="en-US" sz="1600" dirty="0"/>
                <a:t>22</a:t>
              </a:r>
            </a:p>
          </p:txBody>
        </p:sp>
        <p:grpSp>
          <p:nvGrpSpPr>
            <p:cNvPr id="30" name="Group 29"/>
            <p:cNvGrpSpPr/>
            <p:nvPr/>
          </p:nvGrpSpPr>
          <p:grpSpPr>
            <a:xfrm>
              <a:off x="5994369" y="2770990"/>
              <a:ext cx="2595022" cy="567956"/>
              <a:chOff x="5994369" y="2770990"/>
              <a:chExt cx="2595022" cy="567956"/>
            </a:xfrm>
          </p:grpSpPr>
          <p:sp>
            <p:nvSpPr>
              <p:cNvPr id="11" name="Line 4"/>
              <p:cNvSpPr>
                <a:spLocks noChangeShapeType="1"/>
              </p:cNvSpPr>
              <p:nvPr/>
            </p:nvSpPr>
            <p:spPr bwMode="auto">
              <a:xfrm>
                <a:off x="5994369" y="2974190"/>
                <a:ext cx="1854738" cy="0"/>
              </a:xfrm>
              <a:prstGeom prst="line">
                <a:avLst/>
              </a:prstGeom>
              <a:ln>
                <a:solidFill>
                  <a:schemeClr val="accent2"/>
                </a:solidFill>
                <a:headEnd/>
                <a:tailEnd/>
              </a:ln>
              <a:effectLst/>
            </p:spPr>
            <p:style>
              <a:lnRef idx="3">
                <a:schemeClr val="accent2"/>
              </a:lnRef>
              <a:fillRef idx="0">
                <a:schemeClr val="accent2"/>
              </a:fillRef>
              <a:effectRef idx="2">
                <a:schemeClr val="accent2"/>
              </a:effectRef>
              <a:fontRef idx="minor">
                <a:schemeClr val="tx1"/>
              </a:fontRef>
            </p:style>
            <p:txBody>
              <a:bodyPr/>
              <a:lstStyle/>
              <a:p>
                <a:endParaRPr lang="en-US" dirty="0"/>
              </a:p>
            </p:txBody>
          </p:sp>
          <p:sp>
            <p:nvSpPr>
              <p:cNvPr id="13" name="Text Box 9"/>
              <p:cNvSpPr txBox="1">
                <a:spLocks noChangeArrowheads="1"/>
              </p:cNvSpPr>
              <p:nvPr/>
            </p:nvSpPr>
            <p:spPr bwMode="auto">
              <a:xfrm>
                <a:off x="7857159" y="2770990"/>
                <a:ext cx="732232" cy="369332"/>
              </a:xfrm>
              <a:prstGeom prst="rect">
                <a:avLst/>
              </a:prstGeom>
              <a:noFill/>
              <a:ln w="9525">
                <a:noFill/>
                <a:miter lim="800000"/>
                <a:headEnd/>
                <a:tailEnd/>
              </a:ln>
              <a:effectLst/>
            </p:spPr>
            <p:txBody>
              <a:bodyPr wrap="square">
                <a:spAutoFit/>
              </a:bodyPr>
              <a:lstStyle/>
              <a:p>
                <a:pPr>
                  <a:spcBef>
                    <a:spcPct val="50000"/>
                  </a:spcBef>
                </a:pPr>
                <a:r>
                  <a:rPr lang="en-US" sz="1800" dirty="0"/>
                  <a:t>S + T</a:t>
                </a:r>
              </a:p>
            </p:txBody>
          </p:sp>
          <p:sp>
            <p:nvSpPr>
              <p:cNvPr id="26" name="Up Arrow 25"/>
              <p:cNvSpPr/>
              <p:nvPr/>
            </p:nvSpPr>
            <p:spPr bwMode="auto">
              <a:xfrm>
                <a:off x="7356765" y="3061850"/>
                <a:ext cx="90054" cy="277096"/>
              </a:xfrm>
              <a:prstGeom prst="upArrow">
                <a:avLst/>
              </a:prstGeom>
              <a:solidFill>
                <a:schemeClr val="tx1"/>
              </a:solid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grpSp>
      <p:grpSp>
        <p:nvGrpSpPr>
          <p:cNvPr id="32" name="Group 31"/>
          <p:cNvGrpSpPr/>
          <p:nvPr/>
        </p:nvGrpSpPr>
        <p:grpSpPr>
          <a:xfrm>
            <a:off x="6239015" y="2810039"/>
            <a:ext cx="727409" cy="2973804"/>
            <a:chOff x="6227573" y="2953553"/>
            <a:chExt cx="727409" cy="2973804"/>
          </a:xfrm>
        </p:grpSpPr>
        <p:sp>
          <p:nvSpPr>
            <p:cNvPr id="12" name="Text Box 8"/>
            <p:cNvSpPr txBox="1">
              <a:spLocks noChangeArrowheads="1"/>
            </p:cNvSpPr>
            <p:nvPr/>
          </p:nvSpPr>
          <p:spPr bwMode="auto">
            <a:xfrm>
              <a:off x="6581584" y="5588803"/>
              <a:ext cx="148508" cy="338554"/>
            </a:xfrm>
            <a:prstGeom prst="rect">
              <a:avLst/>
            </a:prstGeom>
            <a:noFill/>
            <a:ln w="9525">
              <a:noFill/>
              <a:miter lim="800000"/>
              <a:headEnd/>
              <a:tailEnd/>
            </a:ln>
            <a:effectLst/>
          </p:spPr>
          <p:txBody>
            <a:bodyPr wrap="square">
              <a:spAutoFit/>
            </a:bodyPr>
            <a:lstStyle/>
            <a:p>
              <a:pPr algn="ctr">
                <a:spcBef>
                  <a:spcPct val="50000"/>
                </a:spcBef>
              </a:pPr>
              <a:r>
                <a:rPr lang="en-US" sz="1600" dirty="0"/>
                <a:t>4</a:t>
              </a:r>
            </a:p>
          </p:txBody>
        </p:sp>
        <p:sp>
          <p:nvSpPr>
            <p:cNvPr id="14" name="Line 10"/>
            <p:cNvSpPr>
              <a:spLocks noChangeShapeType="1"/>
            </p:cNvSpPr>
            <p:nvPr/>
          </p:nvSpPr>
          <p:spPr bwMode="auto">
            <a:xfrm rot="16200000">
              <a:off x="5349892" y="4255303"/>
              <a:ext cx="2603500" cy="0"/>
            </a:xfrm>
            <a:prstGeom prst="line">
              <a:avLst/>
            </a:prstGeom>
            <a:noFill/>
            <a:ln w="12700">
              <a:solidFill>
                <a:schemeClr val="tx1"/>
              </a:solidFill>
              <a:prstDash val="dash"/>
              <a:round/>
              <a:headEnd/>
              <a:tailEnd/>
            </a:ln>
            <a:effectLst/>
          </p:spPr>
          <p:txBody>
            <a:bodyPr/>
            <a:lstStyle/>
            <a:p>
              <a:endParaRPr lang="en-US" dirty="0"/>
            </a:p>
          </p:txBody>
        </p:sp>
        <p:sp>
          <p:nvSpPr>
            <p:cNvPr id="27" name="Up Arrow 26"/>
            <p:cNvSpPr/>
            <p:nvPr/>
          </p:nvSpPr>
          <p:spPr bwMode="auto">
            <a:xfrm>
              <a:off x="6227573" y="3061850"/>
              <a:ext cx="90055" cy="290945"/>
            </a:xfrm>
            <a:prstGeom prst="upArrow">
              <a:avLst/>
            </a:prstGeom>
            <a:solidFill>
              <a:schemeClr val="tx1"/>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28" name="Left Arrow 27"/>
            <p:cNvSpPr/>
            <p:nvPr/>
          </p:nvSpPr>
          <p:spPr bwMode="auto">
            <a:xfrm>
              <a:off x="6655838" y="5333071"/>
              <a:ext cx="299144" cy="139473"/>
            </a:xfrm>
            <a:prstGeom prst="leftArrow">
              <a:avLst/>
            </a:prstGeom>
            <a:solidFill>
              <a:schemeClr val="tx1"/>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grpSp>
      <p:sp>
        <p:nvSpPr>
          <p:cNvPr id="33" name="Text Box 18"/>
          <p:cNvSpPr txBox="1">
            <a:spLocks noChangeArrowheads="1"/>
          </p:cNvSpPr>
          <p:nvPr/>
        </p:nvSpPr>
        <p:spPr bwMode="auto">
          <a:xfrm>
            <a:off x="8311948" y="4822844"/>
            <a:ext cx="274260" cy="366713"/>
          </a:xfrm>
          <a:prstGeom prst="rect">
            <a:avLst/>
          </a:prstGeom>
          <a:noFill/>
          <a:ln w="9525">
            <a:noFill/>
            <a:miter lim="800000"/>
            <a:headEnd/>
            <a:tailEnd/>
          </a:ln>
          <a:effectLst/>
        </p:spPr>
        <p:txBody>
          <a:bodyPr wrap="square">
            <a:spAutoFit/>
          </a:bodyPr>
          <a:lstStyle/>
          <a:p>
            <a:pPr algn="ctr">
              <a:spcBef>
                <a:spcPct val="50000"/>
              </a:spcBef>
            </a:pPr>
            <a:r>
              <a:rPr lang="en-US" sz="1800" dirty="0" smtClean="0"/>
              <a:t>D</a:t>
            </a:r>
            <a:endParaRPr lang="en-US" sz="1800" dirty="0"/>
          </a:p>
        </p:txBody>
      </p:sp>
    </p:spTree>
    <p:extLst>
      <p:ext uri="{BB962C8B-B14F-4D97-AF65-F5344CB8AC3E}">
        <p14:creationId xmlns:p14="http://schemas.microsoft.com/office/powerpoint/2010/main" val="205398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2349698" y="274637"/>
            <a:ext cx="5029198" cy="1173163"/>
          </a:xfrm>
        </p:spPr>
        <p:txBody>
          <a:bodyPr>
            <a:normAutofit/>
          </a:bodyPr>
          <a:lstStyle/>
          <a:p>
            <a:r>
              <a:rPr lang="en-US" sz="4000" dirty="0" smtClean="0"/>
              <a:t>Tax Policy Issues</a:t>
            </a:r>
            <a:endParaRPr lang="en-US" sz="4000" dirty="0"/>
          </a:p>
        </p:txBody>
      </p:sp>
      <p:sp>
        <p:nvSpPr>
          <p:cNvPr id="246787" name="Rectangle 3"/>
          <p:cNvSpPr>
            <a:spLocks noGrp="1" noChangeArrowheads="1"/>
          </p:cNvSpPr>
          <p:nvPr>
            <p:ph idx="1"/>
          </p:nvPr>
        </p:nvSpPr>
        <p:spPr/>
        <p:txBody>
          <a:bodyPr/>
          <a:lstStyle/>
          <a:p>
            <a:r>
              <a:rPr lang="en-US" dirty="0" smtClean="0"/>
              <a:t>Some economists argue that the economy performs better with low taxes and smaller government spending</a:t>
            </a:r>
          </a:p>
          <a:p>
            <a:pPr lvl="1"/>
            <a:r>
              <a:rPr lang="en-US" dirty="0" smtClean="0"/>
              <a:t>However, the </a:t>
            </a:r>
            <a:r>
              <a:rPr lang="en-US" dirty="0"/>
              <a:t>economic loss of a tax may be offset by the surplus created from the public good or </a:t>
            </a:r>
            <a:r>
              <a:rPr lang="en-US" dirty="0" smtClean="0"/>
              <a:t>service</a:t>
            </a:r>
            <a:endParaRPr lang="en-US" dirty="0"/>
          </a:p>
          <a:p>
            <a:r>
              <a:rPr lang="en-US" dirty="0" smtClean="0"/>
              <a:t>Deadweight </a:t>
            </a:r>
            <a:r>
              <a:rPr lang="en-US" dirty="0"/>
              <a:t>loss from a tax </a:t>
            </a:r>
            <a:r>
              <a:rPr lang="en-US" dirty="0" smtClean="0"/>
              <a:t>is smaller if the good taxed has inelastic </a:t>
            </a:r>
            <a:r>
              <a:rPr lang="en-US" dirty="0"/>
              <a:t>demand and </a:t>
            </a:r>
            <a:r>
              <a:rPr lang="en-US" dirty="0" smtClean="0"/>
              <a:t>supply</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35</a:t>
            </a:fld>
            <a:endParaRPr lang="en-US" dirty="0"/>
          </a:p>
        </p:txBody>
      </p:sp>
    </p:spTree>
    <p:extLst>
      <p:ext uri="{BB962C8B-B14F-4D97-AF65-F5344CB8AC3E}">
        <p14:creationId xmlns:p14="http://schemas.microsoft.com/office/powerpoint/2010/main" val="31980644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67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67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normAutofit/>
          </a:bodyPr>
          <a:lstStyle/>
          <a:p>
            <a:pPr algn="ctr"/>
            <a:r>
              <a:rPr lang="en-US" sz="4000" dirty="0" smtClean="0"/>
              <a:t>Tax Policy Issues</a:t>
            </a:r>
            <a:endParaRPr lang="en-US" sz="4000" dirty="0"/>
          </a:p>
        </p:txBody>
      </p:sp>
      <p:sp>
        <p:nvSpPr>
          <p:cNvPr id="246787" name="Rectangle 3"/>
          <p:cNvSpPr>
            <a:spLocks noGrp="1" noChangeArrowheads="1"/>
          </p:cNvSpPr>
          <p:nvPr>
            <p:ph idx="1"/>
          </p:nvPr>
        </p:nvSpPr>
        <p:spPr/>
        <p:txBody>
          <a:bodyPr/>
          <a:lstStyle/>
          <a:p>
            <a:r>
              <a:rPr lang="en-US" dirty="0" smtClean="0"/>
              <a:t>Taxes on (negative</a:t>
            </a:r>
            <a:r>
              <a:rPr lang="en-US" dirty="0" smtClean="0"/>
              <a:t>) </a:t>
            </a:r>
            <a:r>
              <a:rPr lang="en-US" dirty="0" smtClean="0"/>
              <a:t>externalities increase economic efficiency</a:t>
            </a:r>
          </a:p>
          <a:p>
            <a:pPr lvl="1"/>
            <a:r>
              <a:rPr lang="en-US" dirty="0" smtClean="0"/>
              <a:t>Taxes to reduce traffic congestion</a:t>
            </a:r>
          </a:p>
          <a:p>
            <a:pPr lvl="1"/>
            <a:r>
              <a:rPr lang="en-US" dirty="0" smtClean="0"/>
              <a:t>Carbon taxes on greenhouse gas emissions by cars and factories</a:t>
            </a:r>
          </a:p>
          <a:p>
            <a:pPr lvl="1"/>
            <a:r>
              <a:rPr lang="en-US" dirty="0" smtClean="0"/>
              <a:t>Deposits on containers to reduce litter</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36</a:t>
            </a:fld>
            <a:endParaRPr lang="en-US" dirty="0"/>
          </a:p>
        </p:txBody>
      </p:sp>
    </p:spTree>
    <p:extLst>
      <p:ext uri="{BB962C8B-B14F-4D97-AF65-F5344CB8AC3E}">
        <p14:creationId xmlns:p14="http://schemas.microsoft.com/office/powerpoint/2010/main" val="14130342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67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678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6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t>Public Goods and Tax Policy</a:t>
            </a:r>
            <a:endParaRPr lang="en-US" sz="4000" dirty="0"/>
          </a:p>
        </p:txBody>
      </p:sp>
      <p:sp>
        <p:nvSpPr>
          <p:cNvPr id="17"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5" name="Slide Number Placeholder 4"/>
          <p:cNvSpPr>
            <a:spLocks noGrp="1"/>
          </p:cNvSpPr>
          <p:nvPr>
            <p:ph type="sldNum" sz="quarter" idx="12"/>
          </p:nvPr>
        </p:nvSpPr>
        <p:spPr/>
        <p:txBody>
          <a:bodyPr/>
          <a:lstStyle/>
          <a:p>
            <a:r>
              <a:rPr lang="en-US" smtClean="0"/>
              <a:t>14-</a:t>
            </a:r>
            <a:fld id="{7026C5B0-100B-46E6-820F-C45E75AF3521}" type="slidenum">
              <a:rPr lang="en-US" smtClean="0"/>
              <a:pPr/>
              <a:t>37</a:t>
            </a:fld>
            <a:endParaRPr lang="en-US" dirty="0"/>
          </a:p>
        </p:txBody>
      </p:sp>
      <p:sp>
        <p:nvSpPr>
          <p:cNvPr id="7" name="Rectangle 6"/>
          <p:cNvSpPr/>
          <p:nvPr/>
        </p:nvSpPr>
        <p:spPr bwMode="auto">
          <a:xfrm>
            <a:off x="817420" y="2528456"/>
            <a:ext cx="2687782" cy="914400"/>
          </a:xfrm>
          <a:prstGeom prst="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Tax Policy and Efficiency</a:t>
            </a:r>
          </a:p>
        </p:txBody>
      </p:sp>
      <p:sp>
        <p:nvSpPr>
          <p:cNvPr id="12" name="Rectangle 11"/>
          <p:cNvSpPr/>
          <p:nvPr/>
        </p:nvSpPr>
        <p:spPr bwMode="auto">
          <a:xfrm>
            <a:off x="6788755" y="2528456"/>
            <a:ext cx="1759527" cy="914400"/>
          </a:xfrm>
          <a:prstGeom prst="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Optimal Quantity</a:t>
            </a:r>
          </a:p>
        </p:txBody>
      </p:sp>
      <p:sp>
        <p:nvSpPr>
          <p:cNvPr id="6" name="Rectangle 5"/>
          <p:cNvSpPr/>
          <p:nvPr/>
        </p:nvSpPr>
        <p:spPr bwMode="auto">
          <a:xfrm>
            <a:off x="4066336" y="3477493"/>
            <a:ext cx="1759527" cy="914400"/>
          </a:xfrm>
          <a:prstGeom prst="rect">
            <a:avLst/>
          </a:prstGeom>
          <a:noFill/>
          <a:ln>
            <a:headEnd type="none" w="med" len="med"/>
            <a:tailEnd type="none" w="med" len="med"/>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Public Goods</a:t>
            </a:r>
          </a:p>
        </p:txBody>
      </p:sp>
      <p:sp>
        <p:nvSpPr>
          <p:cNvPr id="8" name="Rectangle 7"/>
          <p:cNvSpPr/>
          <p:nvPr/>
        </p:nvSpPr>
        <p:spPr bwMode="auto">
          <a:xfrm>
            <a:off x="4066336" y="1579419"/>
            <a:ext cx="1759527" cy="914400"/>
          </a:xfrm>
          <a:prstGeom prst="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Types of Goods</a:t>
            </a:r>
          </a:p>
        </p:txBody>
      </p:sp>
      <p:sp>
        <p:nvSpPr>
          <p:cNvPr id="14" name="Rectangle 13"/>
          <p:cNvSpPr/>
          <p:nvPr/>
        </p:nvSpPr>
        <p:spPr bwMode="auto">
          <a:xfrm>
            <a:off x="3685335" y="5375567"/>
            <a:ext cx="2521528" cy="914400"/>
          </a:xfrm>
          <a:prstGeom prst="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Role of Government</a:t>
            </a:r>
          </a:p>
        </p:txBody>
      </p:sp>
      <p:sp>
        <p:nvSpPr>
          <p:cNvPr id="13" name="Rectangle 12"/>
          <p:cNvSpPr/>
          <p:nvPr/>
        </p:nvSpPr>
        <p:spPr bwMode="auto">
          <a:xfrm>
            <a:off x="962893" y="4426530"/>
            <a:ext cx="2396836" cy="914400"/>
          </a:xfrm>
          <a:prstGeom prst="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Size of Government</a:t>
            </a:r>
          </a:p>
        </p:txBody>
      </p:sp>
      <p:sp>
        <p:nvSpPr>
          <p:cNvPr id="9" name="Rectangle 8"/>
          <p:cNvSpPr/>
          <p:nvPr/>
        </p:nvSpPr>
        <p:spPr bwMode="auto">
          <a:xfrm>
            <a:off x="6407754" y="4426530"/>
            <a:ext cx="2521528" cy="914400"/>
          </a:xfrm>
          <a:prstGeom prst="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latin typeface="Arial" charset="0"/>
              </a:rPr>
              <a:t>Who Provides?</a:t>
            </a:r>
          </a:p>
        </p:txBody>
      </p:sp>
      <p:cxnSp>
        <p:nvCxnSpPr>
          <p:cNvPr id="23" name="Straight Arrow Connector 22"/>
          <p:cNvCxnSpPr>
            <a:stCxn id="8" idx="2"/>
            <a:endCxn id="6" idx="0"/>
          </p:cNvCxnSpPr>
          <p:nvPr/>
        </p:nvCxnSpPr>
        <p:spPr bwMode="auto">
          <a:xfrm rot="5400000">
            <a:off x="4454263" y="2985656"/>
            <a:ext cx="983674" cy="1588"/>
          </a:xfrm>
          <a:prstGeom prst="straightConnector1">
            <a:avLst/>
          </a:prstGeom>
          <a:ln>
            <a:headEnd type="none" w="med" len="med"/>
            <a:tailEnd type="arrow"/>
          </a:ln>
          <a:effectLst/>
        </p:spPr>
        <p:style>
          <a:lnRef idx="2">
            <a:schemeClr val="dk1"/>
          </a:lnRef>
          <a:fillRef idx="0">
            <a:schemeClr val="dk1"/>
          </a:fillRef>
          <a:effectRef idx="1">
            <a:schemeClr val="dk1"/>
          </a:effectRef>
          <a:fontRef idx="minor">
            <a:schemeClr val="tx1"/>
          </a:fontRef>
        </p:style>
      </p:cxnSp>
      <p:cxnSp>
        <p:nvCxnSpPr>
          <p:cNvPr id="25" name="Straight Arrow Connector 24"/>
          <p:cNvCxnSpPr>
            <a:stCxn id="12" idx="1"/>
          </p:cNvCxnSpPr>
          <p:nvPr/>
        </p:nvCxnSpPr>
        <p:spPr bwMode="auto">
          <a:xfrm rot="10800000" flipV="1">
            <a:off x="5805055" y="2985656"/>
            <a:ext cx="983700" cy="519544"/>
          </a:xfrm>
          <a:prstGeom prst="straightConnector1">
            <a:avLst/>
          </a:prstGeom>
          <a:ln>
            <a:headEnd type="none" w="med" len="med"/>
            <a:tailEnd type="arrow"/>
          </a:ln>
          <a:effectLst/>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10800000">
            <a:off x="5763491" y="4322619"/>
            <a:ext cx="609600" cy="526473"/>
          </a:xfrm>
          <a:prstGeom prst="straightConnector1">
            <a:avLst/>
          </a:prstGeom>
          <a:ln>
            <a:headEnd type="none" w="med" len="med"/>
            <a:tailEnd type="arrow"/>
          </a:ln>
          <a:effectLst/>
        </p:spPr>
        <p:style>
          <a:lnRef idx="2">
            <a:schemeClr val="dk1"/>
          </a:lnRef>
          <a:fillRef idx="0">
            <a:schemeClr val="dk1"/>
          </a:fillRef>
          <a:effectRef idx="1">
            <a:schemeClr val="dk1"/>
          </a:effectRef>
          <a:fontRef idx="minor">
            <a:schemeClr val="tx1"/>
          </a:fontRef>
        </p:style>
      </p:cxnSp>
      <p:cxnSp>
        <p:nvCxnSpPr>
          <p:cNvPr id="29" name="Straight Arrow Connector 28"/>
          <p:cNvCxnSpPr>
            <a:stCxn id="14" idx="0"/>
            <a:endCxn id="6" idx="2"/>
          </p:cNvCxnSpPr>
          <p:nvPr/>
        </p:nvCxnSpPr>
        <p:spPr bwMode="auto">
          <a:xfrm rot="5400000" flipH="1" flipV="1">
            <a:off x="4454262" y="4883730"/>
            <a:ext cx="983674" cy="1"/>
          </a:xfrm>
          <a:prstGeom prst="straightConnector1">
            <a:avLst/>
          </a:prstGeom>
          <a:ln>
            <a:headEnd type="none" w="med" len="med"/>
            <a:tailEnd type="arrow"/>
          </a:ln>
          <a:effectLst/>
        </p:spPr>
        <p:style>
          <a:lnRef idx="2">
            <a:schemeClr val="dk1"/>
          </a:lnRef>
          <a:fillRef idx="0">
            <a:schemeClr val="dk1"/>
          </a:fillRef>
          <a:effectRef idx="1">
            <a:schemeClr val="dk1"/>
          </a:effectRef>
          <a:fontRef idx="minor">
            <a:schemeClr val="tx1"/>
          </a:fontRef>
        </p:style>
      </p:cxnSp>
      <p:cxnSp>
        <p:nvCxnSpPr>
          <p:cNvPr id="33" name="Straight Arrow Connector 32"/>
          <p:cNvCxnSpPr>
            <a:stCxn id="13" idx="3"/>
          </p:cNvCxnSpPr>
          <p:nvPr/>
        </p:nvCxnSpPr>
        <p:spPr bwMode="auto">
          <a:xfrm flipV="1">
            <a:off x="3359729" y="4378036"/>
            <a:ext cx="685798" cy="505694"/>
          </a:xfrm>
          <a:prstGeom prst="straightConnector1">
            <a:avLst/>
          </a:prstGeom>
          <a:ln>
            <a:headEnd type="none" w="med" len="med"/>
            <a:tailEnd type="arrow"/>
          </a:ln>
          <a:effectLst/>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bwMode="auto">
          <a:xfrm>
            <a:off x="3505200" y="2978727"/>
            <a:ext cx="540327" cy="484909"/>
          </a:xfrm>
          <a:prstGeom prst="straightConnector1">
            <a:avLst/>
          </a:prstGeom>
          <a:ln>
            <a:headEnd type="none" w="med" len="med"/>
            <a:tailEnd type="arrow"/>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5630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8" grpId="0" animBg="1"/>
      <p:bldP spid="14" grpId="0" animBg="1"/>
      <p:bldP spid="13"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26"/>
          <p:cNvSpPr>
            <a:spLocks noGrp="1" noChangeArrowheads="1"/>
          </p:cNvSpPr>
          <p:nvPr>
            <p:ph type="title"/>
          </p:nvPr>
        </p:nvSpPr>
        <p:spPr/>
        <p:txBody>
          <a:bodyPr>
            <a:normAutofit/>
          </a:bodyPr>
          <a:lstStyle/>
          <a:p>
            <a:r>
              <a:rPr lang="en-US" sz="4000" dirty="0" smtClean="0"/>
              <a:t>Public </a:t>
            </a:r>
            <a:r>
              <a:rPr lang="en-US" sz="4000" dirty="0"/>
              <a:t>Goods</a:t>
            </a:r>
          </a:p>
        </p:txBody>
      </p:sp>
      <p:sp>
        <p:nvSpPr>
          <p:cNvPr id="178179" name="Rectangle 1027"/>
          <p:cNvSpPr>
            <a:spLocks noGrp="1" noChangeArrowheads="1"/>
          </p:cNvSpPr>
          <p:nvPr>
            <p:ph idx="1"/>
          </p:nvPr>
        </p:nvSpPr>
        <p:spPr/>
        <p:txBody>
          <a:bodyPr>
            <a:normAutofit fontScale="92500" lnSpcReduction="20000"/>
          </a:bodyPr>
          <a:lstStyle/>
          <a:p>
            <a:r>
              <a:rPr lang="en-US" b="1" dirty="0" smtClean="0"/>
              <a:t>A</a:t>
            </a:r>
            <a:r>
              <a:rPr lang="en-US" b="1" dirty="0" smtClean="0">
                <a:solidFill>
                  <a:srgbClr val="FFC000"/>
                </a:solidFill>
              </a:rPr>
              <a:t> public good</a:t>
            </a:r>
            <a:r>
              <a:rPr lang="en-US" dirty="0" smtClean="0">
                <a:solidFill>
                  <a:srgbClr val="FFC000"/>
                </a:solidFill>
              </a:rPr>
              <a:t> </a:t>
            </a:r>
            <a:r>
              <a:rPr lang="en-US" dirty="0" smtClean="0"/>
              <a:t>is a good that is both nonrival and non</a:t>
            </a:r>
            <a:r>
              <a:rPr lang="hu-HU" dirty="0" smtClean="0"/>
              <a:t>-</a:t>
            </a:r>
            <a:r>
              <a:rPr lang="en-US" dirty="0" smtClean="0"/>
              <a:t>excludable</a:t>
            </a:r>
          </a:p>
          <a:p>
            <a:pPr lvl="1"/>
            <a:r>
              <a:rPr lang="en-US" dirty="0" smtClean="0"/>
              <a:t>A </a:t>
            </a:r>
            <a:r>
              <a:rPr lang="en-US" b="1" dirty="0" smtClean="0">
                <a:solidFill>
                  <a:srgbClr val="FFC000"/>
                </a:solidFill>
              </a:rPr>
              <a:t>nonrival good</a:t>
            </a:r>
            <a:r>
              <a:rPr lang="en-US" dirty="0" smtClean="0">
                <a:solidFill>
                  <a:srgbClr val="FFC000"/>
                </a:solidFill>
              </a:rPr>
              <a:t> </a:t>
            </a:r>
            <a:r>
              <a:rPr lang="en-US" dirty="0" smtClean="0"/>
              <a:t>is one whose consumption by one person does not diminish its availability to others</a:t>
            </a:r>
          </a:p>
          <a:p>
            <a:pPr lvl="2">
              <a:buClr>
                <a:schemeClr val="bg1"/>
              </a:buClr>
              <a:tabLst>
                <a:tab pos="4343400" algn="l"/>
                <a:tab pos="4692650" algn="l"/>
              </a:tabLst>
            </a:pPr>
            <a:r>
              <a:rPr lang="en-US" dirty="0" smtClean="0"/>
              <a:t>National defense	</a:t>
            </a:r>
            <a:r>
              <a:rPr lang="en-US" baseline="10000" dirty="0" smtClean="0"/>
              <a:t>■</a:t>
            </a:r>
            <a:r>
              <a:rPr lang="en-US" baseline="10000" dirty="0" smtClean="0">
                <a:solidFill>
                  <a:srgbClr val="31A5A9"/>
                </a:solidFill>
              </a:rPr>
              <a:t>	</a:t>
            </a:r>
            <a:r>
              <a:rPr lang="en-US" dirty="0" smtClean="0"/>
              <a:t>Economics lectures</a:t>
            </a:r>
          </a:p>
          <a:p>
            <a:pPr lvl="1">
              <a:tabLst>
                <a:tab pos="4114800" algn="l"/>
                <a:tab pos="4343400" algn="l"/>
              </a:tabLst>
            </a:pPr>
            <a:r>
              <a:rPr lang="en-US" dirty="0" smtClean="0"/>
              <a:t>A </a:t>
            </a:r>
            <a:r>
              <a:rPr lang="en-US" b="1" dirty="0" smtClean="0">
                <a:solidFill>
                  <a:srgbClr val="FFC000"/>
                </a:solidFill>
              </a:rPr>
              <a:t>non-excludable good</a:t>
            </a:r>
            <a:r>
              <a:rPr lang="en-US" dirty="0" smtClean="0">
                <a:solidFill>
                  <a:srgbClr val="FFC000"/>
                </a:solidFill>
              </a:rPr>
              <a:t> </a:t>
            </a:r>
            <a:r>
              <a:rPr lang="en-US" dirty="0" smtClean="0"/>
              <a:t>is one that is difficult or costly to exclude non-payers from consuming</a:t>
            </a:r>
          </a:p>
          <a:p>
            <a:pPr lvl="2">
              <a:tabLst>
                <a:tab pos="4343400" algn="l"/>
                <a:tab pos="4692650" algn="l"/>
              </a:tabLst>
            </a:pPr>
            <a:r>
              <a:rPr lang="en-US" dirty="0" smtClean="0"/>
              <a:t>Over-the-air broadcasts	</a:t>
            </a:r>
            <a:r>
              <a:rPr lang="en-US" baseline="10000" dirty="0" smtClean="0"/>
              <a:t>■	</a:t>
            </a:r>
            <a:r>
              <a:rPr lang="en-US" dirty="0" smtClean="0"/>
              <a:t>Fireworks displays</a:t>
            </a:r>
          </a:p>
          <a:p>
            <a:pPr>
              <a:tabLst>
                <a:tab pos="4343400" algn="l"/>
                <a:tab pos="4692650" algn="l"/>
              </a:tabLst>
            </a:pPr>
            <a:r>
              <a:rPr lang="en-US" dirty="0" smtClean="0"/>
              <a:t>A pure public good is, to a high degree, both nonrival and non</a:t>
            </a:r>
            <a:r>
              <a:rPr lang="hu-HU" dirty="0" smtClean="0"/>
              <a:t>-</a:t>
            </a:r>
            <a:r>
              <a:rPr lang="en-US" dirty="0" smtClean="0"/>
              <a:t>excludable</a:t>
            </a:r>
            <a:endParaRPr lang="en-US" dirty="0" smtClean="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4</a:t>
            </a:fld>
            <a:endParaRPr lang="en-US" dirty="0"/>
          </a:p>
        </p:txBody>
      </p:sp>
    </p:spTree>
    <p:extLst>
      <p:ext uri="{BB962C8B-B14F-4D97-AF65-F5344CB8AC3E}">
        <p14:creationId xmlns:p14="http://schemas.microsoft.com/office/powerpoint/2010/main" val="1722026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rmAutofit/>
          </a:bodyPr>
          <a:lstStyle/>
          <a:p>
            <a:r>
              <a:rPr lang="en-US" sz="4000" dirty="0" smtClean="0"/>
              <a:t>Public Goods and Government</a:t>
            </a:r>
            <a:endParaRPr lang="en-US" sz="4000" dirty="0"/>
          </a:p>
        </p:txBody>
      </p:sp>
      <p:sp>
        <p:nvSpPr>
          <p:cNvPr id="181251" name="Rectangle 3"/>
          <p:cNvSpPr>
            <a:spLocks noGrp="1" noChangeArrowheads="1"/>
          </p:cNvSpPr>
          <p:nvPr>
            <p:ph idx="1"/>
          </p:nvPr>
        </p:nvSpPr>
        <p:spPr/>
        <p:txBody>
          <a:bodyPr/>
          <a:lstStyle/>
          <a:p>
            <a:r>
              <a:rPr lang="en-US" dirty="0"/>
              <a:t>Pure public goods are provided by </a:t>
            </a:r>
            <a:r>
              <a:rPr lang="en-US" dirty="0" smtClean="0"/>
              <a:t>government</a:t>
            </a:r>
            <a:endParaRPr lang="en-US" dirty="0"/>
          </a:p>
          <a:p>
            <a:pPr lvl="1"/>
            <a:r>
              <a:rPr lang="en-US" dirty="0" smtClean="0"/>
              <a:t>Cost of production are difficult to recover directly</a:t>
            </a:r>
          </a:p>
          <a:p>
            <a:pPr lvl="2"/>
            <a:r>
              <a:rPr lang="en-US" dirty="0" smtClean="0"/>
              <a:t>Free-rider problem</a:t>
            </a:r>
            <a:endParaRPr lang="en-US" dirty="0"/>
          </a:p>
          <a:p>
            <a:pPr lvl="1"/>
            <a:r>
              <a:rPr lang="en-US" dirty="0" smtClean="0"/>
              <a:t>MC of public goods is zero</a:t>
            </a:r>
          </a:p>
          <a:p>
            <a:pPr lvl="2"/>
            <a:r>
              <a:rPr lang="en-US" dirty="0" smtClean="0"/>
              <a:t>Charging for them reduces total surplus</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5</a:t>
            </a:fld>
            <a:endParaRPr lang="en-US" dirty="0"/>
          </a:p>
        </p:txBody>
      </p:sp>
    </p:spTree>
    <p:extLst>
      <p:ext uri="{BB962C8B-B14F-4D97-AF65-F5344CB8AC3E}">
        <p14:creationId xmlns:p14="http://schemas.microsoft.com/office/powerpoint/2010/main" val="482566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a:bodyPr>
          <a:lstStyle/>
          <a:p>
            <a:r>
              <a:rPr lang="en-US" sz="4000" dirty="0" smtClean="0"/>
              <a:t>Public Goods and Government</a:t>
            </a:r>
            <a:endParaRPr lang="en-US" sz="4000" dirty="0"/>
          </a:p>
        </p:txBody>
      </p:sp>
      <p:sp>
        <p:nvSpPr>
          <p:cNvPr id="182275" name="Rectangle 3"/>
          <p:cNvSpPr>
            <a:spLocks noGrp="1" noChangeArrowheads="1"/>
          </p:cNvSpPr>
          <p:nvPr>
            <p:ph idx="1"/>
          </p:nvPr>
        </p:nvSpPr>
        <p:spPr/>
        <p:txBody>
          <a:bodyPr/>
          <a:lstStyle/>
          <a:p>
            <a:r>
              <a:rPr lang="en-US" b="1" dirty="0" smtClean="0"/>
              <a:t>A </a:t>
            </a:r>
            <a:r>
              <a:rPr lang="en-US" b="1" dirty="0" smtClean="0">
                <a:solidFill>
                  <a:srgbClr val="FFC000"/>
                </a:solidFill>
              </a:rPr>
              <a:t>collective good</a:t>
            </a:r>
            <a:r>
              <a:rPr lang="en-US" dirty="0" smtClean="0">
                <a:solidFill>
                  <a:srgbClr val="FFC000"/>
                </a:solidFill>
              </a:rPr>
              <a:t> </a:t>
            </a:r>
            <a:r>
              <a:rPr lang="en-US" dirty="0" smtClean="0"/>
              <a:t>is a </a:t>
            </a:r>
            <a:r>
              <a:rPr lang="en-US" dirty="0"/>
              <a:t>good or service that, to at least some degree, is nonrival but </a:t>
            </a:r>
            <a:r>
              <a:rPr lang="en-US" dirty="0" smtClean="0"/>
              <a:t>excludable</a:t>
            </a:r>
          </a:p>
          <a:p>
            <a:pPr lvl="1"/>
            <a:r>
              <a:rPr lang="en-US" dirty="0" smtClean="0"/>
              <a:t>Sometimes provided by government</a:t>
            </a:r>
            <a:endParaRPr lang="en-US" dirty="0"/>
          </a:p>
          <a:p>
            <a:r>
              <a:rPr lang="en-US" dirty="0" smtClean="0"/>
              <a:t>A good is a </a:t>
            </a:r>
            <a:r>
              <a:rPr lang="en-US" b="1" dirty="0" smtClean="0">
                <a:solidFill>
                  <a:srgbClr val="FFC000"/>
                </a:solidFill>
              </a:rPr>
              <a:t>pure private good</a:t>
            </a:r>
            <a:r>
              <a:rPr lang="en-US" dirty="0" smtClean="0">
                <a:solidFill>
                  <a:srgbClr val="FFC000"/>
                </a:solidFill>
              </a:rPr>
              <a:t> </a:t>
            </a:r>
            <a:r>
              <a:rPr lang="en-US" dirty="0" smtClean="0"/>
              <a:t>if </a:t>
            </a:r>
          </a:p>
          <a:p>
            <a:pPr lvl="1"/>
            <a:r>
              <a:rPr lang="en-US" dirty="0" smtClean="0"/>
              <a:t>Non-payers </a:t>
            </a:r>
            <a:r>
              <a:rPr lang="en-US" dirty="0"/>
              <a:t>can easily be excluded </a:t>
            </a:r>
            <a:r>
              <a:rPr lang="en-US" u="sng" dirty="0"/>
              <a:t>and</a:t>
            </a:r>
            <a:r>
              <a:rPr lang="en-US" dirty="0"/>
              <a:t> </a:t>
            </a:r>
            <a:endParaRPr lang="en-US" dirty="0" smtClean="0"/>
          </a:p>
          <a:p>
            <a:pPr lvl="1"/>
            <a:r>
              <a:rPr lang="en-US" dirty="0" smtClean="0"/>
              <a:t>Each </a:t>
            </a:r>
            <a:r>
              <a:rPr lang="en-US" dirty="0"/>
              <a:t>unit consumed by one person means one less unit available for </a:t>
            </a:r>
            <a:r>
              <a:rPr lang="en-US" dirty="0" smtClean="0"/>
              <a:t>others</a:t>
            </a:r>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6</a:t>
            </a:fld>
            <a:endParaRPr lang="en-US" dirty="0"/>
          </a:p>
        </p:txBody>
      </p:sp>
    </p:spTree>
    <p:extLst>
      <p:ext uri="{BB962C8B-B14F-4D97-AF65-F5344CB8AC3E}">
        <p14:creationId xmlns:p14="http://schemas.microsoft.com/office/powerpoint/2010/main" val="20814136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a:bodyPr>
          <a:lstStyle/>
          <a:p>
            <a:r>
              <a:rPr lang="en-US" sz="4000" dirty="0" smtClean="0"/>
              <a:t>Public Goods and Government</a:t>
            </a:r>
            <a:endParaRPr lang="en-US" sz="4000" dirty="0"/>
          </a:p>
        </p:txBody>
      </p:sp>
      <p:sp>
        <p:nvSpPr>
          <p:cNvPr id="182275" name="Rectangle 3"/>
          <p:cNvSpPr>
            <a:spLocks noGrp="1" noChangeArrowheads="1"/>
          </p:cNvSpPr>
          <p:nvPr>
            <p:ph idx="1"/>
          </p:nvPr>
        </p:nvSpPr>
        <p:spPr/>
        <p:txBody>
          <a:bodyPr/>
          <a:lstStyle/>
          <a:p>
            <a:r>
              <a:rPr lang="en-US" dirty="0" smtClean="0"/>
              <a:t>A </a:t>
            </a:r>
            <a:r>
              <a:rPr lang="en-US" b="1" dirty="0" smtClean="0">
                <a:solidFill>
                  <a:srgbClr val="FFC000"/>
                </a:solidFill>
              </a:rPr>
              <a:t>pure commons good</a:t>
            </a:r>
            <a:r>
              <a:rPr lang="en-US" dirty="0" smtClean="0">
                <a:solidFill>
                  <a:srgbClr val="FFC000"/>
                </a:solidFill>
              </a:rPr>
              <a:t> </a:t>
            </a:r>
            <a:r>
              <a:rPr lang="en-US" dirty="0" smtClean="0"/>
              <a:t>is a rival good that is nonexcludable</a:t>
            </a:r>
          </a:p>
          <a:p>
            <a:pPr lvl="1"/>
            <a:r>
              <a:rPr lang="en-US" dirty="0" smtClean="0"/>
              <a:t>Results in a tragedy of the commons</a:t>
            </a:r>
          </a:p>
          <a:p>
            <a:pPr lvl="1"/>
            <a:r>
              <a:rPr lang="en-US" dirty="0" smtClean="0"/>
              <a:t>Fish in open water</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7</a:t>
            </a:fld>
            <a:endParaRPr lang="en-US" dirty="0"/>
          </a:p>
        </p:txBody>
      </p:sp>
    </p:spTree>
    <p:extLst>
      <p:ext uri="{BB962C8B-B14F-4D97-AF65-F5344CB8AC3E}">
        <p14:creationId xmlns:p14="http://schemas.microsoft.com/office/powerpoint/2010/main" val="3173931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885672" y="274637"/>
            <a:ext cx="6002738" cy="1173163"/>
          </a:xfrm>
        </p:spPr>
        <p:txBody>
          <a:bodyPr>
            <a:normAutofit/>
          </a:bodyPr>
          <a:lstStyle/>
          <a:p>
            <a:r>
              <a:rPr lang="en-US" sz="4000" dirty="0" smtClean="0"/>
              <a:t>Types of Goods</a:t>
            </a:r>
            <a:endParaRPr lang="en-US" sz="4000" dirty="0"/>
          </a:p>
        </p:txBody>
      </p:sp>
      <p:graphicFrame>
        <p:nvGraphicFramePr>
          <p:cNvPr id="19" name="Content Placeholder 18"/>
          <p:cNvGraphicFramePr>
            <a:graphicFrameLocks noGrp="1"/>
          </p:cNvGraphicFramePr>
          <p:nvPr>
            <p:ph idx="1"/>
            <p:extLst/>
          </p:nvPr>
        </p:nvGraphicFramePr>
        <p:xfrm>
          <a:off x="864548" y="1802080"/>
          <a:ext cx="7762874" cy="3715838"/>
        </p:xfrm>
        <a:graphic>
          <a:graphicData uri="http://schemas.openxmlformats.org/drawingml/2006/table">
            <a:tbl>
              <a:tblPr firstRow="1" bandRow="1">
                <a:effectLst>
                  <a:outerShdw blurRad="50800" dist="38100" dir="5400000" algn="t" rotWithShape="0">
                    <a:prstClr val="black">
                      <a:alpha val="40000"/>
                    </a:prstClr>
                  </a:outerShdw>
                </a:effectLst>
                <a:tableStyleId>{9DCAF9ED-07DC-4A11-8D7F-57B35C25682E}</a:tableStyleId>
              </a:tblPr>
              <a:tblGrid>
                <a:gridCol w="663930">
                  <a:extLst>
                    <a:ext uri="{9D8B030D-6E8A-4147-A177-3AD203B41FA5}">
                      <a16:colId xmlns:a16="http://schemas.microsoft.com/office/drawing/2014/main" val="20000"/>
                    </a:ext>
                  </a:extLst>
                </a:gridCol>
                <a:gridCol w="1543932">
                  <a:extLst>
                    <a:ext uri="{9D8B030D-6E8A-4147-A177-3AD203B41FA5}">
                      <a16:colId xmlns:a16="http://schemas.microsoft.com/office/drawing/2014/main" val="20001"/>
                    </a:ext>
                  </a:extLst>
                </a:gridCol>
                <a:gridCol w="2777506">
                  <a:extLst>
                    <a:ext uri="{9D8B030D-6E8A-4147-A177-3AD203B41FA5}">
                      <a16:colId xmlns:a16="http://schemas.microsoft.com/office/drawing/2014/main" val="20002"/>
                    </a:ext>
                  </a:extLst>
                </a:gridCol>
                <a:gridCol w="2777506">
                  <a:extLst>
                    <a:ext uri="{9D8B030D-6E8A-4147-A177-3AD203B41FA5}">
                      <a16:colId xmlns:a16="http://schemas.microsoft.com/office/drawing/2014/main" val="20003"/>
                    </a:ext>
                  </a:extLst>
                </a:gridCol>
              </a:tblGrid>
              <a:tr h="681548">
                <a:tc>
                  <a:txBody>
                    <a:bodyPr/>
                    <a:lstStyle/>
                    <a:p>
                      <a:endParaRPr lang="en-US" sz="2400" dirty="0">
                        <a:effectLst>
                          <a:outerShdw blurRad="38100" dist="38100" dir="2700000" algn="tl">
                            <a:srgbClr val="000000">
                              <a:alpha val="43137"/>
                            </a:srgbClr>
                          </a:outerShdw>
                        </a:effectLst>
                      </a:endParaRPr>
                    </a:p>
                  </a:txBody>
                  <a:tcPr marL="89572" marR="89572">
                    <a:lnL w="12700" cmpd="sng">
                      <a:noFill/>
                    </a:lnL>
                    <a:lnR>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endParaRPr lang="en-US" sz="2400" dirty="0">
                        <a:effectLst>
                          <a:outerShdw blurRad="38100" dist="38100" dir="2700000" algn="tl">
                            <a:srgbClr val="000000">
                              <a:alpha val="43137"/>
                            </a:srgbClr>
                          </a:outerShdw>
                        </a:effectLst>
                      </a:endParaRPr>
                    </a:p>
                  </a:txBody>
                  <a:tcPr marL="89572" marR="89572">
                    <a:lnL>
                      <a:noFill/>
                    </a:lnL>
                    <a:lnR>
                      <a:noFill/>
                    </a:lnR>
                    <a:lnT w="12700" cmpd="sng">
                      <a:noFill/>
                    </a:lnT>
                    <a:lnB w="12700" cmpd="sng">
                      <a:noFill/>
                    </a:lnB>
                    <a:lnTlToBr w="12700" cmpd="sng">
                      <a:noFill/>
                      <a:prstDash val="solid"/>
                    </a:lnTlToBr>
                    <a:lnBlToTr w="12700" cmpd="sng">
                      <a:noFill/>
                      <a:prstDash val="solid"/>
                    </a:lnBlToTr>
                    <a:solidFill>
                      <a:srgbClr val="FFC000"/>
                    </a:solidFill>
                  </a:tcPr>
                </a:tc>
                <a:tc gridSpan="2">
                  <a:txBody>
                    <a:bodyPr/>
                    <a:lstStyle/>
                    <a:p>
                      <a:pPr algn="ctr"/>
                      <a:r>
                        <a:rPr lang="en-US" sz="2400" dirty="0" smtClean="0">
                          <a:effectLst>
                            <a:outerShdw blurRad="38100" dist="38100" dir="2700000" algn="tl">
                              <a:srgbClr val="000000">
                                <a:alpha val="43137"/>
                              </a:srgbClr>
                            </a:outerShdw>
                          </a:effectLst>
                        </a:rPr>
                        <a:t>Nonrival </a:t>
                      </a:r>
                      <a:endParaRPr lang="en-US" sz="2400" dirty="0">
                        <a:effectLst>
                          <a:outerShdw blurRad="38100" dist="38100" dir="2700000" algn="tl">
                            <a:srgbClr val="000000">
                              <a:alpha val="43137"/>
                            </a:srgbClr>
                          </a:outerShdw>
                        </a:effectLst>
                      </a:endParaRPr>
                    </a:p>
                  </a:txBody>
                  <a:tcPr marL="89572" marR="89572" anchor="ctr">
                    <a:lnL>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c hMerge="1">
                  <a:txBody>
                    <a:bodyPr/>
                    <a:lstStyle/>
                    <a:p>
                      <a:endParaRPr lang="en-US" dirty="0"/>
                    </a:p>
                  </a:txBody>
                  <a:tcPr/>
                </a:tc>
                <a:extLst>
                  <a:ext uri="{0D108BD9-81ED-4DB2-BD59-A6C34878D82A}">
                    <a16:rowId xmlns:a16="http://schemas.microsoft.com/office/drawing/2014/main" val="10000"/>
                  </a:ext>
                </a:extLst>
              </a:tr>
              <a:tr h="681548">
                <a:tc rowSpan="3">
                  <a:txBody>
                    <a:bodyPr/>
                    <a:lstStyle/>
                    <a:p>
                      <a:pPr algn="ctr"/>
                      <a:r>
                        <a:rPr lang="en-US" sz="2400" b="1" dirty="0" smtClean="0">
                          <a:solidFill>
                            <a:schemeClr val="bg1"/>
                          </a:solidFill>
                          <a:effectLst>
                            <a:outerShdw blurRad="38100" dist="38100" dir="2700000" algn="tl">
                              <a:srgbClr val="000000">
                                <a:alpha val="43137"/>
                              </a:srgbClr>
                            </a:outerShdw>
                          </a:effectLst>
                        </a:rPr>
                        <a:t>Nonexcludable</a:t>
                      </a:r>
                      <a:endParaRPr lang="en-US" sz="2400" b="1" dirty="0">
                        <a:solidFill>
                          <a:schemeClr val="bg1"/>
                        </a:solidFill>
                        <a:effectLst>
                          <a:outerShdw blurRad="38100" dist="38100" dir="2700000" algn="tl">
                            <a:srgbClr val="000000">
                              <a:alpha val="43137"/>
                            </a:srgbClr>
                          </a:outerShdw>
                        </a:effectLst>
                      </a:endParaRPr>
                    </a:p>
                  </a:txBody>
                  <a:tcPr marL="89572" marR="89572" vert="vert270" anchor="ctr">
                    <a:lnL w="12700" cmpd="sng">
                      <a:noFill/>
                    </a:lnL>
                    <a:lnR>
                      <a:noFill/>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endParaRPr lang="en-US" sz="2400" dirty="0"/>
                    </a:p>
                  </a:txBody>
                  <a:tcPr marL="89572" marR="89572"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smtClean="0"/>
                        <a:t>Low</a:t>
                      </a:r>
                      <a:endParaRPr lang="en-US" sz="2400" dirty="0"/>
                    </a:p>
                  </a:txBody>
                  <a:tcPr marL="89572" marR="89572"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smtClean="0"/>
                        <a:t>High</a:t>
                      </a:r>
                      <a:endParaRPr lang="en-US" sz="2400" dirty="0"/>
                    </a:p>
                  </a:txBody>
                  <a:tcPr marL="89572" marR="89572" anchor="ctr">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1176371">
                <a:tc vMerge="1">
                  <a:txBody>
                    <a:bodyPr/>
                    <a:lstStyle/>
                    <a:p>
                      <a:endParaRPr lang="en-US" dirty="0"/>
                    </a:p>
                  </a:txBody>
                  <a:tcPr/>
                </a:tc>
                <a:tc>
                  <a:txBody>
                    <a:bodyPr/>
                    <a:lstStyle/>
                    <a:p>
                      <a:pPr algn="ctr"/>
                      <a:r>
                        <a:rPr lang="en-US" sz="2400" dirty="0" smtClean="0"/>
                        <a:t>High</a:t>
                      </a:r>
                      <a:endParaRPr lang="en-US" sz="2400" dirty="0"/>
                    </a:p>
                  </a:txBody>
                  <a:tcPr marL="89572" marR="89572"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smtClean="0"/>
                        <a:t>Commons</a:t>
                      </a:r>
                      <a:r>
                        <a:rPr lang="en-US" sz="2400" baseline="0" dirty="0" smtClean="0"/>
                        <a:t> good</a:t>
                      </a:r>
                      <a:br>
                        <a:rPr lang="en-US" sz="2400" baseline="0" dirty="0" smtClean="0"/>
                      </a:br>
                      <a:r>
                        <a:rPr lang="en-US" sz="2400" baseline="0" dirty="0" smtClean="0"/>
                        <a:t>(ocean fish)</a:t>
                      </a:r>
                      <a:endParaRPr lang="en-US" sz="2400" dirty="0"/>
                    </a:p>
                  </a:txBody>
                  <a:tcPr marL="89572" marR="89572"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smtClean="0"/>
                        <a:t>Public good </a:t>
                      </a:r>
                      <a:br>
                        <a:rPr lang="en-US" sz="2400" dirty="0" smtClean="0"/>
                      </a:br>
                      <a:r>
                        <a:rPr lang="en-US" sz="2400" dirty="0" smtClean="0"/>
                        <a:t>(national</a:t>
                      </a:r>
                      <a:r>
                        <a:rPr lang="en-US" sz="2400" baseline="0" dirty="0" smtClean="0"/>
                        <a:t> defense)</a:t>
                      </a:r>
                    </a:p>
                  </a:txBody>
                  <a:tcPr marL="89572" marR="89572"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76371">
                <a:tc vMerge="1">
                  <a:txBody>
                    <a:bodyPr/>
                    <a:lstStyle/>
                    <a:p>
                      <a:endParaRPr lang="en-US" dirty="0"/>
                    </a:p>
                  </a:txBody>
                  <a:tcPr/>
                </a:tc>
                <a:tc>
                  <a:txBody>
                    <a:bodyPr/>
                    <a:lstStyle/>
                    <a:p>
                      <a:pPr algn="ctr"/>
                      <a:r>
                        <a:rPr lang="en-US" sz="2400" dirty="0" smtClean="0"/>
                        <a:t>Low</a:t>
                      </a:r>
                      <a:endParaRPr lang="en-US" sz="2400" dirty="0"/>
                    </a:p>
                  </a:txBody>
                  <a:tcPr marL="89572" marR="89572"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smtClean="0"/>
                        <a:t>Private</a:t>
                      </a:r>
                      <a:r>
                        <a:rPr lang="en-US" sz="2400" baseline="0" dirty="0" smtClean="0"/>
                        <a:t> good </a:t>
                      </a:r>
                      <a:br>
                        <a:rPr lang="en-US" sz="2400" baseline="0" dirty="0" smtClean="0"/>
                      </a:br>
                      <a:r>
                        <a:rPr lang="en-US" sz="2400" baseline="0" dirty="0" smtClean="0"/>
                        <a:t>(wheat)</a:t>
                      </a:r>
                      <a:endParaRPr lang="en-US" sz="2400" dirty="0"/>
                    </a:p>
                  </a:txBody>
                  <a:tcPr marL="89572" marR="89572"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baseline="0" dirty="0" smtClean="0"/>
                        <a:t>Collective good</a:t>
                      </a:r>
                      <a:br>
                        <a:rPr lang="en-US" sz="2400" baseline="0" dirty="0" smtClean="0"/>
                      </a:br>
                      <a:r>
                        <a:rPr lang="en-US" sz="2400" baseline="0" dirty="0" smtClean="0"/>
                        <a:t>(pay-per-view TV)</a:t>
                      </a:r>
                    </a:p>
                  </a:txBody>
                  <a:tcPr marL="89572" marR="89572" anchor="ctr">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8</a:t>
            </a:fld>
            <a:endParaRPr lang="en-US" dirty="0"/>
          </a:p>
        </p:txBody>
      </p:sp>
    </p:spTree>
    <p:extLst>
      <p:ext uri="{BB962C8B-B14F-4D97-AF65-F5344CB8AC3E}">
        <p14:creationId xmlns:p14="http://schemas.microsoft.com/office/powerpoint/2010/main" val="88225583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Autofit/>
          </a:bodyPr>
          <a:lstStyle/>
          <a:p>
            <a:r>
              <a:rPr lang="en-US" sz="3200" dirty="0" smtClean="0"/>
              <a:t>Government Decisions about Public Goods</a:t>
            </a:r>
            <a:endParaRPr lang="en-US" sz="3200" dirty="0"/>
          </a:p>
        </p:txBody>
      </p:sp>
      <p:sp>
        <p:nvSpPr>
          <p:cNvPr id="185347" name="Rectangle 3"/>
          <p:cNvSpPr>
            <a:spLocks noGrp="1" noChangeArrowheads="1"/>
          </p:cNvSpPr>
          <p:nvPr>
            <p:ph idx="1"/>
          </p:nvPr>
        </p:nvSpPr>
        <p:spPr/>
        <p:txBody>
          <a:bodyPr>
            <a:normAutofit fontScale="92500" lnSpcReduction="20000"/>
          </a:bodyPr>
          <a:lstStyle/>
          <a:p>
            <a:pPr>
              <a:buClr>
                <a:schemeClr val="bg1"/>
              </a:buClr>
            </a:pPr>
            <a:r>
              <a:rPr lang="en-US" i="1" dirty="0">
                <a:solidFill>
                  <a:srgbClr val="FFC000"/>
                </a:solidFill>
              </a:rPr>
              <a:t>Cost – Benefit Principle </a:t>
            </a:r>
            <a:r>
              <a:rPr lang="en-US" dirty="0" smtClean="0"/>
              <a:t>applies to pure public goods, as all others</a:t>
            </a:r>
            <a:endParaRPr lang="en-US" dirty="0"/>
          </a:p>
          <a:p>
            <a:pPr lvl="1"/>
            <a:r>
              <a:rPr lang="en-US" dirty="0"/>
              <a:t>The cost of the public good is the sum of the explicit and implicit costs incurred to produce </a:t>
            </a:r>
            <a:r>
              <a:rPr lang="en-US" dirty="0" smtClean="0"/>
              <a:t>it</a:t>
            </a:r>
          </a:p>
          <a:p>
            <a:r>
              <a:rPr lang="en-US" dirty="0" smtClean="0"/>
              <a:t>Benefits of a public good are different from a private good</a:t>
            </a:r>
          </a:p>
          <a:p>
            <a:pPr lvl="1"/>
            <a:r>
              <a:rPr lang="en-US" dirty="0" smtClean="0"/>
              <a:t>Benefit of an additional unit of a private good is the highest price someone would pay for it</a:t>
            </a:r>
          </a:p>
          <a:p>
            <a:pPr lvl="1"/>
            <a:r>
              <a:rPr lang="en-US" dirty="0" smtClean="0"/>
              <a:t>Benefit of an additional unit of a public good is the sum of the reservation of all people who use it</a:t>
            </a:r>
          </a:p>
          <a:p>
            <a:pPr lvl="2"/>
            <a:r>
              <a:rPr lang="en-US" dirty="0" smtClean="0"/>
              <a:t>Everyone who watches </a:t>
            </a:r>
            <a:r>
              <a:rPr lang="en-US" i="1" dirty="0" smtClean="0"/>
              <a:t>Sesame Street</a:t>
            </a:r>
            <a:r>
              <a:rPr lang="en-US" dirty="0" smtClean="0"/>
              <a:t> </a:t>
            </a:r>
            <a:endParaRPr lang="en-US" dirty="0"/>
          </a:p>
        </p:txBody>
      </p:sp>
      <p:sp>
        <p:nvSpPr>
          <p:cNvPr id="5" name="Footer Placeholder 4"/>
          <p:cNvSpPr>
            <a:spLocks noGrp="1"/>
          </p:cNvSpPr>
          <p:nvPr>
            <p:ph type="ftr" sz="quarter" idx="11"/>
          </p:nvPr>
        </p:nvSpPr>
        <p:spPr>
          <a:prstGeom prst="rect">
            <a:avLst/>
          </a:prstGeom>
        </p:spPr>
        <p:txBody>
          <a:bodyPr/>
          <a:lstStyle>
            <a:lvl1pPr>
              <a:defRPr sz="1200">
                <a:solidFill>
                  <a:schemeClr val="bg1"/>
                </a:solidFill>
              </a:defRPr>
            </a:lvl1pPr>
          </a:lstStyle>
          <a:p>
            <a:r>
              <a:rPr lang="en-US" dirty="0" smtClean="0"/>
              <a:t>©McGraw-Hill Education. All rights reserved.</a:t>
            </a:r>
          </a:p>
        </p:txBody>
      </p:sp>
      <p:sp>
        <p:nvSpPr>
          <p:cNvPr id="3" name="Slide Number Placeholder 2"/>
          <p:cNvSpPr>
            <a:spLocks noGrp="1"/>
          </p:cNvSpPr>
          <p:nvPr>
            <p:ph type="sldNum" sz="quarter" idx="12"/>
          </p:nvPr>
        </p:nvSpPr>
        <p:spPr/>
        <p:txBody>
          <a:bodyPr/>
          <a:lstStyle/>
          <a:p>
            <a:r>
              <a:rPr lang="en-US" smtClean="0"/>
              <a:t>14-</a:t>
            </a:r>
            <a:fld id="{7026C5B0-100B-46E6-820F-C45E75AF3521}" type="slidenum">
              <a:rPr lang="en-US" smtClean="0"/>
              <a:pPr/>
              <a:t>9</a:t>
            </a:fld>
            <a:endParaRPr lang="en-US" dirty="0"/>
          </a:p>
        </p:txBody>
      </p:sp>
    </p:spTree>
    <p:extLst>
      <p:ext uri="{BB962C8B-B14F-4D97-AF65-F5344CB8AC3E}">
        <p14:creationId xmlns:p14="http://schemas.microsoft.com/office/powerpoint/2010/main" val="37176254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3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3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3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53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2191</TotalTime>
  <Words>2566</Words>
  <Application>Microsoft Office PowerPoint</Application>
  <PresentationFormat>Diavetítés a képernyőre (4:3 oldalarány)</PresentationFormat>
  <Paragraphs>412</Paragraphs>
  <Slides>37</Slides>
  <Notes>6</Notes>
  <HiddenSlides>0</HiddenSlides>
  <MMClips>0</MMClips>
  <ScaleCrop>false</ScaleCrop>
  <HeadingPairs>
    <vt:vector size="6" baseType="variant">
      <vt:variant>
        <vt:lpstr>Használt betűtípusok</vt:lpstr>
      </vt:variant>
      <vt:variant>
        <vt:i4>6</vt:i4>
      </vt:variant>
      <vt:variant>
        <vt:lpstr>Téma</vt:lpstr>
      </vt:variant>
      <vt:variant>
        <vt:i4>3</vt:i4>
      </vt:variant>
      <vt:variant>
        <vt:lpstr>Diacímek</vt:lpstr>
      </vt:variant>
      <vt:variant>
        <vt:i4>37</vt:i4>
      </vt:variant>
    </vt:vector>
  </HeadingPairs>
  <TitlesOfParts>
    <vt:vector size="46" baseType="lpstr">
      <vt:lpstr>Arial</vt:lpstr>
      <vt:lpstr>Arial Black</vt:lpstr>
      <vt:lpstr>Book Antiqua</vt:lpstr>
      <vt:lpstr>Calibri</vt:lpstr>
      <vt:lpstr>Helvetica</vt:lpstr>
      <vt:lpstr>Wingdings</vt:lpstr>
      <vt:lpstr>1_Default Design</vt:lpstr>
      <vt:lpstr>2_Default Design</vt:lpstr>
      <vt:lpstr>Presentation2</vt:lpstr>
      <vt:lpstr>Public Goods and Tax Policy</vt:lpstr>
      <vt:lpstr>Learning Objectives</vt:lpstr>
      <vt:lpstr>Government Is Unique</vt:lpstr>
      <vt:lpstr>Public Goods</vt:lpstr>
      <vt:lpstr>Public Goods and Government</vt:lpstr>
      <vt:lpstr>Public Goods and Government</vt:lpstr>
      <vt:lpstr>Public Goods and Government</vt:lpstr>
      <vt:lpstr>Types of Goods</vt:lpstr>
      <vt:lpstr>Government Decisions about Public Goods</vt:lpstr>
      <vt:lpstr>Paying for Public Goods</vt:lpstr>
      <vt:lpstr>Scenario 1:  Sharing the Cost</vt:lpstr>
      <vt:lpstr>Scenario 2:  "Equal Tax" Rule</vt:lpstr>
      <vt:lpstr>Scenario 3:  Proportional Tax on Income</vt:lpstr>
      <vt:lpstr>Marital Budgeting</vt:lpstr>
      <vt:lpstr>Private and Public Goods</vt:lpstr>
      <vt:lpstr>Unfair Taxation</vt:lpstr>
      <vt:lpstr>The Market for Public Goods</vt:lpstr>
      <vt:lpstr>Private Good Demand</vt:lpstr>
      <vt:lpstr>Public Good Demand</vt:lpstr>
      <vt:lpstr>The Optimal Quantity of Parkland</vt:lpstr>
      <vt:lpstr>Government Provision of Public Goods</vt:lpstr>
      <vt:lpstr>Private Provision of Public Goods</vt:lpstr>
      <vt:lpstr>Providing Public Goods</vt:lpstr>
      <vt:lpstr>Pay-Per-View Market</vt:lpstr>
      <vt:lpstr>Additional Functions of Government</vt:lpstr>
      <vt:lpstr>Which  Government?</vt:lpstr>
      <vt:lpstr>Structural Incentives Problem</vt:lpstr>
      <vt:lpstr>Structural Incentives Problem</vt:lpstr>
      <vt:lpstr>Rent-Seeking</vt:lpstr>
      <vt:lpstr>Rent-Seeking</vt:lpstr>
      <vt:lpstr>Money for Sale</vt:lpstr>
      <vt:lpstr>Starve the Government</vt:lpstr>
      <vt:lpstr>Tax Considerations</vt:lpstr>
      <vt:lpstr>Tax on Cars</vt:lpstr>
      <vt:lpstr>Tax Policy Issues</vt:lpstr>
      <vt:lpstr>Tax Policy Issues</vt:lpstr>
      <vt:lpstr>Public Goods and Tax Policy</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dc:creator>
  <cp:lastModifiedBy>Windows-felhasználó</cp:lastModifiedBy>
  <cp:revision>67</cp:revision>
  <dcterms:created xsi:type="dcterms:W3CDTF">2008-06-10T11:10:19Z</dcterms:created>
  <dcterms:modified xsi:type="dcterms:W3CDTF">2019-11-19T16:33:09Z</dcterms:modified>
</cp:coreProperties>
</file>