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 id="2147483679" r:id="rId2"/>
    <p:sldMasterId id="2147483702" r:id="rId3"/>
    <p:sldMasterId id="2147483714" r:id="rId4"/>
  </p:sldMasterIdLst>
  <p:notesMasterIdLst>
    <p:notesMasterId r:id="rId57"/>
  </p:notesMasterIdLst>
  <p:handoutMasterIdLst>
    <p:handoutMasterId r:id="rId58"/>
  </p:handoutMasterIdLst>
  <p:sldIdLst>
    <p:sldId id="317" r:id="rId5"/>
    <p:sldId id="306" r:id="rId6"/>
    <p:sldId id="257" r:id="rId7"/>
    <p:sldId id="258" r:id="rId8"/>
    <p:sldId id="307" r:id="rId9"/>
    <p:sldId id="308" r:id="rId10"/>
    <p:sldId id="260" r:id="rId11"/>
    <p:sldId id="261" r:id="rId12"/>
    <p:sldId id="263" r:id="rId13"/>
    <p:sldId id="264" r:id="rId14"/>
    <p:sldId id="265" r:id="rId15"/>
    <p:sldId id="266" r:id="rId16"/>
    <p:sldId id="269" r:id="rId17"/>
    <p:sldId id="316" r:id="rId18"/>
    <p:sldId id="309" r:id="rId19"/>
    <p:sldId id="274" r:id="rId20"/>
    <p:sldId id="310" r:id="rId21"/>
    <p:sldId id="276" r:id="rId22"/>
    <p:sldId id="277" r:id="rId23"/>
    <p:sldId id="279" r:id="rId24"/>
    <p:sldId id="280" r:id="rId25"/>
    <p:sldId id="284" r:id="rId26"/>
    <p:sldId id="286" r:id="rId27"/>
    <p:sldId id="288" r:id="rId28"/>
    <p:sldId id="289" r:id="rId29"/>
    <p:sldId id="294" r:id="rId30"/>
    <p:sldId id="295" r:id="rId31"/>
    <p:sldId id="296" r:id="rId32"/>
    <p:sldId id="297" r:id="rId33"/>
    <p:sldId id="298" r:id="rId34"/>
    <p:sldId id="299" r:id="rId35"/>
    <p:sldId id="300" r:id="rId36"/>
    <p:sldId id="302" r:id="rId37"/>
    <p:sldId id="311" r:id="rId38"/>
    <p:sldId id="304" r:id="rId39"/>
    <p:sldId id="312" r:id="rId40"/>
    <p:sldId id="313" r:id="rId41"/>
    <p:sldId id="305" r:id="rId42"/>
    <p:sldId id="315" r:id="rId43"/>
    <p:sldId id="314" r:id="rId44"/>
    <p:sldId id="329" r:id="rId45"/>
    <p:sldId id="318" r:id="rId46"/>
    <p:sldId id="319" r:id="rId47"/>
    <p:sldId id="320" r:id="rId48"/>
    <p:sldId id="321" r:id="rId49"/>
    <p:sldId id="322" r:id="rId50"/>
    <p:sldId id="323" r:id="rId51"/>
    <p:sldId id="324" r:id="rId52"/>
    <p:sldId id="325" r:id="rId53"/>
    <p:sldId id="326" r:id="rId54"/>
    <p:sldId id="327" r:id="rId55"/>
    <p:sldId id="328" r:id="rId56"/>
  </p:sldIdLst>
  <p:sldSz cx="9144000" cy="6858000" type="screen4x3"/>
  <p:notesSz cx="6858000" cy="91170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4319">
          <p15:clr>
            <a:srgbClr val="A4A3A4"/>
          </p15:clr>
        </p15:guide>
        <p15:guide id="2" pos="5542">
          <p15:clr>
            <a:srgbClr val="A4A3A4"/>
          </p15:clr>
        </p15:guide>
      </p15:sldGuideLst>
    </p:ext>
    <p:ext uri="{2D200454-40CA-4A62-9FC3-DE9A4176ACB9}">
      <p15:notesGuideLst xmlns="" xmlns:p15="http://schemas.microsoft.com/office/powerpoint/2012/main">
        <p15:guide id="1" orient="horz" pos="287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3D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1" autoAdjust="0"/>
    <p:restoredTop sz="94660"/>
  </p:normalViewPr>
  <p:slideViewPr>
    <p:cSldViewPr snapToGrid="0" snapToObjects="1">
      <p:cViewPr>
        <p:scale>
          <a:sx n="111" d="100"/>
          <a:sy n="111" d="100"/>
        </p:scale>
        <p:origin x="-888" y="48"/>
      </p:cViewPr>
      <p:guideLst>
        <p:guide orient="horz" pos="4319"/>
        <p:guide pos="5542"/>
      </p:guideLst>
    </p:cSldViewPr>
  </p:slideViewPr>
  <p:notesTextViewPr>
    <p:cViewPr>
      <p:scale>
        <a:sx n="100" d="100"/>
        <a:sy n="100" d="100"/>
      </p:scale>
      <p:origin x="0" y="0"/>
    </p:cViewPr>
  </p:notesTextViewPr>
  <p:notesViewPr>
    <p:cSldViewPr snapToGrid="0" snapToObjects="1">
      <p:cViewPr varScale="1">
        <p:scale>
          <a:sx n="64" d="100"/>
          <a:sy n="64" d="100"/>
        </p:scale>
        <p:origin x="-1884" y="-96"/>
      </p:cViewPr>
      <p:guideLst>
        <p:guide orient="horz" pos="2872"/>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14237C-2EC8-43E0-BE5E-B2B2FEF7872F}" type="doc">
      <dgm:prSet loTypeId="urn:microsoft.com/office/officeart/2005/8/layout/balance1" loCatId="relationship" qsTypeId="urn:microsoft.com/office/officeart/2005/8/quickstyle/3d2" qsCatId="3D" csTypeId="urn:microsoft.com/office/officeart/2005/8/colors/accent2_2" csCatId="accent2" phldr="1"/>
      <dgm:spPr/>
      <dgm:t>
        <a:bodyPr/>
        <a:lstStyle/>
        <a:p>
          <a:endParaRPr lang="en-US"/>
        </a:p>
      </dgm:t>
    </dgm:pt>
    <dgm:pt modelId="{0B8419F6-5FD7-4B55-A7EF-2596E5062E37}">
      <dgm:prSet phldrT="[Text]"/>
      <dgm:spPr>
        <a:solidFill>
          <a:schemeClr val="bg2">
            <a:alpha val="90000"/>
          </a:schemeClr>
        </a:solidFill>
        <a:effectLst/>
        <a:scene3d>
          <a:camera prst="orthographicFront"/>
          <a:lightRig rig="threePt" dir="t">
            <a:rot lat="0" lon="0" rev="7500000"/>
          </a:lightRig>
        </a:scene3d>
        <a:sp3d extrusionH="190500" prstMaterial="dkEdge">
          <a:bevelB w="120650" h="57150" prst="relaxedInset"/>
          <a:contourClr>
            <a:schemeClr val="bg1"/>
          </a:contourClr>
        </a:sp3d>
      </dgm:spPr>
      <dgm:t>
        <a:bodyPr/>
        <a:lstStyle/>
        <a:p>
          <a:r>
            <a:rPr lang="en-US" dirty="0" smtClean="0">
              <a:solidFill>
                <a:schemeClr val="tx2"/>
              </a:solidFill>
            </a:rPr>
            <a:t>Buyer</a:t>
          </a:r>
          <a:endParaRPr lang="en-US" dirty="0">
            <a:solidFill>
              <a:schemeClr val="tx2"/>
            </a:solidFill>
          </a:endParaRPr>
        </a:p>
      </dgm:t>
    </dgm:pt>
    <dgm:pt modelId="{EB1A6FEF-EAFC-4277-BBE7-24EAADC7F270}" type="parTrans" cxnId="{C87DA281-D380-4770-9833-2C490CC10FA0}">
      <dgm:prSet/>
      <dgm:spPr/>
      <dgm:t>
        <a:bodyPr/>
        <a:lstStyle/>
        <a:p>
          <a:endParaRPr lang="en-US"/>
        </a:p>
      </dgm:t>
    </dgm:pt>
    <dgm:pt modelId="{AA0E8C56-1214-4187-B0D3-946B39A1032C}" type="sibTrans" cxnId="{C87DA281-D380-4770-9833-2C490CC10FA0}">
      <dgm:prSet/>
      <dgm:spPr/>
      <dgm:t>
        <a:bodyPr/>
        <a:lstStyle/>
        <a:p>
          <a:endParaRPr lang="en-US"/>
        </a:p>
      </dgm:t>
    </dgm:pt>
    <dgm:pt modelId="{B47EA2D0-27BD-4037-8F20-F59ED0C5FDAC}">
      <dgm:prSet phldrT="[Text]"/>
      <dgm:spPr>
        <a:solidFill>
          <a:schemeClr val="accent3"/>
        </a:solidFill>
        <a:scene3d>
          <a:camera prst="orthographicFront"/>
          <a:lightRig rig="threePt" dir="t">
            <a:rot lat="0" lon="0" rev="7500000"/>
          </a:lightRig>
        </a:scene3d>
        <a:sp3d prstMaterial="plastic"/>
      </dgm:spPr>
      <dgm:t>
        <a:bodyPr/>
        <a:lstStyle/>
        <a:p>
          <a:r>
            <a:rPr lang="en-US" b="1" smtClean="0"/>
            <a:t>Fact 2</a:t>
          </a:r>
          <a:endParaRPr lang="en-US" b="1" dirty="0"/>
        </a:p>
      </dgm:t>
    </dgm:pt>
    <dgm:pt modelId="{8E5F92DF-ACDA-4EFA-AE31-AEA0DFF49B18}" type="parTrans" cxnId="{CE4E0C65-5D4E-49AA-9582-B5F2600003FB}">
      <dgm:prSet/>
      <dgm:spPr/>
      <dgm:t>
        <a:bodyPr/>
        <a:lstStyle/>
        <a:p>
          <a:endParaRPr lang="en-US"/>
        </a:p>
      </dgm:t>
    </dgm:pt>
    <dgm:pt modelId="{56BCB52C-3BE3-4432-B563-D75A9F7434A5}" type="sibTrans" cxnId="{CE4E0C65-5D4E-49AA-9582-B5F2600003FB}">
      <dgm:prSet/>
      <dgm:spPr/>
      <dgm:t>
        <a:bodyPr/>
        <a:lstStyle/>
        <a:p>
          <a:endParaRPr lang="en-US"/>
        </a:p>
      </dgm:t>
    </dgm:pt>
    <dgm:pt modelId="{3F059485-10B0-4257-9EE1-7A0F84D9A819}">
      <dgm:prSet phldrT="[Text]"/>
      <dgm:spPr>
        <a:solidFill>
          <a:schemeClr val="accent3"/>
        </a:solidFill>
        <a:scene3d>
          <a:camera prst="orthographicFront"/>
          <a:lightRig rig="threePt" dir="t">
            <a:rot lat="0" lon="0" rev="7500000"/>
          </a:lightRig>
        </a:scene3d>
        <a:sp3d prstMaterial="plastic"/>
      </dgm:spPr>
      <dgm:t>
        <a:bodyPr/>
        <a:lstStyle/>
        <a:p>
          <a:r>
            <a:rPr lang="en-US" b="1" dirty="0" smtClean="0"/>
            <a:t>Fact 1</a:t>
          </a:r>
          <a:endParaRPr lang="en-US" b="1" dirty="0"/>
        </a:p>
      </dgm:t>
    </dgm:pt>
    <dgm:pt modelId="{9400921A-2F61-4726-A52D-C8B01DA84E25}" type="parTrans" cxnId="{9B13DDB4-0A1A-448E-BC8B-4AA87F771F7C}">
      <dgm:prSet/>
      <dgm:spPr/>
      <dgm:t>
        <a:bodyPr/>
        <a:lstStyle/>
        <a:p>
          <a:endParaRPr lang="en-US"/>
        </a:p>
      </dgm:t>
    </dgm:pt>
    <dgm:pt modelId="{8202DD35-6A68-4BA5-AD75-9DB4D3F36E41}" type="sibTrans" cxnId="{9B13DDB4-0A1A-448E-BC8B-4AA87F771F7C}">
      <dgm:prSet/>
      <dgm:spPr/>
      <dgm:t>
        <a:bodyPr/>
        <a:lstStyle/>
        <a:p>
          <a:endParaRPr lang="en-US"/>
        </a:p>
      </dgm:t>
    </dgm:pt>
    <dgm:pt modelId="{F6E24A47-D0E7-47B2-BC17-73EA71B1D1E9}">
      <dgm:prSet phldrT="[Text]"/>
      <dgm:spPr>
        <a:solidFill>
          <a:schemeClr val="bg2">
            <a:alpha val="90000"/>
          </a:schemeClr>
        </a:solidFill>
        <a:effectLst/>
        <a:scene3d>
          <a:camera prst="orthographicFront"/>
          <a:lightRig rig="threePt" dir="t">
            <a:rot lat="0" lon="0" rev="7500000"/>
          </a:lightRig>
        </a:scene3d>
        <a:sp3d extrusionH="190500" prstMaterial="dkEdge">
          <a:bevelB w="120650" h="57150" prst="relaxedInset"/>
          <a:contourClr>
            <a:schemeClr val="bg1"/>
          </a:contourClr>
        </a:sp3d>
      </dgm:spPr>
      <dgm:t>
        <a:bodyPr/>
        <a:lstStyle/>
        <a:p>
          <a:r>
            <a:rPr lang="en-US" dirty="0" smtClean="0">
              <a:solidFill>
                <a:schemeClr val="tx2"/>
              </a:solidFill>
            </a:rPr>
            <a:t>Seller</a:t>
          </a:r>
          <a:endParaRPr lang="en-US" dirty="0">
            <a:solidFill>
              <a:schemeClr val="tx2"/>
            </a:solidFill>
          </a:endParaRPr>
        </a:p>
      </dgm:t>
    </dgm:pt>
    <dgm:pt modelId="{2F93FB47-786C-4C26-9DFF-64C0366CFF56}" type="parTrans" cxnId="{685C3151-C705-4B66-9B49-48F4BD8CFB59}">
      <dgm:prSet/>
      <dgm:spPr/>
      <dgm:t>
        <a:bodyPr/>
        <a:lstStyle/>
        <a:p>
          <a:endParaRPr lang="en-US"/>
        </a:p>
      </dgm:t>
    </dgm:pt>
    <dgm:pt modelId="{06F6B62A-C1A0-4661-A4C9-2C3722F0C096}" type="sibTrans" cxnId="{685C3151-C705-4B66-9B49-48F4BD8CFB59}">
      <dgm:prSet/>
      <dgm:spPr/>
      <dgm:t>
        <a:bodyPr/>
        <a:lstStyle/>
        <a:p>
          <a:endParaRPr lang="en-US"/>
        </a:p>
      </dgm:t>
    </dgm:pt>
    <dgm:pt modelId="{F85C7F36-9E7B-4CB6-BDDA-40E14E82E45E}">
      <dgm:prSet phldrT="[Text]"/>
      <dgm:spPr>
        <a:solidFill>
          <a:schemeClr val="accent3"/>
        </a:solidFill>
        <a:scene3d>
          <a:camera prst="orthographicFront"/>
          <a:lightRig rig="threePt" dir="t">
            <a:rot lat="0" lon="0" rev="7500000"/>
          </a:lightRig>
        </a:scene3d>
        <a:sp3d prstMaterial="plastic"/>
      </dgm:spPr>
      <dgm:t>
        <a:bodyPr/>
        <a:lstStyle/>
        <a:p>
          <a:r>
            <a:rPr lang="en-US" b="1" smtClean="0"/>
            <a:t>Fact C</a:t>
          </a:r>
          <a:endParaRPr lang="en-US" b="1" dirty="0" smtClean="0"/>
        </a:p>
      </dgm:t>
    </dgm:pt>
    <dgm:pt modelId="{FEFE69BB-1510-48C5-A23A-7DACBFDD9A82}" type="parTrans" cxnId="{A4FBE3F5-3452-4BBD-9289-FE312E001A3B}">
      <dgm:prSet/>
      <dgm:spPr/>
      <dgm:t>
        <a:bodyPr/>
        <a:lstStyle/>
        <a:p>
          <a:endParaRPr lang="en-US"/>
        </a:p>
      </dgm:t>
    </dgm:pt>
    <dgm:pt modelId="{A3661E49-1AB8-4C9F-B2D7-B91B82DEBD20}" type="sibTrans" cxnId="{A4FBE3F5-3452-4BBD-9289-FE312E001A3B}">
      <dgm:prSet/>
      <dgm:spPr/>
      <dgm:t>
        <a:bodyPr/>
        <a:lstStyle/>
        <a:p>
          <a:endParaRPr lang="en-US"/>
        </a:p>
      </dgm:t>
    </dgm:pt>
    <dgm:pt modelId="{6A3C7568-3ACF-42E6-A5B5-0A8F03B82878}">
      <dgm:prSet phldrT="[Text]"/>
      <dgm:spPr>
        <a:solidFill>
          <a:schemeClr val="accent3"/>
        </a:solidFill>
        <a:scene3d>
          <a:camera prst="orthographicFront"/>
          <a:lightRig rig="threePt" dir="t">
            <a:rot lat="0" lon="0" rev="7500000"/>
          </a:lightRig>
        </a:scene3d>
        <a:sp3d prstMaterial="plastic"/>
      </dgm:spPr>
      <dgm:t>
        <a:bodyPr/>
        <a:lstStyle/>
        <a:p>
          <a:r>
            <a:rPr lang="en-US" b="1" dirty="0" smtClean="0"/>
            <a:t>Fact B</a:t>
          </a:r>
          <a:endParaRPr lang="en-US" b="1" dirty="0"/>
        </a:p>
      </dgm:t>
    </dgm:pt>
    <dgm:pt modelId="{BCB6A25D-4E85-4341-8F47-1B9AD5A0DC42}" type="parTrans" cxnId="{34D489A9-D785-4AFC-AD8E-2AC1A158C335}">
      <dgm:prSet/>
      <dgm:spPr/>
      <dgm:t>
        <a:bodyPr/>
        <a:lstStyle/>
        <a:p>
          <a:endParaRPr lang="en-US"/>
        </a:p>
      </dgm:t>
    </dgm:pt>
    <dgm:pt modelId="{389E9700-180E-443B-9014-3642409EAEE3}" type="sibTrans" cxnId="{34D489A9-D785-4AFC-AD8E-2AC1A158C335}">
      <dgm:prSet/>
      <dgm:spPr/>
      <dgm:t>
        <a:bodyPr/>
        <a:lstStyle/>
        <a:p>
          <a:endParaRPr lang="en-US"/>
        </a:p>
      </dgm:t>
    </dgm:pt>
    <dgm:pt modelId="{4649760B-A8D6-4899-806D-748F8EB358EC}">
      <dgm:prSet phldrT="[Text]" custT="1"/>
      <dgm:spPr>
        <a:solidFill>
          <a:schemeClr val="accent3"/>
        </a:solidFill>
        <a:scene3d>
          <a:camera prst="orthographicFront"/>
          <a:lightRig rig="threePt" dir="t">
            <a:rot lat="0" lon="0" rev="7500000"/>
          </a:lightRig>
        </a:scene3d>
        <a:sp3d prstMaterial="plastic"/>
      </dgm:spPr>
      <dgm:t>
        <a:bodyPr/>
        <a:lstStyle/>
        <a:p>
          <a:r>
            <a:rPr lang="en-US" sz="1600" b="1" dirty="0" smtClean="0"/>
            <a:t>Fact A</a:t>
          </a:r>
          <a:endParaRPr lang="en-US" sz="1600" b="1" dirty="0"/>
        </a:p>
      </dgm:t>
    </dgm:pt>
    <dgm:pt modelId="{5FE3FD94-4378-45B6-B9C7-19A0CEC38DD7}" type="parTrans" cxnId="{BD24C6FF-B3B7-43F5-B2ED-7D741E02A0F8}">
      <dgm:prSet/>
      <dgm:spPr/>
      <dgm:t>
        <a:bodyPr/>
        <a:lstStyle/>
        <a:p>
          <a:endParaRPr lang="en-US"/>
        </a:p>
      </dgm:t>
    </dgm:pt>
    <dgm:pt modelId="{CCEDC713-137A-4B5F-9B71-32D1820805A5}" type="sibTrans" cxnId="{BD24C6FF-B3B7-43F5-B2ED-7D741E02A0F8}">
      <dgm:prSet/>
      <dgm:spPr/>
      <dgm:t>
        <a:bodyPr/>
        <a:lstStyle/>
        <a:p>
          <a:endParaRPr lang="en-US"/>
        </a:p>
      </dgm:t>
    </dgm:pt>
    <dgm:pt modelId="{80300E3E-7498-46AB-AABC-ADC633158490}">
      <dgm:prSet phldrT="[Text]"/>
      <dgm:spPr>
        <a:solidFill>
          <a:schemeClr val="accent3"/>
        </a:solidFill>
        <a:scene3d>
          <a:camera prst="orthographicFront"/>
          <a:lightRig rig="threePt" dir="t">
            <a:rot lat="0" lon="0" rev="7500000"/>
          </a:lightRig>
        </a:scene3d>
        <a:sp3d prstMaterial="plastic"/>
      </dgm:spPr>
      <dgm:t>
        <a:bodyPr/>
        <a:lstStyle/>
        <a:p>
          <a:r>
            <a:rPr lang="en-US" b="1" dirty="0" smtClean="0"/>
            <a:t>Fact D</a:t>
          </a:r>
        </a:p>
      </dgm:t>
    </dgm:pt>
    <dgm:pt modelId="{71E375D0-EE41-49B8-8543-8EFCCE5EB14C}" type="parTrans" cxnId="{08A244AF-82C8-44A9-A685-02C80B004A56}">
      <dgm:prSet/>
      <dgm:spPr/>
      <dgm:t>
        <a:bodyPr/>
        <a:lstStyle/>
        <a:p>
          <a:endParaRPr lang="en-US"/>
        </a:p>
      </dgm:t>
    </dgm:pt>
    <dgm:pt modelId="{08F15757-B21F-4AEA-BE68-FE92C658ACF9}" type="sibTrans" cxnId="{08A244AF-82C8-44A9-A685-02C80B004A56}">
      <dgm:prSet/>
      <dgm:spPr/>
      <dgm:t>
        <a:bodyPr/>
        <a:lstStyle/>
        <a:p>
          <a:endParaRPr lang="en-US"/>
        </a:p>
      </dgm:t>
    </dgm:pt>
    <dgm:pt modelId="{50BF4886-8DED-49A7-9346-DA2950120012}" type="pres">
      <dgm:prSet presAssocID="{C014237C-2EC8-43E0-BE5E-B2B2FEF7872F}" presName="outerComposite" presStyleCnt="0">
        <dgm:presLayoutVars>
          <dgm:chMax val="2"/>
          <dgm:animLvl val="lvl"/>
          <dgm:resizeHandles val="exact"/>
        </dgm:presLayoutVars>
      </dgm:prSet>
      <dgm:spPr/>
      <dgm:t>
        <a:bodyPr/>
        <a:lstStyle/>
        <a:p>
          <a:endParaRPr lang="en-US"/>
        </a:p>
      </dgm:t>
    </dgm:pt>
    <dgm:pt modelId="{6DB4289A-1FBD-4E8A-B761-E5EC60D1B85F}" type="pres">
      <dgm:prSet presAssocID="{C014237C-2EC8-43E0-BE5E-B2B2FEF7872F}" presName="dummyMaxCanvas" presStyleCnt="0"/>
      <dgm:spPr/>
    </dgm:pt>
    <dgm:pt modelId="{072C3547-DA25-4F92-AFFA-044077CF48B3}" type="pres">
      <dgm:prSet presAssocID="{C014237C-2EC8-43E0-BE5E-B2B2FEF7872F}" presName="parentComposite" presStyleCnt="0"/>
      <dgm:spPr/>
    </dgm:pt>
    <dgm:pt modelId="{867C04DB-D4C0-42E5-A762-6AEF10FB1EDB}" type="pres">
      <dgm:prSet presAssocID="{C014237C-2EC8-43E0-BE5E-B2B2FEF7872F}" presName="parent1" presStyleLbl="alignAccFollowNode1" presStyleIdx="0" presStyleCnt="4">
        <dgm:presLayoutVars>
          <dgm:chMax val="4"/>
        </dgm:presLayoutVars>
      </dgm:prSet>
      <dgm:spPr/>
      <dgm:t>
        <a:bodyPr/>
        <a:lstStyle/>
        <a:p>
          <a:endParaRPr lang="en-US"/>
        </a:p>
      </dgm:t>
    </dgm:pt>
    <dgm:pt modelId="{DB54A8B8-95D3-4CC6-B0DA-A93A62283D8B}" type="pres">
      <dgm:prSet presAssocID="{C014237C-2EC8-43E0-BE5E-B2B2FEF7872F}" presName="parent2" presStyleLbl="alignAccFollowNode1" presStyleIdx="1" presStyleCnt="4">
        <dgm:presLayoutVars>
          <dgm:chMax val="4"/>
        </dgm:presLayoutVars>
      </dgm:prSet>
      <dgm:spPr/>
      <dgm:t>
        <a:bodyPr/>
        <a:lstStyle/>
        <a:p>
          <a:endParaRPr lang="en-US"/>
        </a:p>
      </dgm:t>
    </dgm:pt>
    <dgm:pt modelId="{CBCD2D79-7896-41DE-9ED4-C447023EB197}" type="pres">
      <dgm:prSet presAssocID="{C014237C-2EC8-43E0-BE5E-B2B2FEF7872F}" presName="childrenComposite" presStyleCnt="0"/>
      <dgm:spPr/>
    </dgm:pt>
    <dgm:pt modelId="{E0286D14-2C1D-4A62-A5C5-FB651A48954A}" type="pres">
      <dgm:prSet presAssocID="{C014237C-2EC8-43E0-BE5E-B2B2FEF7872F}" presName="dummyMaxCanvas_ChildArea" presStyleCnt="0"/>
      <dgm:spPr/>
    </dgm:pt>
    <dgm:pt modelId="{18F23BBB-0C1F-4102-858B-6E70E23E8140}" type="pres">
      <dgm:prSet presAssocID="{C014237C-2EC8-43E0-BE5E-B2B2FEF7872F}" presName="fulcrum" presStyleLbl="alignAccFollowNode1" presStyleIdx="2" presStyleCnt="4" custLinFactNeighborX="8146"/>
      <dgm:spPr>
        <a:solidFill>
          <a:schemeClr val="bg2">
            <a:alpha val="90000"/>
          </a:schemeClr>
        </a:solidFill>
        <a:effectLst/>
        <a:scene3d>
          <a:camera prst="orthographicFront"/>
          <a:lightRig rig="threePt" dir="t">
            <a:rot lat="0" lon="0" rev="7500000"/>
          </a:lightRig>
        </a:scene3d>
        <a:sp3d extrusionH="190500" prstMaterial="dkEdge">
          <a:bevelB w="120650" h="57150" prst="relaxedInset"/>
          <a:contourClr>
            <a:schemeClr val="bg1"/>
          </a:contourClr>
        </a:sp3d>
      </dgm:spPr>
      <dgm:t>
        <a:bodyPr/>
        <a:lstStyle/>
        <a:p>
          <a:endParaRPr lang="en-US"/>
        </a:p>
      </dgm:t>
    </dgm:pt>
    <dgm:pt modelId="{7E729839-5E33-4A00-A034-F086C77D35C2}" type="pres">
      <dgm:prSet presAssocID="{C014237C-2EC8-43E0-BE5E-B2B2FEF7872F}" presName="balance_24" presStyleLbl="alignAccFollowNode1" presStyleIdx="3" presStyleCnt="4">
        <dgm:presLayoutVars>
          <dgm:bulletEnabled val="1"/>
        </dgm:presLayoutVars>
      </dgm:prSet>
      <dgm:spPr>
        <a:solidFill>
          <a:schemeClr val="bg2">
            <a:alpha val="90000"/>
          </a:schemeClr>
        </a:solidFill>
        <a:effectLst/>
        <a:scene3d>
          <a:camera prst="orthographicFront"/>
          <a:lightRig rig="threePt" dir="t">
            <a:rot lat="0" lon="0" rev="7500000"/>
          </a:lightRig>
        </a:scene3d>
        <a:sp3d extrusionH="190500" prstMaterial="dkEdge">
          <a:bevelB w="120650" h="57150" prst="relaxedInset"/>
          <a:contourClr>
            <a:schemeClr val="bg1"/>
          </a:contourClr>
        </a:sp3d>
      </dgm:spPr>
      <dgm:t>
        <a:bodyPr/>
        <a:lstStyle/>
        <a:p>
          <a:endParaRPr lang="en-US"/>
        </a:p>
      </dgm:t>
    </dgm:pt>
    <dgm:pt modelId="{5765FC49-DB58-42E5-A713-8D1E56B4129F}" type="pres">
      <dgm:prSet presAssocID="{C014237C-2EC8-43E0-BE5E-B2B2FEF7872F}" presName="right_24_1" presStyleLbl="node1" presStyleIdx="0" presStyleCnt="6">
        <dgm:presLayoutVars>
          <dgm:bulletEnabled val="1"/>
        </dgm:presLayoutVars>
      </dgm:prSet>
      <dgm:spPr/>
      <dgm:t>
        <a:bodyPr/>
        <a:lstStyle/>
        <a:p>
          <a:endParaRPr lang="en-US"/>
        </a:p>
      </dgm:t>
    </dgm:pt>
    <dgm:pt modelId="{3842B0F4-5C79-446C-B784-EBF1938D0256}" type="pres">
      <dgm:prSet presAssocID="{C014237C-2EC8-43E0-BE5E-B2B2FEF7872F}" presName="right_24_2" presStyleLbl="node1" presStyleIdx="1" presStyleCnt="6" custLinFactNeighborY="9632">
        <dgm:presLayoutVars>
          <dgm:bulletEnabled val="1"/>
        </dgm:presLayoutVars>
      </dgm:prSet>
      <dgm:spPr/>
      <dgm:t>
        <a:bodyPr/>
        <a:lstStyle/>
        <a:p>
          <a:endParaRPr lang="en-US"/>
        </a:p>
      </dgm:t>
    </dgm:pt>
    <dgm:pt modelId="{5BF29111-7611-41F2-AD44-11D76C7EE6AD}" type="pres">
      <dgm:prSet presAssocID="{C014237C-2EC8-43E0-BE5E-B2B2FEF7872F}" presName="right_24_3" presStyleLbl="node1" presStyleIdx="2" presStyleCnt="6" custScaleY="142162" custLinFactNeighborY="-6250">
        <dgm:presLayoutVars>
          <dgm:bulletEnabled val="1"/>
        </dgm:presLayoutVars>
      </dgm:prSet>
      <dgm:spPr/>
      <dgm:t>
        <a:bodyPr/>
        <a:lstStyle/>
        <a:p>
          <a:endParaRPr lang="en-US"/>
        </a:p>
      </dgm:t>
    </dgm:pt>
    <dgm:pt modelId="{EF0D8602-1D23-493B-9924-7A498420EC32}" type="pres">
      <dgm:prSet presAssocID="{C014237C-2EC8-43E0-BE5E-B2B2FEF7872F}" presName="right_24_4" presStyleLbl="node1" presStyleIdx="3" presStyleCnt="6" custScaleY="137816" custLinFactNeighborY="-41994">
        <dgm:presLayoutVars>
          <dgm:bulletEnabled val="1"/>
        </dgm:presLayoutVars>
      </dgm:prSet>
      <dgm:spPr/>
      <dgm:t>
        <a:bodyPr/>
        <a:lstStyle/>
        <a:p>
          <a:endParaRPr lang="en-US"/>
        </a:p>
      </dgm:t>
    </dgm:pt>
    <dgm:pt modelId="{9FBD76FA-D289-4E5B-9EA1-8E6D26843EE8}" type="pres">
      <dgm:prSet presAssocID="{C014237C-2EC8-43E0-BE5E-B2B2FEF7872F}" presName="left_24_1" presStyleLbl="node1" presStyleIdx="4" presStyleCnt="6" custLinFactNeighborY="9632">
        <dgm:presLayoutVars>
          <dgm:bulletEnabled val="1"/>
        </dgm:presLayoutVars>
      </dgm:prSet>
      <dgm:spPr/>
      <dgm:t>
        <a:bodyPr/>
        <a:lstStyle/>
        <a:p>
          <a:endParaRPr lang="en-US"/>
        </a:p>
      </dgm:t>
    </dgm:pt>
    <dgm:pt modelId="{D7ED47EC-9E83-4EC2-A503-6367311AC302}" type="pres">
      <dgm:prSet presAssocID="{C014237C-2EC8-43E0-BE5E-B2B2FEF7872F}" presName="left_24_2" presStyleLbl="node1" presStyleIdx="5" presStyleCnt="6" custLinFactNeighborY="16054">
        <dgm:presLayoutVars>
          <dgm:bulletEnabled val="1"/>
        </dgm:presLayoutVars>
      </dgm:prSet>
      <dgm:spPr/>
      <dgm:t>
        <a:bodyPr/>
        <a:lstStyle/>
        <a:p>
          <a:endParaRPr lang="en-US"/>
        </a:p>
      </dgm:t>
    </dgm:pt>
  </dgm:ptLst>
  <dgm:cxnLst>
    <dgm:cxn modelId="{32755796-2787-416B-B966-F444FFE137AB}" type="presOf" srcId="{C014237C-2EC8-43E0-BE5E-B2B2FEF7872F}" destId="{50BF4886-8DED-49A7-9346-DA2950120012}" srcOrd="0" destOrd="0" presId="urn:microsoft.com/office/officeart/2005/8/layout/balance1"/>
    <dgm:cxn modelId="{7662F02D-EB3D-4E41-AF78-DC32CDD15F4D}" type="presOf" srcId="{80300E3E-7498-46AB-AABC-ADC633158490}" destId="{5765FC49-DB58-42E5-A713-8D1E56B4129F}" srcOrd="0" destOrd="0" presId="urn:microsoft.com/office/officeart/2005/8/layout/balance1"/>
    <dgm:cxn modelId="{F10C1F61-A527-45C7-97F2-5E599D85E3E8}" type="presOf" srcId="{3F059485-10B0-4257-9EE1-7A0F84D9A819}" destId="{D7ED47EC-9E83-4EC2-A503-6367311AC302}" srcOrd="0" destOrd="0" presId="urn:microsoft.com/office/officeart/2005/8/layout/balance1"/>
    <dgm:cxn modelId="{337D0764-8865-4FD9-A45E-045FEF295581}" type="presOf" srcId="{4649760B-A8D6-4899-806D-748F8EB358EC}" destId="{EF0D8602-1D23-493B-9924-7A498420EC32}" srcOrd="0" destOrd="0" presId="urn:microsoft.com/office/officeart/2005/8/layout/balance1"/>
    <dgm:cxn modelId="{195A3FE7-695B-433E-994E-A72CC2053048}" type="presOf" srcId="{F6E24A47-D0E7-47B2-BC17-73EA71B1D1E9}" destId="{DB54A8B8-95D3-4CC6-B0DA-A93A62283D8B}" srcOrd="0" destOrd="0" presId="urn:microsoft.com/office/officeart/2005/8/layout/balance1"/>
    <dgm:cxn modelId="{369C7668-EB04-4FDE-A528-F82168D8F193}" type="presOf" srcId="{F85C7F36-9E7B-4CB6-BDDA-40E14E82E45E}" destId="{3842B0F4-5C79-446C-B784-EBF1938D0256}" srcOrd="0" destOrd="0" presId="urn:microsoft.com/office/officeart/2005/8/layout/balance1"/>
    <dgm:cxn modelId="{08A244AF-82C8-44A9-A685-02C80B004A56}" srcId="{F6E24A47-D0E7-47B2-BC17-73EA71B1D1E9}" destId="{80300E3E-7498-46AB-AABC-ADC633158490}" srcOrd="0" destOrd="0" parTransId="{71E375D0-EE41-49B8-8543-8EFCCE5EB14C}" sibTransId="{08F15757-B21F-4AEA-BE68-FE92C658ACF9}"/>
    <dgm:cxn modelId="{34D489A9-D785-4AFC-AD8E-2AC1A158C335}" srcId="{F6E24A47-D0E7-47B2-BC17-73EA71B1D1E9}" destId="{6A3C7568-3ACF-42E6-A5B5-0A8F03B82878}" srcOrd="2" destOrd="0" parTransId="{BCB6A25D-4E85-4341-8F47-1B9AD5A0DC42}" sibTransId="{389E9700-180E-443B-9014-3642409EAEE3}"/>
    <dgm:cxn modelId="{90C9EBCA-81B0-42FF-864F-07CD82735B4E}" type="presOf" srcId="{0B8419F6-5FD7-4B55-A7EF-2596E5062E37}" destId="{867C04DB-D4C0-42E5-A762-6AEF10FB1EDB}" srcOrd="0" destOrd="0" presId="urn:microsoft.com/office/officeart/2005/8/layout/balance1"/>
    <dgm:cxn modelId="{B7849DA3-5469-45B7-B6D5-0BC307822039}" type="presOf" srcId="{6A3C7568-3ACF-42E6-A5B5-0A8F03B82878}" destId="{5BF29111-7611-41F2-AD44-11D76C7EE6AD}" srcOrd="0" destOrd="0" presId="urn:microsoft.com/office/officeart/2005/8/layout/balance1"/>
    <dgm:cxn modelId="{CE4E0C65-5D4E-49AA-9582-B5F2600003FB}" srcId="{0B8419F6-5FD7-4B55-A7EF-2596E5062E37}" destId="{B47EA2D0-27BD-4037-8F20-F59ED0C5FDAC}" srcOrd="0" destOrd="0" parTransId="{8E5F92DF-ACDA-4EFA-AE31-AEA0DFF49B18}" sibTransId="{56BCB52C-3BE3-4432-B563-D75A9F7434A5}"/>
    <dgm:cxn modelId="{685C3151-C705-4B66-9B49-48F4BD8CFB59}" srcId="{C014237C-2EC8-43E0-BE5E-B2B2FEF7872F}" destId="{F6E24A47-D0E7-47B2-BC17-73EA71B1D1E9}" srcOrd="1" destOrd="0" parTransId="{2F93FB47-786C-4C26-9DFF-64C0366CFF56}" sibTransId="{06F6B62A-C1A0-4661-A4C9-2C3722F0C096}"/>
    <dgm:cxn modelId="{9B13DDB4-0A1A-448E-BC8B-4AA87F771F7C}" srcId="{0B8419F6-5FD7-4B55-A7EF-2596E5062E37}" destId="{3F059485-10B0-4257-9EE1-7A0F84D9A819}" srcOrd="1" destOrd="0" parTransId="{9400921A-2F61-4726-A52D-C8B01DA84E25}" sibTransId="{8202DD35-6A68-4BA5-AD75-9DB4D3F36E41}"/>
    <dgm:cxn modelId="{C87DA281-D380-4770-9833-2C490CC10FA0}" srcId="{C014237C-2EC8-43E0-BE5E-B2B2FEF7872F}" destId="{0B8419F6-5FD7-4B55-A7EF-2596E5062E37}" srcOrd="0" destOrd="0" parTransId="{EB1A6FEF-EAFC-4277-BBE7-24EAADC7F270}" sibTransId="{AA0E8C56-1214-4187-B0D3-946B39A1032C}"/>
    <dgm:cxn modelId="{BD24C6FF-B3B7-43F5-B2ED-7D741E02A0F8}" srcId="{F6E24A47-D0E7-47B2-BC17-73EA71B1D1E9}" destId="{4649760B-A8D6-4899-806D-748F8EB358EC}" srcOrd="3" destOrd="0" parTransId="{5FE3FD94-4378-45B6-B9C7-19A0CEC38DD7}" sibTransId="{CCEDC713-137A-4B5F-9B71-32D1820805A5}"/>
    <dgm:cxn modelId="{0D8289C7-D80C-4C2C-9DC6-84B3B3ADA5AF}" type="presOf" srcId="{B47EA2D0-27BD-4037-8F20-F59ED0C5FDAC}" destId="{9FBD76FA-D289-4E5B-9EA1-8E6D26843EE8}" srcOrd="0" destOrd="0" presId="urn:microsoft.com/office/officeart/2005/8/layout/balance1"/>
    <dgm:cxn modelId="{A4FBE3F5-3452-4BBD-9289-FE312E001A3B}" srcId="{F6E24A47-D0E7-47B2-BC17-73EA71B1D1E9}" destId="{F85C7F36-9E7B-4CB6-BDDA-40E14E82E45E}" srcOrd="1" destOrd="0" parTransId="{FEFE69BB-1510-48C5-A23A-7DACBFDD9A82}" sibTransId="{A3661E49-1AB8-4C9F-B2D7-B91B82DEBD20}"/>
    <dgm:cxn modelId="{3C3016D3-F77C-41CC-BA0F-81E45E18D3F7}" type="presParOf" srcId="{50BF4886-8DED-49A7-9346-DA2950120012}" destId="{6DB4289A-1FBD-4E8A-B761-E5EC60D1B85F}" srcOrd="0" destOrd="0" presId="urn:microsoft.com/office/officeart/2005/8/layout/balance1"/>
    <dgm:cxn modelId="{DA74740F-4F38-4B15-BB4C-CCD1FAC8C121}" type="presParOf" srcId="{50BF4886-8DED-49A7-9346-DA2950120012}" destId="{072C3547-DA25-4F92-AFFA-044077CF48B3}" srcOrd="1" destOrd="0" presId="urn:microsoft.com/office/officeart/2005/8/layout/balance1"/>
    <dgm:cxn modelId="{D04DBC5E-0362-460F-84D2-6B2F3F8979A6}" type="presParOf" srcId="{072C3547-DA25-4F92-AFFA-044077CF48B3}" destId="{867C04DB-D4C0-42E5-A762-6AEF10FB1EDB}" srcOrd="0" destOrd="0" presId="urn:microsoft.com/office/officeart/2005/8/layout/balance1"/>
    <dgm:cxn modelId="{1BF45C96-C114-4DF7-98F4-F23E7F39D8C4}" type="presParOf" srcId="{072C3547-DA25-4F92-AFFA-044077CF48B3}" destId="{DB54A8B8-95D3-4CC6-B0DA-A93A62283D8B}" srcOrd="1" destOrd="0" presId="urn:microsoft.com/office/officeart/2005/8/layout/balance1"/>
    <dgm:cxn modelId="{C98C2B13-86F6-4E06-B248-BE7FDEE09533}" type="presParOf" srcId="{50BF4886-8DED-49A7-9346-DA2950120012}" destId="{CBCD2D79-7896-41DE-9ED4-C447023EB197}" srcOrd="2" destOrd="0" presId="urn:microsoft.com/office/officeart/2005/8/layout/balance1"/>
    <dgm:cxn modelId="{01361ADC-DF0A-4E0B-AAEE-0549FA3AADD9}" type="presParOf" srcId="{CBCD2D79-7896-41DE-9ED4-C447023EB197}" destId="{E0286D14-2C1D-4A62-A5C5-FB651A48954A}" srcOrd="0" destOrd="0" presId="urn:microsoft.com/office/officeart/2005/8/layout/balance1"/>
    <dgm:cxn modelId="{29B8E1B5-BDA8-4FA1-A0C5-1516F25699AA}" type="presParOf" srcId="{CBCD2D79-7896-41DE-9ED4-C447023EB197}" destId="{18F23BBB-0C1F-4102-858B-6E70E23E8140}" srcOrd="1" destOrd="0" presId="urn:microsoft.com/office/officeart/2005/8/layout/balance1"/>
    <dgm:cxn modelId="{3BE43EA8-35D3-414A-BDF3-32E0EC2C148E}" type="presParOf" srcId="{CBCD2D79-7896-41DE-9ED4-C447023EB197}" destId="{7E729839-5E33-4A00-A034-F086C77D35C2}" srcOrd="2" destOrd="0" presId="urn:microsoft.com/office/officeart/2005/8/layout/balance1"/>
    <dgm:cxn modelId="{315F4445-55A0-49C0-9064-35138D42F73C}" type="presParOf" srcId="{CBCD2D79-7896-41DE-9ED4-C447023EB197}" destId="{5765FC49-DB58-42E5-A713-8D1E56B4129F}" srcOrd="3" destOrd="0" presId="urn:microsoft.com/office/officeart/2005/8/layout/balance1"/>
    <dgm:cxn modelId="{62B17A62-227A-440F-A58C-7B59614F964F}" type="presParOf" srcId="{CBCD2D79-7896-41DE-9ED4-C447023EB197}" destId="{3842B0F4-5C79-446C-B784-EBF1938D0256}" srcOrd="4" destOrd="0" presId="urn:microsoft.com/office/officeart/2005/8/layout/balance1"/>
    <dgm:cxn modelId="{7E05C28C-7CA8-472A-8161-3A2A808EAA82}" type="presParOf" srcId="{CBCD2D79-7896-41DE-9ED4-C447023EB197}" destId="{5BF29111-7611-41F2-AD44-11D76C7EE6AD}" srcOrd="5" destOrd="0" presId="urn:microsoft.com/office/officeart/2005/8/layout/balance1"/>
    <dgm:cxn modelId="{AD90AA21-70E8-4C73-BF96-9E91FA240B61}" type="presParOf" srcId="{CBCD2D79-7896-41DE-9ED4-C447023EB197}" destId="{EF0D8602-1D23-493B-9924-7A498420EC32}" srcOrd="6" destOrd="0" presId="urn:microsoft.com/office/officeart/2005/8/layout/balance1"/>
    <dgm:cxn modelId="{E9C70AC5-EA64-41D4-B51B-53E11676E116}" type="presParOf" srcId="{CBCD2D79-7896-41DE-9ED4-C447023EB197}" destId="{9FBD76FA-D289-4E5B-9EA1-8E6D26843EE8}" srcOrd="7" destOrd="0" presId="urn:microsoft.com/office/officeart/2005/8/layout/balance1"/>
    <dgm:cxn modelId="{94EDD5F9-60A9-44CE-BD3F-0BED86BA4878}" type="presParOf" srcId="{CBCD2D79-7896-41DE-9ED4-C447023EB197}" destId="{D7ED47EC-9E83-4EC2-A503-6367311AC302}" srcOrd="8"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82C054-C507-4B00-ADF8-D445D7FB9CE1}" type="doc">
      <dgm:prSet loTypeId="urn:microsoft.com/office/officeart/2005/8/layout/hList3" loCatId="list" qsTypeId="urn:microsoft.com/office/officeart/2005/8/quickstyle/3d2" qsCatId="3D" csTypeId="urn:microsoft.com/office/officeart/2005/8/colors/accent2_2" csCatId="accent2" phldr="1"/>
      <dgm:spPr/>
      <dgm:t>
        <a:bodyPr/>
        <a:lstStyle/>
        <a:p>
          <a:endParaRPr lang="en-US"/>
        </a:p>
      </dgm:t>
    </dgm:pt>
    <dgm:pt modelId="{EF26D99F-DE11-4569-8F87-28CB97646EF8}">
      <dgm:prSet phldrT="[Text]" custT="1"/>
      <dgm:spPr>
        <a:solidFill>
          <a:schemeClr val="accent3"/>
        </a:solidFill>
        <a:ln>
          <a:noFill/>
        </a:ln>
        <a:effectLst/>
        <a:scene3d>
          <a:camera prst="orthographicFront"/>
          <a:lightRig rig="threePt" dir="t">
            <a:rot lat="0" lon="0" rev="7500000"/>
          </a:lightRig>
        </a:scene3d>
        <a:sp3d prstMaterial="plastic"/>
      </dgm:spPr>
      <dgm:t>
        <a:bodyPr vert="vert270"/>
        <a:lstStyle/>
        <a:p>
          <a:pPr algn="ctr"/>
          <a:r>
            <a:rPr lang="en-US" sz="2400" dirty="0" smtClean="0">
              <a:solidFill>
                <a:schemeClr val="tx1"/>
              </a:solidFill>
              <a:effectLst>
                <a:outerShdw blurRad="38100" dist="38100" dir="2700000" algn="tl">
                  <a:srgbClr val="000000">
                    <a:alpha val="43137"/>
                  </a:srgbClr>
                </a:outerShdw>
              </a:effectLst>
            </a:rPr>
            <a:t>Middlemen</a:t>
          </a:r>
          <a:endParaRPr lang="en-US" sz="2400" dirty="0">
            <a:solidFill>
              <a:schemeClr val="tx1"/>
            </a:solidFill>
            <a:effectLst>
              <a:outerShdw blurRad="38100" dist="38100" dir="2700000" algn="tl">
                <a:srgbClr val="000000">
                  <a:alpha val="43137"/>
                </a:srgbClr>
              </a:outerShdw>
            </a:effectLst>
          </a:endParaRPr>
        </a:p>
      </dgm:t>
    </dgm:pt>
    <dgm:pt modelId="{B10C94F6-0766-49A5-BD15-7893320059E4}" type="parTrans" cxnId="{1DB4DAC4-AB0A-4D7F-B110-F29A760C8D82}">
      <dgm:prSet/>
      <dgm:spPr/>
      <dgm:t>
        <a:bodyPr/>
        <a:lstStyle/>
        <a:p>
          <a:endParaRPr lang="en-US"/>
        </a:p>
      </dgm:t>
    </dgm:pt>
    <dgm:pt modelId="{3A298C3F-B266-4CE9-B7A9-B6BC8B38984B}" type="sibTrans" cxnId="{1DB4DAC4-AB0A-4D7F-B110-F29A760C8D82}">
      <dgm:prSet/>
      <dgm:spPr/>
      <dgm:t>
        <a:bodyPr/>
        <a:lstStyle/>
        <a:p>
          <a:endParaRPr lang="en-US"/>
        </a:p>
      </dgm:t>
    </dgm:pt>
    <dgm:pt modelId="{EA408515-328A-43F3-B25A-DCCAFE3CB8CB}">
      <dgm:prSet phldrT="[Text]" custT="1"/>
      <dgm:spPr>
        <a:solidFill>
          <a:schemeClr val="accent3"/>
        </a:solidFill>
        <a:ln>
          <a:noFill/>
        </a:ln>
        <a:effectLst/>
        <a:scene3d>
          <a:camera prst="orthographicFront"/>
          <a:lightRig rig="threePt" dir="t">
            <a:rot lat="0" lon="0" rev="7500000"/>
          </a:lightRig>
        </a:scene3d>
        <a:sp3d prstMaterial="plastic"/>
      </dgm:spPr>
      <dgm:t>
        <a:bodyPr vert="vert270"/>
        <a:lstStyle/>
        <a:p>
          <a:r>
            <a:rPr lang="en-US" sz="2400" dirty="0" smtClean="0">
              <a:solidFill>
                <a:schemeClr val="tx1"/>
              </a:solidFill>
              <a:effectLst>
                <a:outerShdw blurRad="38100" dist="38100" dir="2700000" algn="tl">
                  <a:srgbClr val="000000">
                    <a:alpha val="43137"/>
                  </a:srgbClr>
                </a:outerShdw>
              </a:effectLst>
            </a:rPr>
            <a:t>Free-Rider Problem</a:t>
          </a:r>
          <a:endParaRPr lang="en-US" sz="2400" dirty="0">
            <a:solidFill>
              <a:schemeClr val="tx1"/>
            </a:solidFill>
            <a:effectLst>
              <a:outerShdw blurRad="38100" dist="38100" dir="2700000" algn="tl">
                <a:srgbClr val="000000">
                  <a:alpha val="43137"/>
                </a:srgbClr>
              </a:outerShdw>
            </a:effectLst>
          </a:endParaRPr>
        </a:p>
      </dgm:t>
    </dgm:pt>
    <dgm:pt modelId="{6C2D4442-A8F3-4055-A57E-67C4A91980F7}" type="parTrans" cxnId="{9324C2A1-3FFE-487A-BD16-6CBDB8F5B4B4}">
      <dgm:prSet/>
      <dgm:spPr/>
      <dgm:t>
        <a:bodyPr/>
        <a:lstStyle/>
        <a:p>
          <a:endParaRPr lang="en-US"/>
        </a:p>
      </dgm:t>
    </dgm:pt>
    <dgm:pt modelId="{A73B59B1-112A-4C14-975B-B0E409F785FE}" type="sibTrans" cxnId="{9324C2A1-3FFE-487A-BD16-6CBDB8F5B4B4}">
      <dgm:prSet/>
      <dgm:spPr/>
      <dgm:t>
        <a:bodyPr/>
        <a:lstStyle/>
        <a:p>
          <a:endParaRPr lang="en-US"/>
        </a:p>
      </dgm:t>
    </dgm:pt>
    <dgm:pt modelId="{422B1120-52C8-4EC1-9A14-794FE92A0FBC}">
      <dgm:prSet phldrT="[Tex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Rational Search</a:t>
          </a:r>
          <a:endParaRPr lang="en-US" sz="2400" dirty="0">
            <a:solidFill>
              <a:schemeClr val="tx1"/>
            </a:solidFill>
            <a:effectLst>
              <a:outerShdw blurRad="38100" dist="38100" dir="2700000" algn="tl">
                <a:srgbClr val="000000">
                  <a:alpha val="43137"/>
                </a:srgbClr>
              </a:outerShdw>
            </a:effectLst>
          </a:endParaRPr>
        </a:p>
      </dgm:t>
    </dgm:pt>
    <dgm:pt modelId="{7CFAE162-2407-4A9D-B0DE-B17B1098401B}" type="parTrans" cxnId="{E5B47CAE-9462-455D-851F-68E478D6F342}">
      <dgm:prSet/>
      <dgm:spPr/>
      <dgm:t>
        <a:bodyPr/>
        <a:lstStyle/>
        <a:p>
          <a:endParaRPr lang="en-US"/>
        </a:p>
      </dgm:t>
    </dgm:pt>
    <dgm:pt modelId="{A6D43772-EFE1-41A2-BDE3-117CC427EF35}" type="sibTrans" cxnId="{E5B47CAE-9462-455D-851F-68E478D6F342}">
      <dgm:prSet/>
      <dgm:spPr/>
      <dgm:t>
        <a:bodyPr/>
        <a:lstStyle/>
        <a:p>
          <a:endParaRPr lang="en-US"/>
        </a:p>
      </dgm:t>
    </dgm:pt>
    <dgm:pt modelId="{8B40EE44-7216-46A4-B974-CE9C2636B841}">
      <dgm:prSe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Optimal amount of information</a:t>
          </a:r>
          <a:endParaRPr lang="en-US" sz="2400" dirty="0">
            <a:solidFill>
              <a:schemeClr val="tx1"/>
            </a:solidFill>
            <a:effectLst>
              <a:outerShdw blurRad="38100" dist="38100" dir="2700000" algn="tl">
                <a:srgbClr val="000000">
                  <a:alpha val="43137"/>
                </a:srgbClr>
              </a:outerShdw>
            </a:effectLst>
          </a:endParaRPr>
        </a:p>
      </dgm:t>
    </dgm:pt>
    <dgm:pt modelId="{240DC509-2FCC-4CE8-96F6-D8CBA5975CAD}" type="parTrans" cxnId="{93C74884-7E03-433A-B68C-F3429F383116}">
      <dgm:prSet/>
      <dgm:spPr/>
      <dgm:t>
        <a:bodyPr/>
        <a:lstStyle/>
        <a:p>
          <a:endParaRPr lang="en-US"/>
        </a:p>
      </dgm:t>
    </dgm:pt>
    <dgm:pt modelId="{6BFE67B7-13C8-4000-8980-1548254B92E2}" type="sibTrans" cxnId="{93C74884-7E03-433A-B68C-F3429F383116}">
      <dgm:prSet/>
      <dgm:spPr/>
      <dgm:t>
        <a:bodyPr/>
        <a:lstStyle/>
        <a:p>
          <a:endParaRPr lang="en-US"/>
        </a:p>
      </dgm:t>
    </dgm:pt>
    <dgm:pt modelId="{597527B2-0F07-4418-989D-8F76C5D5C1D9}">
      <dgm:prSe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Search as a gamble</a:t>
          </a:r>
          <a:endParaRPr lang="en-US" sz="2400" dirty="0">
            <a:solidFill>
              <a:schemeClr val="tx1"/>
            </a:solidFill>
            <a:effectLst>
              <a:outerShdw blurRad="38100" dist="38100" dir="2700000" algn="tl">
                <a:srgbClr val="000000">
                  <a:alpha val="43137"/>
                </a:srgbClr>
              </a:outerShdw>
            </a:effectLst>
          </a:endParaRPr>
        </a:p>
      </dgm:t>
    </dgm:pt>
    <dgm:pt modelId="{1214AAD3-4F62-4233-AA81-3A267F60527D}" type="parTrans" cxnId="{89951D08-4836-4439-A0DA-9B59E862D3D0}">
      <dgm:prSet/>
      <dgm:spPr/>
      <dgm:t>
        <a:bodyPr/>
        <a:lstStyle/>
        <a:p>
          <a:endParaRPr lang="en-US"/>
        </a:p>
      </dgm:t>
    </dgm:pt>
    <dgm:pt modelId="{807B8D8A-0DE2-4AF0-ABF1-FF0DC53998EA}" type="sibTrans" cxnId="{89951D08-4836-4439-A0DA-9B59E862D3D0}">
      <dgm:prSet/>
      <dgm:spPr/>
      <dgm:t>
        <a:bodyPr/>
        <a:lstStyle/>
        <a:p>
          <a:endParaRPr lang="en-US"/>
        </a:p>
      </dgm:t>
    </dgm:pt>
    <dgm:pt modelId="{25155231-A731-40CD-9D72-3B910B82ECA1}">
      <dgm:prSe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Risk preferences</a:t>
          </a:r>
          <a:endParaRPr lang="en-US" sz="2400" dirty="0">
            <a:solidFill>
              <a:schemeClr val="tx1"/>
            </a:solidFill>
            <a:effectLst>
              <a:outerShdw blurRad="38100" dist="38100" dir="2700000" algn="tl">
                <a:srgbClr val="000000">
                  <a:alpha val="43137"/>
                </a:srgbClr>
              </a:outerShdw>
            </a:effectLst>
          </a:endParaRPr>
        </a:p>
      </dgm:t>
    </dgm:pt>
    <dgm:pt modelId="{F7C23FF4-E8C1-4248-94E2-8BA190029730}" type="parTrans" cxnId="{F62F6AF7-A21D-4664-8982-DB81F0D4DAE4}">
      <dgm:prSet/>
      <dgm:spPr/>
      <dgm:t>
        <a:bodyPr/>
        <a:lstStyle/>
        <a:p>
          <a:endParaRPr lang="en-US"/>
        </a:p>
      </dgm:t>
    </dgm:pt>
    <dgm:pt modelId="{B51144A9-086E-4BBD-9A68-38C25ED3F31F}" type="sibTrans" cxnId="{F62F6AF7-A21D-4664-8982-DB81F0D4DAE4}">
      <dgm:prSet/>
      <dgm:spPr/>
      <dgm:t>
        <a:bodyPr/>
        <a:lstStyle/>
        <a:p>
          <a:endParaRPr lang="en-US"/>
        </a:p>
      </dgm:t>
    </dgm:pt>
    <dgm:pt modelId="{C6F3B2C8-6CB1-446A-8373-45D107168CA4}">
      <dgm:prSe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Commitment problems</a:t>
          </a:r>
          <a:endParaRPr lang="en-US" sz="2400" dirty="0">
            <a:solidFill>
              <a:schemeClr val="tx1"/>
            </a:solidFill>
            <a:effectLst>
              <a:outerShdw blurRad="38100" dist="38100" dir="2700000" algn="tl">
                <a:srgbClr val="000000">
                  <a:alpha val="43137"/>
                </a:srgbClr>
              </a:outerShdw>
            </a:effectLst>
          </a:endParaRPr>
        </a:p>
      </dgm:t>
    </dgm:pt>
    <dgm:pt modelId="{D346D408-7683-49E1-86AB-81BB808A70DC}" type="parTrans" cxnId="{888172A6-B6F2-4032-9FD6-A96F5A47ED62}">
      <dgm:prSet/>
      <dgm:spPr/>
      <dgm:t>
        <a:bodyPr/>
        <a:lstStyle/>
        <a:p>
          <a:endParaRPr lang="en-US"/>
        </a:p>
      </dgm:t>
    </dgm:pt>
    <dgm:pt modelId="{087C8999-E61E-4DAE-94DC-CF0E9A1C26BE}" type="sibTrans" cxnId="{888172A6-B6F2-4032-9FD6-A96F5A47ED62}">
      <dgm:prSet/>
      <dgm:spPr/>
      <dgm:t>
        <a:bodyPr/>
        <a:lstStyle/>
        <a:p>
          <a:endParaRPr lang="en-US"/>
        </a:p>
      </dgm:t>
    </dgm:pt>
    <dgm:pt modelId="{81411180-CD93-469A-9A51-11FE661A7B7B}">
      <dgm:prSet phldrT="[Text]" custT="1"/>
      <dgm:spPr>
        <a:solidFill>
          <a:srgbClr val="3D3D3D"/>
        </a:solidFill>
        <a:ln>
          <a:noFill/>
        </a:ln>
        <a:effectLst/>
        <a:scene3d>
          <a:camera prst="orthographicFront"/>
          <a:lightRig rig="threePt" dir="t">
            <a:rot lat="0" lon="0" rev="7500000"/>
          </a:lightRig>
        </a:scene3d>
        <a:sp3d prstMaterial="plastic">
          <a:bevelB w="88900" h="121750" prst="angle"/>
        </a:sp3d>
      </dgm:spPr>
      <dgm:t>
        <a:bodyPr/>
        <a:lstStyle/>
        <a:p>
          <a:r>
            <a:rPr lang="en-US" sz="2400" b="1" dirty="0" smtClean="0"/>
            <a:t>Information</a:t>
          </a:r>
          <a:endParaRPr lang="en-US" sz="2400" b="1" dirty="0"/>
        </a:p>
      </dgm:t>
    </dgm:pt>
    <dgm:pt modelId="{29C827D1-0C82-4842-B5C8-77BA3DEF706C}" type="sibTrans" cxnId="{B5E3DDF0-D212-41BC-AA36-9E27685AC4AF}">
      <dgm:prSet/>
      <dgm:spPr/>
      <dgm:t>
        <a:bodyPr/>
        <a:lstStyle/>
        <a:p>
          <a:endParaRPr lang="en-US"/>
        </a:p>
      </dgm:t>
    </dgm:pt>
    <dgm:pt modelId="{DF27C500-BE86-429F-AECF-B7E2050C5421}" type="parTrans" cxnId="{B5E3DDF0-D212-41BC-AA36-9E27685AC4AF}">
      <dgm:prSet/>
      <dgm:spPr/>
      <dgm:t>
        <a:bodyPr/>
        <a:lstStyle/>
        <a:p>
          <a:endParaRPr lang="en-US"/>
        </a:p>
      </dgm:t>
    </dgm:pt>
    <dgm:pt modelId="{F2707552-A7DC-4FCD-870F-731C9E5CE6FE}">
      <dgm:prSet phldrT="[Tex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Political discourse</a:t>
          </a:r>
          <a:endParaRPr lang="en-US" sz="2400" dirty="0">
            <a:solidFill>
              <a:schemeClr val="tx1"/>
            </a:solidFill>
            <a:effectLst>
              <a:outerShdw blurRad="38100" dist="38100" dir="2700000" algn="tl">
                <a:srgbClr val="000000">
                  <a:alpha val="43137"/>
                </a:srgbClr>
              </a:outerShdw>
            </a:effectLst>
          </a:endParaRPr>
        </a:p>
      </dgm:t>
    </dgm:pt>
    <dgm:pt modelId="{3D5B93E6-D36F-4C78-85AD-0CBF3B80414B}">
      <dgm:prSet phldrT="[Tex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Moral hazard</a:t>
          </a:r>
          <a:endParaRPr lang="en-US" sz="2400" dirty="0">
            <a:solidFill>
              <a:schemeClr val="tx1"/>
            </a:solidFill>
            <a:effectLst>
              <a:outerShdw blurRad="38100" dist="38100" dir="2700000" algn="tl">
                <a:srgbClr val="000000">
                  <a:alpha val="43137"/>
                </a:srgbClr>
              </a:outerShdw>
            </a:effectLst>
          </a:endParaRPr>
        </a:p>
      </dgm:t>
    </dgm:pt>
    <dgm:pt modelId="{F5CBC9C2-C5CC-4DFA-8003-11C462AF0BA4}">
      <dgm:prSet phldrT="[Tex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Adverse selection</a:t>
          </a:r>
          <a:endParaRPr lang="en-US" sz="2400" dirty="0">
            <a:solidFill>
              <a:schemeClr val="tx1"/>
            </a:solidFill>
            <a:effectLst>
              <a:outerShdw blurRad="38100" dist="38100" dir="2700000" algn="tl">
                <a:srgbClr val="000000">
                  <a:alpha val="43137"/>
                </a:srgbClr>
              </a:outerShdw>
            </a:effectLst>
          </a:endParaRPr>
        </a:p>
      </dgm:t>
    </dgm:pt>
    <dgm:pt modelId="{21FD1C4C-A109-45A4-B5A6-7C190423DF17}">
      <dgm:prSet phldrT="[Tex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Statistical discrimination</a:t>
          </a:r>
          <a:endParaRPr lang="en-US" sz="2400" dirty="0">
            <a:solidFill>
              <a:schemeClr val="tx1"/>
            </a:solidFill>
            <a:effectLst>
              <a:outerShdw blurRad="38100" dist="38100" dir="2700000" algn="tl">
                <a:srgbClr val="000000">
                  <a:alpha val="43137"/>
                </a:srgbClr>
              </a:outerShdw>
            </a:effectLst>
          </a:endParaRPr>
        </a:p>
      </dgm:t>
    </dgm:pt>
    <dgm:pt modelId="{DB4FE397-BF30-4F90-A1FD-CC5F27BDC349}">
      <dgm:prSet phldrT="[Tex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Costly to fake principle</a:t>
          </a:r>
          <a:endParaRPr lang="en-US" sz="2400" dirty="0">
            <a:solidFill>
              <a:schemeClr val="tx1"/>
            </a:solidFill>
            <a:effectLst>
              <a:outerShdw blurRad="38100" dist="38100" dir="2700000" algn="tl">
                <a:srgbClr val="000000">
                  <a:alpha val="43137"/>
                </a:srgbClr>
              </a:outerShdw>
            </a:effectLst>
          </a:endParaRPr>
        </a:p>
      </dgm:t>
    </dgm:pt>
    <dgm:pt modelId="{7C6B7EDF-41CE-4F15-A585-91992BE31A31}">
      <dgm:prSet phldrT="[Tex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Credibility problem</a:t>
          </a:r>
          <a:endParaRPr lang="en-US" sz="2400" dirty="0">
            <a:solidFill>
              <a:schemeClr val="tx1"/>
            </a:solidFill>
            <a:effectLst>
              <a:outerShdw blurRad="38100" dist="38100" dir="2700000" algn="tl">
                <a:srgbClr val="000000">
                  <a:alpha val="43137"/>
                </a:srgbClr>
              </a:outerShdw>
            </a:effectLst>
          </a:endParaRPr>
        </a:p>
      </dgm:t>
    </dgm:pt>
    <dgm:pt modelId="{9AEC9BA8-A265-4894-A5C2-99FCFAC94D3C}">
      <dgm:prSet phldrT="[Text]" custT="1"/>
      <dgm:spPr>
        <a:solidFill>
          <a:schemeClr val="accent3"/>
        </a:solidFill>
        <a:ln>
          <a:noFill/>
        </a:ln>
        <a:effectLst/>
        <a:scene3d>
          <a:camera prst="orthographicFront"/>
          <a:lightRig rig="threePt" dir="t">
            <a:rot lat="0" lon="0" rev="7500000"/>
          </a:lightRig>
        </a:scene3d>
        <a:sp3d prstMaterial="plastic"/>
      </dgm:spPr>
      <dgm:t>
        <a:bodyPr/>
        <a:lstStyle/>
        <a:p>
          <a:r>
            <a:rPr lang="en-US" sz="2400" dirty="0" smtClean="0">
              <a:solidFill>
                <a:schemeClr val="tx1"/>
              </a:solidFill>
              <a:effectLst>
                <a:outerShdw blurRad="38100" dist="38100" dir="2700000" algn="tl">
                  <a:srgbClr val="000000">
                    <a:alpha val="43137"/>
                  </a:srgbClr>
                </a:outerShdw>
              </a:effectLst>
            </a:rPr>
            <a:t>Asymmetric Information</a:t>
          </a:r>
          <a:endParaRPr lang="en-US" sz="2400" dirty="0">
            <a:solidFill>
              <a:schemeClr val="tx1"/>
            </a:solidFill>
            <a:effectLst>
              <a:outerShdw blurRad="38100" dist="38100" dir="2700000" algn="tl">
                <a:srgbClr val="000000">
                  <a:alpha val="43137"/>
                </a:srgbClr>
              </a:outerShdw>
            </a:effectLst>
          </a:endParaRPr>
        </a:p>
      </dgm:t>
    </dgm:pt>
    <dgm:pt modelId="{5FE843AF-5AF9-4F05-BBB8-ABD9A476760F}" type="sibTrans" cxnId="{0AD45E9C-CA75-488D-ABC5-F01F291FC179}">
      <dgm:prSet/>
      <dgm:spPr/>
      <dgm:t>
        <a:bodyPr/>
        <a:lstStyle/>
        <a:p>
          <a:endParaRPr lang="en-US"/>
        </a:p>
      </dgm:t>
    </dgm:pt>
    <dgm:pt modelId="{8597258F-7569-4D97-AB4E-39BA3A86E64B}" type="parTrans" cxnId="{0AD45E9C-CA75-488D-ABC5-F01F291FC179}">
      <dgm:prSet/>
      <dgm:spPr/>
      <dgm:t>
        <a:bodyPr/>
        <a:lstStyle/>
        <a:p>
          <a:endParaRPr lang="en-US"/>
        </a:p>
      </dgm:t>
    </dgm:pt>
    <dgm:pt modelId="{6720F947-74D4-4F50-9196-6495C0D35BB8}" type="sibTrans" cxnId="{B8787C01-07D8-488C-B821-E94D17822A0A}">
      <dgm:prSet/>
      <dgm:spPr/>
      <dgm:t>
        <a:bodyPr/>
        <a:lstStyle/>
        <a:p>
          <a:endParaRPr lang="en-US"/>
        </a:p>
      </dgm:t>
    </dgm:pt>
    <dgm:pt modelId="{BADA75F0-6D20-4286-8F9B-916542658E75}" type="parTrans" cxnId="{B8787C01-07D8-488C-B821-E94D17822A0A}">
      <dgm:prSet/>
      <dgm:spPr/>
      <dgm:t>
        <a:bodyPr/>
        <a:lstStyle/>
        <a:p>
          <a:endParaRPr lang="en-US"/>
        </a:p>
      </dgm:t>
    </dgm:pt>
    <dgm:pt modelId="{EBF63F00-E877-41D0-ABF2-A4E0657386E0}" type="sibTrans" cxnId="{D3BD91A3-F96C-4E7F-A81E-4E5977EC5D04}">
      <dgm:prSet/>
      <dgm:spPr/>
      <dgm:t>
        <a:bodyPr/>
        <a:lstStyle/>
        <a:p>
          <a:endParaRPr lang="en-US"/>
        </a:p>
      </dgm:t>
    </dgm:pt>
    <dgm:pt modelId="{FA89514E-EBFD-4EF7-A111-CD9189525EBA}" type="parTrans" cxnId="{D3BD91A3-F96C-4E7F-A81E-4E5977EC5D04}">
      <dgm:prSet/>
      <dgm:spPr/>
      <dgm:t>
        <a:bodyPr/>
        <a:lstStyle/>
        <a:p>
          <a:endParaRPr lang="en-US"/>
        </a:p>
      </dgm:t>
    </dgm:pt>
    <dgm:pt modelId="{F94F59BD-E51F-427B-9787-14D71C5DA7D4}" type="sibTrans" cxnId="{DBFFC8F5-43AB-4865-A2B1-817487D3D931}">
      <dgm:prSet/>
      <dgm:spPr/>
      <dgm:t>
        <a:bodyPr/>
        <a:lstStyle/>
        <a:p>
          <a:endParaRPr lang="en-US"/>
        </a:p>
      </dgm:t>
    </dgm:pt>
    <dgm:pt modelId="{003AD516-00B5-4B33-92F6-CDEEEAB24D24}" type="parTrans" cxnId="{DBFFC8F5-43AB-4865-A2B1-817487D3D931}">
      <dgm:prSet/>
      <dgm:spPr/>
      <dgm:t>
        <a:bodyPr/>
        <a:lstStyle/>
        <a:p>
          <a:endParaRPr lang="en-US"/>
        </a:p>
      </dgm:t>
    </dgm:pt>
    <dgm:pt modelId="{5873BF43-EAF3-41D7-8510-D24B8549B1C3}" type="sibTrans" cxnId="{FC73D0F8-5349-4CB3-9858-7A0831028C54}">
      <dgm:prSet/>
      <dgm:spPr/>
      <dgm:t>
        <a:bodyPr/>
        <a:lstStyle/>
        <a:p>
          <a:endParaRPr lang="en-US"/>
        </a:p>
      </dgm:t>
    </dgm:pt>
    <dgm:pt modelId="{3BDFB5B8-9174-4EE1-A7A5-18EF16CBF381}" type="parTrans" cxnId="{FC73D0F8-5349-4CB3-9858-7A0831028C54}">
      <dgm:prSet/>
      <dgm:spPr/>
      <dgm:t>
        <a:bodyPr/>
        <a:lstStyle/>
        <a:p>
          <a:endParaRPr lang="en-US"/>
        </a:p>
      </dgm:t>
    </dgm:pt>
    <dgm:pt modelId="{01F8D509-500A-4F1C-A046-8CDC1DA55DFC}" type="sibTrans" cxnId="{579D9F03-C617-4236-9F14-6A152024F027}">
      <dgm:prSet/>
      <dgm:spPr/>
      <dgm:t>
        <a:bodyPr/>
        <a:lstStyle/>
        <a:p>
          <a:endParaRPr lang="en-US"/>
        </a:p>
      </dgm:t>
    </dgm:pt>
    <dgm:pt modelId="{D192F3A0-2D3D-4A19-A15F-95A2C991C0C3}" type="parTrans" cxnId="{579D9F03-C617-4236-9F14-6A152024F027}">
      <dgm:prSet/>
      <dgm:spPr/>
      <dgm:t>
        <a:bodyPr/>
        <a:lstStyle/>
        <a:p>
          <a:endParaRPr lang="en-US"/>
        </a:p>
      </dgm:t>
    </dgm:pt>
    <dgm:pt modelId="{F5904768-13AA-449C-A42E-1BED9CF18926}" type="sibTrans" cxnId="{889A214A-87F6-4E4F-8013-8DA01D22D346}">
      <dgm:prSet/>
      <dgm:spPr/>
      <dgm:t>
        <a:bodyPr/>
        <a:lstStyle/>
        <a:p>
          <a:endParaRPr lang="en-US"/>
        </a:p>
      </dgm:t>
    </dgm:pt>
    <dgm:pt modelId="{DCE5630F-DFA9-4DA0-8EC6-1058C877B224}" type="parTrans" cxnId="{889A214A-87F6-4E4F-8013-8DA01D22D346}">
      <dgm:prSet/>
      <dgm:spPr/>
      <dgm:t>
        <a:bodyPr/>
        <a:lstStyle/>
        <a:p>
          <a:endParaRPr lang="en-US"/>
        </a:p>
      </dgm:t>
    </dgm:pt>
    <dgm:pt modelId="{8179FD1E-B76D-42CF-8720-CF6349E1541C}" type="pres">
      <dgm:prSet presAssocID="{9582C054-C507-4B00-ADF8-D445D7FB9CE1}" presName="composite" presStyleCnt="0">
        <dgm:presLayoutVars>
          <dgm:chMax val="1"/>
          <dgm:dir/>
          <dgm:resizeHandles val="exact"/>
        </dgm:presLayoutVars>
      </dgm:prSet>
      <dgm:spPr/>
      <dgm:t>
        <a:bodyPr/>
        <a:lstStyle/>
        <a:p>
          <a:endParaRPr lang="en-US"/>
        </a:p>
      </dgm:t>
    </dgm:pt>
    <dgm:pt modelId="{1E6A8497-A3EC-41BE-823F-13E8A50FAA0A}" type="pres">
      <dgm:prSet presAssocID="{81411180-CD93-469A-9A51-11FE661A7B7B}" presName="roof" presStyleLbl="dkBgShp" presStyleIdx="0" presStyleCnt="2" custScaleX="60991" custScaleY="45040"/>
      <dgm:spPr/>
      <dgm:t>
        <a:bodyPr/>
        <a:lstStyle/>
        <a:p>
          <a:endParaRPr lang="en-US"/>
        </a:p>
      </dgm:t>
    </dgm:pt>
    <dgm:pt modelId="{B2D903B5-F373-4933-BB4F-6C04EA75A60A}" type="pres">
      <dgm:prSet presAssocID="{81411180-CD93-469A-9A51-11FE661A7B7B}" presName="pillars" presStyleCnt="0"/>
      <dgm:spPr/>
      <dgm:t>
        <a:bodyPr/>
        <a:lstStyle/>
        <a:p>
          <a:endParaRPr lang="en-US"/>
        </a:p>
      </dgm:t>
    </dgm:pt>
    <dgm:pt modelId="{82490B37-6717-413F-9FEA-766438F4450D}" type="pres">
      <dgm:prSet presAssocID="{81411180-CD93-469A-9A51-11FE661A7B7B}" presName="pillar1" presStyleLbl="node1" presStyleIdx="0" presStyleCnt="4" custScaleX="11906" custScaleY="122369" custLinFactNeighborX="1175" custLinFactNeighborY="-2532">
        <dgm:presLayoutVars>
          <dgm:bulletEnabled val="1"/>
        </dgm:presLayoutVars>
      </dgm:prSet>
      <dgm:spPr/>
      <dgm:t>
        <a:bodyPr/>
        <a:lstStyle/>
        <a:p>
          <a:endParaRPr lang="en-US"/>
        </a:p>
      </dgm:t>
    </dgm:pt>
    <dgm:pt modelId="{3AB32D59-5D29-407B-8952-F548A58FA89F}" type="pres">
      <dgm:prSet presAssocID="{EA408515-328A-43F3-B25A-DCCAFE3CB8CB}" presName="pillarX" presStyleLbl="node1" presStyleIdx="1" presStyleCnt="4" custScaleX="11054" custScaleY="122369" custLinFactNeighborX="-808" custLinFactNeighborY="-2532">
        <dgm:presLayoutVars>
          <dgm:bulletEnabled val="1"/>
        </dgm:presLayoutVars>
      </dgm:prSet>
      <dgm:spPr/>
      <dgm:t>
        <a:bodyPr/>
        <a:lstStyle/>
        <a:p>
          <a:endParaRPr lang="en-US"/>
        </a:p>
      </dgm:t>
    </dgm:pt>
    <dgm:pt modelId="{CD943A7F-851D-473E-AAC3-88C356EE9241}" type="pres">
      <dgm:prSet presAssocID="{422B1120-52C8-4EC1-9A14-794FE92A0FBC}" presName="pillarX" presStyleLbl="node1" presStyleIdx="2" presStyleCnt="4" custScaleX="55611" custScaleY="122369" custLinFactNeighborX="-866" custLinFactNeighborY="-2532">
        <dgm:presLayoutVars>
          <dgm:bulletEnabled val="1"/>
        </dgm:presLayoutVars>
      </dgm:prSet>
      <dgm:spPr/>
      <dgm:t>
        <a:bodyPr/>
        <a:lstStyle/>
        <a:p>
          <a:endParaRPr lang="en-US"/>
        </a:p>
      </dgm:t>
    </dgm:pt>
    <dgm:pt modelId="{46087898-D9C6-426A-ADF8-DF6A9F7BCFE5}" type="pres">
      <dgm:prSet presAssocID="{9AEC9BA8-A265-4894-A5C2-99FCFAC94D3C}" presName="pillarX" presStyleLbl="node1" presStyleIdx="3" presStyleCnt="4" custScaleX="59969" custScaleY="122369" custLinFactNeighborX="-820" custLinFactNeighborY="-2532">
        <dgm:presLayoutVars>
          <dgm:bulletEnabled val="1"/>
        </dgm:presLayoutVars>
      </dgm:prSet>
      <dgm:spPr/>
      <dgm:t>
        <a:bodyPr/>
        <a:lstStyle/>
        <a:p>
          <a:endParaRPr lang="en-US"/>
        </a:p>
      </dgm:t>
    </dgm:pt>
    <dgm:pt modelId="{89F5A889-DC76-4BBA-A119-8E5412BF4669}" type="pres">
      <dgm:prSet presAssocID="{81411180-CD93-469A-9A51-11FE661A7B7B}" presName="base" presStyleLbl="dkBgShp" presStyleIdx="1" presStyleCnt="2" custFlipHor="1" custScaleX="21004" custLinFactY="-573981" custLinFactNeighborX="-22638" custLinFactNeighborY="-600000"/>
      <dgm:spPr>
        <a:solidFill>
          <a:srgbClr val="3D3D3D"/>
        </a:solidFill>
        <a:ln>
          <a:noFill/>
        </a:ln>
        <a:effectLst/>
        <a:scene3d>
          <a:camera prst="orthographicFront"/>
          <a:lightRig rig="threePt" dir="t">
            <a:rot lat="0" lon="0" rev="7500000"/>
          </a:lightRig>
        </a:scene3d>
        <a:sp3d prstMaterial="plastic">
          <a:bevelB w="88900" h="121750" prst="angle"/>
        </a:sp3d>
      </dgm:spPr>
      <dgm:t>
        <a:bodyPr/>
        <a:lstStyle/>
        <a:p>
          <a:endParaRPr lang="en-US"/>
        </a:p>
      </dgm:t>
    </dgm:pt>
  </dgm:ptLst>
  <dgm:cxnLst>
    <dgm:cxn modelId="{EED99705-119F-407C-8486-2370F8CC9BE6}" type="presOf" srcId="{422B1120-52C8-4EC1-9A14-794FE92A0FBC}" destId="{CD943A7F-851D-473E-AAC3-88C356EE9241}" srcOrd="0" destOrd="0" presId="urn:microsoft.com/office/officeart/2005/8/layout/hList3"/>
    <dgm:cxn modelId="{44971418-B709-4638-BF06-DFFF07D5EF20}" type="presOf" srcId="{DB4FE397-BF30-4F90-A1FD-CC5F27BDC349}" destId="{46087898-D9C6-426A-ADF8-DF6A9F7BCFE5}" srcOrd="0" destOrd="2" presId="urn:microsoft.com/office/officeart/2005/8/layout/hList3"/>
    <dgm:cxn modelId="{FDE24085-4ED1-4838-8BFC-EA2347DA9931}" type="presOf" srcId="{21FD1C4C-A109-45A4-B5A6-7C190423DF17}" destId="{46087898-D9C6-426A-ADF8-DF6A9F7BCFE5}" srcOrd="0" destOrd="3" presId="urn:microsoft.com/office/officeart/2005/8/layout/hList3"/>
    <dgm:cxn modelId="{579D9F03-C617-4236-9F14-6A152024F027}" srcId="{9AEC9BA8-A265-4894-A5C2-99FCFAC94D3C}" destId="{DB4FE397-BF30-4F90-A1FD-CC5F27BDC349}" srcOrd="1" destOrd="0" parTransId="{D192F3A0-2D3D-4A19-A15F-95A2C991C0C3}" sibTransId="{01F8D509-500A-4F1C-A046-8CDC1DA55DFC}"/>
    <dgm:cxn modelId="{81B59156-FAC7-40BD-AD50-32D8D692B0DB}" type="presOf" srcId="{EF26D99F-DE11-4569-8F87-28CB97646EF8}" destId="{82490B37-6717-413F-9FEA-766438F4450D}" srcOrd="0" destOrd="0" presId="urn:microsoft.com/office/officeart/2005/8/layout/hList3"/>
    <dgm:cxn modelId="{0AD45E9C-CA75-488D-ABC5-F01F291FC179}" srcId="{81411180-CD93-469A-9A51-11FE661A7B7B}" destId="{9AEC9BA8-A265-4894-A5C2-99FCFAC94D3C}" srcOrd="3" destOrd="0" parTransId="{8597258F-7569-4D97-AB4E-39BA3A86E64B}" sibTransId="{5FE843AF-5AF9-4F05-BBB8-ABD9A476760F}"/>
    <dgm:cxn modelId="{F716FFFE-1987-4D71-AA11-5EC2AEF24C4B}" type="presOf" srcId="{25155231-A731-40CD-9D72-3B910B82ECA1}" destId="{CD943A7F-851D-473E-AAC3-88C356EE9241}" srcOrd="0" destOrd="3" presId="urn:microsoft.com/office/officeart/2005/8/layout/hList3"/>
    <dgm:cxn modelId="{B8787C01-07D8-488C-B821-E94D17822A0A}" srcId="{9AEC9BA8-A265-4894-A5C2-99FCFAC94D3C}" destId="{F2707552-A7DC-4FCD-870F-731C9E5CE6FE}" srcOrd="5" destOrd="0" parTransId="{BADA75F0-6D20-4286-8F9B-916542658E75}" sibTransId="{6720F947-74D4-4F50-9196-6495C0D35BB8}"/>
    <dgm:cxn modelId="{89951D08-4836-4439-A0DA-9B59E862D3D0}" srcId="{422B1120-52C8-4EC1-9A14-794FE92A0FBC}" destId="{597527B2-0F07-4418-989D-8F76C5D5C1D9}" srcOrd="1" destOrd="0" parTransId="{1214AAD3-4F62-4233-AA81-3A267F60527D}" sibTransId="{807B8D8A-0DE2-4AF0-ABF1-FF0DC53998EA}"/>
    <dgm:cxn modelId="{889A214A-87F6-4E4F-8013-8DA01D22D346}" srcId="{9AEC9BA8-A265-4894-A5C2-99FCFAC94D3C}" destId="{7C6B7EDF-41CE-4F15-A585-91992BE31A31}" srcOrd="0" destOrd="0" parTransId="{DCE5630F-DFA9-4DA0-8EC6-1058C877B224}" sibTransId="{F5904768-13AA-449C-A42E-1BED9CF18926}"/>
    <dgm:cxn modelId="{55689E75-03F4-4DCB-A5C5-D8E6956311DB}" type="presOf" srcId="{C6F3B2C8-6CB1-446A-8373-45D107168CA4}" destId="{CD943A7F-851D-473E-AAC3-88C356EE9241}" srcOrd="0" destOrd="4" presId="urn:microsoft.com/office/officeart/2005/8/layout/hList3"/>
    <dgm:cxn modelId="{888172A6-B6F2-4032-9FD6-A96F5A47ED62}" srcId="{422B1120-52C8-4EC1-9A14-794FE92A0FBC}" destId="{C6F3B2C8-6CB1-446A-8373-45D107168CA4}" srcOrd="2" destOrd="0" parTransId="{D346D408-7683-49E1-86AB-81BB808A70DC}" sibTransId="{087C8999-E61E-4DAE-94DC-CF0E9A1C26BE}"/>
    <dgm:cxn modelId="{D3BD91A3-F96C-4E7F-A81E-4E5977EC5D04}" srcId="{9AEC9BA8-A265-4894-A5C2-99FCFAC94D3C}" destId="{3D5B93E6-D36F-4C78-85AD-0CBF3B80414B}" srcOrd="4" destOrd="0" parTransId="{FA89514E-EBFD-4EF7-A111-CD9189525EBA}" sibTransId="{EBF63F00-E877-41D0-ABF2-A4E0657386E0}"/>
    <dgm:cxn modelId="{DBFFC8F5-43AB-4865-A2B1-817487D3D931}" srcId="{9AEC9BA8-A265-4894-A5C2-99FCFAC94D3C}" destId="{F5CBC9C2-C5CC-4DFA-8003-11C462AF0BA4}" srcOrd="3" destOrd="0" parTransId="{003AD516-00B5-4B33-92F6-CDEEEAB24D24}" sibTransId="{F94F59BD-E51F-427B-9787-14D71C5DA7D4}"/>
    <dgm:cxn modelId="{E5B47CAE-9462-455D-851F-68E478D6F342}" srcId="{81411180-CD93-469A-9A51-11FE661A7B7B}" destId="{422B1120-52C8-4EC1-9A14-794FE92A0FBC}" srcOrd="2" destOrd="0" parTransId="{7CFAE162-2407-4A9D-B0DE-B17B1098401B}" sibTransId="{A6D43772-EFE1-41A2-BDE3-117CC427EF35}"/>
    <dgm:cxn modelId="{F62F6AF7-A21D-4664-8982-DB81F0D4DAE4}" srcId="{597527B2-0F07-4418-989D-8F76C5D5C1D9}" destId="{25155231-A731-40CD-9D72-3B910B82ECA1}" srcOrd="0" destOrd="0" parTransId="{F7C23FF4-E8C1-4248-94E2-8BA190029730}" sibTransId="{B51144A9-086E-4BBD-9A68-38C25ED3F31F}"/>
    <dgm:cxn modelId="{96C1C191-8282-4B3A-8C67-B11353885D84}" type="presOf" srcId="{EA408515-328A-43F3-B25A-DCCAFE3CB8CB}" destId="{3AB32D59-5D29-407B-8952-F548A58FA89F}" srcOrd="0" destOrd="0" presId="urn:microsoft.com/office/officeart/2005/8/layout/hList3"/>
    <dgm:cxn modelId="{DAF81074-31A3-4D0C-9E98-B5598141FCBE}" type="presOf" srcId="{9AEC9BA8-A265-4894-A5C2-99FCFAC94D3C}" destId="{46087898-D9C6-426A-ADF8-DF6A9F7BCFE5}" srcOrd="0" destOrd="0" presId="urn:microsoft.com/office/officeart/2005/8/layout/hList3"/>
    <dgm:cxn modelId="{A71121C1-9054-46DB-96BC-A7DD4D8B519A}" type="presOf" srcId="{3D5B93E6-D36F-4C78-85AD-0CBF3B80414B}" destId="{46087898-D9C6-426A-ADF8-DF6A9F7BCFE5}" srcOrd="0" destOrd="5" presId="urn:microsoft.com/office/officeart/2005/8/layout/hList3"/>
    <dgm:cxn modelId="{7A40D609-1359-48EC-A121-B600DAAE289E}" type="presOf" srcId="{F5CBC9C2-C5CC-4DFA-8003-11C462AF0BA4}" destId="{46087898-D9C6-426A-ADF8-DF6A9F7BCFE5}" srcOrd="0" destOrd="4" presId="urn:microsoft.com/office/officeart/2005/8/layout/hList3"/>
    <dgm:cxn modelId="{A306D2B0-875A-4EE7-BEE7-B453060D009D}" type="presOf" srcId="{7C6B7EDF-41CE-4F15-A585-91992BE31A31}" destId="{46087898-D9C6-426A-ADF8-DF6A9F7BCFE5}" srcOrd="0" destOrd="1" presId="urn:microsoft.com/office/officeart/2005/8/layout/hList3"/>
    <dgm:cxn modelId="{22595A78-6DAE-41ED-8E5C-12CDA7810B36}" type="presOf" srcId="{81411180-CD93-469A-9A51-11FE661A7B7B}" destId="{1E6A8497-A3EC-41BE-823F-13E8A50FAA0A}" srcOrd="0" destOrd="0" presId="urn:microsoft.com/office/officeart/2005/8/layout/hList3"/>
    <dgm:cxn modelId="{7390BAE3-E61F-4E2B-8DD1-AF385CEDAEB8}" type="presOf" srcId="{9582C054-C507-4B00-ADF8-D445D7FB9CE1}" destId="{8179FD1E-B76D-42CF-8720-CF6349E1541C}" srcOrd="0" destOrd="0" presId="urn:microsoft.com/office/officeart/2005/8/layout/hList3"/>
    <dgm:cxn modelId="{08346CBA-972F-42F1-B1C4-EC3B64BEF5F9}" type="presOf" srcId="{F2707552-A7DC-4FCD-870F-731C9E5CE6FE}" destId="{46087898-D9C6-426A-ADF8-DF6A9F7BCFE5}" srcOrd="0" destOrd="6" presId="urn:microsoft.com/office/officeart/2005/8/layout/hList3"/>
    <dgm:cxn modelId="{9324C2A1-3FFE-487A-BD16-6CBDB8F5B4B4}" srcId="{81411180-CD93-469A-9A51-11FE661A7B7B}" destId="{EA408515-328A-43F3-B25A-DCCAFE3CB8CB}" srcOrd="1" destOrd="0" parTransId="{6C2D4442-A8F3-4055-A57E-67C4A91980F7}" sibTransId="{A73B59B1-112A-4C14-975B-B0E409F785FE}"/>
    <dgm:cxn modelId="{B5E3DDF0-D212-41BC-AA36-9E27685AC4AF}" srcId="{9582C054-C507-4B00-ADF8-D445D7FB9CE1}" destId="{81411180-CD93-469A-9A51-11FE661A7B7B}" srcOrd="0" destOrd="0" parTransId="{DF27C500-BE86-429F-AECF-B7E2050C5421}" sibTransId="{29C827D1-0C82-4842-B5C8-77BA3DEF706C}"/>
    <dgm:cxn modelId="{1DB4DAC4-AB0A-4D7F-B110-F29A760C8D82}" srcId="{81411180-CD93-469A-9A51-11FE661A7B7B}" destId="{EF26D99F-DE11-4569-8F87-28CB97646EF8}" srcOrd="0" destOrd="0" parTransId="{B10C94F6-0766-49A5-BD15-7893320059E4}" sibTransId="{3A298C3F-B266-4CE9-B7A9-B6BC8B38984B}"/>
    <dgm:cxn modelId="{93C74884-7E03-433A-B68C-F3429F383116}" srcId="{422B1120-52C8-4EC1-9A14-794FE92A0FBC}" destId="{8B40EE44-7216-46A4-B974-CE9C2636B841}" srcOrd="0" destOrd="0" parTransId="{240DC509-2FCC-4CE8-96F6-D8CBA5975CAD}" sibTransId="{6BFE67B7-13C8-4000-8980-1548254B92E2}"/>
    <dgm:cxn modelId="{B56CA1D7-27BC-49FE-BADC-8253452BE91C}" type="presOf" srcId="{8B40EE44-7216-46A4-B974-CE9C2636B841}" destId="{CD943A7F-851D-473E-AAC3-88C356EE9241}" srcOrd="0" destOrd="1" presId="urn:microsoft.com/office/officeart/2005/8/layout/hList3"/>
    <dgm:cxn modelId="{FC73D0F8-5349-4CB3-9858-7A0831028C54}" srcId="{9AEC9BA8-A265-4894-A5C2-99FCFAC94D3C}" destId="{21FD1C4C-A109-45A4-B5A6-7C190423DF17}" srcOrd="2" destOrd="0" parTransId="{3BDFB5B8-9174-4EE1-A7A5-18EF16CBF381}" sibTransId="{5873BF43-EAF3-41D7-8510-D24B8549B1C3}"/>
    <dgm:cxn modelId="{327AA23D-B518-4439-9D59-7CCFDFDEDCC4}" type="presOf" srcId="{597527B2-0F07-4418-989D-8F76C5D5C1D9}" destId="{CD943A7F-851D-473E-AAC3-88C356EE9241}" srcOrd="0" destOrd="2" presId="urn:microsoft.com/office/officeart/2005/8/layout/hList3"/>
    <dgm:cxn modelId="{F0EB8A4C-8D2D-4F96-BACB-90DA03A41433}" type="presParOf" srcId="{8179FD1E-B76D-42CF-8720-CF6349E1541C}" destId="{1E6A8497-A3EC-41BE-823F-13E8A50FAA0A}" srcOrd="0" destOrd="0" presId="urn:microsoft.com/office/officeart/2005/8/layout/hList3"/>
    <dgm:cxn modelId="{F2C5896F-EF44-4224-A14F-68598EFE3AAF}" type="presParOf" srcId="{8179FD1E-B76D-42CF-8720-CF6349E1541C}" destId="{B2D903B5-F373-4933-BB4F-6C04EA75A60A}" srcOrd="1" destOrd="0" presId="urn:microsoft.com/office/officeart/2005/8/layout/hList3"/>
    <dgm:cxn modelId="{11EA4A5E-AEBA-43CD-9615-7948562811BD}" type="presParOf" srcId="{B2D903B5-F373-4933-BB4F-6C04EA75A60A}" destId="{82490B37-6717-413F-9FEA-766438F4450D}" srcOrd="0" destOrd="0" presId="urn:microsoft.com/office/officeart/2005/8/layout/hList3"/>
    <dgm:cxn modelId="{EAFC9142-CB68-4E6E-B39C-3B1A1B8FE3C5}" type="presParOf" srcId="{B2D903B5-F373-4933-BB4F-6C04EA75A60A}" destId="{3AB32D59-5D29-407B-8952-F548A58FA89F}" srcOrd="1" destOrd="0" presId="urn:microsoft.com/office/officeart/2005/8/layout/hList3"/>
    <dgm:cxn modelId="{1077C63F-A9A1-440B-8C3B-951654AD0009}" type="presParOf" srcId="{B2D903B5-F373-4933-BB4F-6C04EA75A60A}" destId="{CD943A7F-851D-473E-AAC3-88C356EE9241}" srcOrd="2" destOrd="0" presId="urn:microsoft.com/office/officeart/2005/8/layout/hList3"/>
    <dgm:cxn modelId="{97745797-622F-4D31-9ADB-DA799B193387}" type="presParOf" srcId="{B2D903B5-F373-4933-BB4F-6C04EA75A60A}" destId="{46087898-D9C6-426A-ADF8-DF6A9F7BCFE5}" srcOrd="3" destOrd="0" presId="urn:microsoft.com/office/officeart/2005/8/layout/hList3"/>
    <dgm:cxn modelId="{6BFF9C91-B250-4963-B351-850CCCC61FCB}" type="presParOf" srcId="{8179FD1E-B76D-42CF-8720-CF6349E1541C}" destId="{89F5A889-DC76-4BBA-A119-8E5412BF466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C04DB-D4C0-42E5-A762-6AEF10FB1EDB}">
      <dsp:nvSpPr>
        <dsp:cNvPr id="0" name=""/>
        <dsp:cNvSpPr/>
      </dsp:nvSpPr>
      <dsp:spPr>
        <a:xfrm>
          <a:off x="746800" y="0"/>
          <a:ext cx="1049637" cy="583132"/>
        </a:xfrm>
        <a:prstGeom prst="roundRect">
          <a:avLst>
            <a:gd name="adj" fmla="val 10000"/>
          </a:avLst>
        </a:prstGeom>
        <a:solidFill>
          <a:schemeClr val="bg2">
            <a:alpha val="90000"/>
          </a:schemeClr>
        </a:solidFill>
        <a:ln w="9525" cap="flat" cmpd="sng" algn="ctr">
          <a:solidFill>
            <a:schemeClr val="accent2">
              <a:alpha val="90000"/>
              <a:tint val="40000"/>
              <a:hueOff val="0"/>
              <a:satOff val="0"/>
              <a:lumOff val="0"/>
              <a:alphaOff val="0"/>
            </a:schemeClr>
          </a:solidFill>
          <a:prstDash val="solid"/>
        </a:ln>
        <a:effectLst/>
        <a:scene3d>
          <a:camera prst="orthographicFront"/>
          <a:lightRig rig="threePt" dir="t">
            <a:rot lat="0" lon="0" rev="7500000"/>
          </a:lightRig>
        </a:scene3d>
        <a:sp3d extrusionH="190500" prstMaterial="dkEdge">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tx2"/>
              </a:solidFill>
            </a:rPr>
            <a:t>Buyer</a:t>
          </a:r>
          <a:endParaRPr lang="en-US" sz="2500" kern="1200" dirty="0">
            <a:solidFill>
              <a:schemeClr val="tx2"/>
            </a:solidFill>
          </a:endParaRPr>
        </a:p>
      </dsp:txBody>
      <dsp:txXfrm>
        <a:off x="763879" y="17079"/>
        <a:ext cx="1015479" cy="548974"/>
      </dsp:txXfrm>
    </dsp:sp>
    <dsp:sp modelId="{DB54A8B8-95D3-4CC6-B0DA-A93A62283D8B}">
      <dsp:nvSpPr>
        <dsp:cNvPr id="0" name=""/>
        <dsp:cNvSpPr/>
      </dsp:nvSpPr>
      <dsp:spPr>
        <a:xfrm>
          <a:off x="2262943" y="0"/>
          <a:ext cx="1049637" cy="583132"/>
        </a:xfrm>
        <a:prstGeom prst="roundRect">
          <a:avLst>
            <a:gd name="adj" fmla="val 10000"/>
          </a:avLst>
        </a:prstGeom>
        <a:solidFill>
          <a:schemeClr val="bg2">
            <a:alpha val="90000"/>
          </a:schemeClr>
        </a:solidFill>
        <a:ln w="9525" cap="flat" cmpd="sng" algn="ctr">
          <a:solidFill>
            <a:schemeClr val="accent2">
              <a:alpha val="90000"/>
              <a:tint val="40000"/>
              <a:hueOff val="0"/>
              <a:satOff val="0"/>
              <a:lumOff val="0"/>
              <a:alphaOff val="0"/>
            </a:schemeClr>
          </a:solidFill>
          <a:prstDash val="solid"/>
        </a:ln>
        <a:effectLst/>
        <a:scene3d>
          <a:camera prst="orthographicFront"/>
          <a:lightRig rig="threePt" dir="t">
            <a:rot lat="0" lon="0" rev="7500000"/>
          </a:lightRig>
        </a:scene3d>
        <a:sp3d extrusionH="190500" prstMaterial="dkEdge">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tx2"/>
              </a:solidFill>
            </a:rPr>
            <a:t>Seller</a:t>
          </a:r>
          <a:endParaRPr lang="en-US" sz="2500" kern="1200" dirty="0">
            <a:solidFill>
              <a:schemeClr val="tx2"/>
            </a:solidFill>
          </a:endParaRPr>
        </a:p>
      </dsp:txBody>
      <dsp:txXfrm>
        <a:off x="2280022" y="17079"/>
        <a:ext cx="1015479" cy="548974"/>
      </dsp:txXfrm>
    </dsp:sp>
    <dsp:sp modelId="{18F23BBB-0C1F-4102-858B-6E70E23E8140}">
      <dsp:nvSpPr>
        <dsp:cNvPr id="0" name=""/>
        <dsp:cNvSpPr/>
      </dsp:nvSpPr>
      <dsp:spPr>
        <a:xfrm>
          <a:off x="1846642" y="2478311"/>
          <a:ext cx="437349" cy="437349"/>
        </a:xfrm>
        <a:prstGeom prst="triangle">
          <a:avLst/>
        </a:prstGeom>
        <a:solidFill>
          <a:schemeClr val="bg2">
            <a:alpha val="90000"/>
          </a:schemeClr>
        </a:solidFill>
        <a:ln w="9525" cap="flat" cmpd="sng" algn="ctr">
          <a:solidFill>
            <a:schemeClr val="accent2">
              <a:alpha val="90000"/>
              <a:tint val="40000"/>
              <a:hueOff val="0"/>
              <a:satOff val="0"/>
              <a:lumOff val="0"/>
              <a:alphaOff val="0"/>
            </a:schemeClr>
          </a:solidFill>
          <a:prstDash val="solid"/>
        </a:ln>
        <a:effectLst/>
        <a:scene3d>
          <a:camera prst="orthographicFront"/>
          <a:lightRig rig="threePt" dir="t">
            <a:rot lat="0" lon="0" rev="7500000"/>
          </a:lightRig>
        </a:scene3d>
        <a:sp3d extrusionH="190500" prstMaterial="dkEdge">
          <a:bevelB w="120650" h="57150" prst="relaxedInset"/>
          <a:contourClr>
            <a:schemeClr val="bg1"/>
          </a:contourClr>
        </a:sp3d>
      </dsp:spPr>
      <dsp:style>
        <a:lnRef idx="1">
          <a:scrgbClr r="0" g="0" b="0"/>
        </a:lnRef>
        <a:fillRef idx="1">
          <a:scrgbClr r="0" g="0" b="0"/>
        </a:fillRef>
        <a:effectRef idx="2">
          <a:scrgbClr r="0" g="0" b="0"/>
        </a:effectRef>
        <a:fontRef idx="minor"/>
      </dsp:style>
    </dsp:sp>
    <dsp:sp modelId="{7E729839-5E33-4A00-A034-F086C77D35C2}">
      <dsp:nvSpPr>
        <dsp:cNvPr id="0" name=""/>
        <dsp:cNvSpPr/>
      </dsp:nvSpPr>
      <dsp:spPr>
        <a:xfrm rot="240000">
          <a:off x="717243" y="2290902"/>
          <a:ext cx="2624895" cy="183550"/>
        </a:xfrm>
        <a:prstGeom prst="rect">
          <a:avLst/>
        </a:prstGeom>
        <a:solidFill>
          <a:schemeClr val="bg2">
            <a:alpha val="90000"/>
          </a:schemeClr>
        </a:solidFill>
        <a:ln w="9525" cap="flat" cmpd="sng" algn="ctr">
          <a:solidFill>
            <a:schemeClr val="accent2">
              <a:alpha val="90000"/>
              <a:tint val="40000"/>
              <a:hueOff val="0"/>
              <a:satOff val="0"/>
              <a:lumOff val="0"/>
              <a:alphaOff val="0"/>
            </a:schemeClr>
          </a:solidFill>
          <a:prstDash val="solid"/>
        </a:ln>
        <a:effectLst/>
        <a:scene3d>
          <a:camera prst="orthographicFront"/>
          <a:lightRig rig="threePt" dir="t">
            <a:rot lat="0" lon="0" rev="7500000"/>
          </a:lightRig>
        </a:scene3d>
        <a:sp3d extrusionH="190500" prstMaterial="dkEdge">
          <a:bevelB w="120650" h="57150" prst="relaxedInset"/>
          <a:contourClr>
            <a:schemeClr val="bg1"/>
          </a:contourClr>
        </a:sp3d>
      </dsp:spPr>
      <dsp:style>
        <a:lnRef idx="1">
          <a:scrgbClr r="0" g="0" b="0"/>
        </a:lnRef>
        <a:fillRef idx="1">
          <a:scrgbClr r="0" g="0" b="0"/>
        </a:fillRef>
        <a:effectRef idx="2">
          <a:scrgbClr r="0" g="0" b="0"/>
        </a:effectRef>
        <a:fontRef idx="minor"/>
      </dsp:style>
    </dsp:sp>
    <dsp:sp modelId="{5765FC49-DB58-42E5-A713-8D1E56B4129F}">
      <dsp:nvSpPr>
        <dsp:cNvPr id="0" name=""/>
        <dsp:cNvSpPr/>
      </dsp:nvSpPr>
      <dsp:spPr>
        <a:xfrm rot="240000">
          <a:off x="2296089" y="1960228"/>
          <a:ext cx="1041659" cy="359731"/>
        </a:xfrm>
        <a:prstGeom prst="roundRect">
          <a:avLst/>
        </a:prstGeom>
        <a:solidFill>
          <a:schemeClr val="accent3"/>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Fact D</a:t>
          </a:r>
        </a:p>
      </dsp:txBody>
      <dsp:txXfrm>
        <a:off x="2313650" y="1977789"/>
        <a:ext cx="1006537" cy="324609"/>
      </dsp:txXfrm>
    </dsp:sp>
    <dsp:sp modelId="{3842B0F4-5C79-446C-B784-EBF1938D0256}">
      <dsp:nvSpPr>
        <dsp:cNvPr id="0" name=""/>
        <dsp:cNvSpPr/>
      </dsp:nvSpPr>
      <dsp:spPr>
        <a:xfrm rot="240000">
          <a:off x="2325245" y="1616925"/>
          <a:ext cx="1041659" cy="359731"/>
        </a:xfrm>
        <a:prstGeom prst="roundRect">
          <a:avLst/>
        </a:prstGeom>
        <a:solidFill>
          <a:schemeClr val="accent3"/>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smtClean="0"/>
            <a:t>Fact C</a:t>
          </a:r>
          <a:endParaRPr lang="en-US" sz="1500" b="1" kern="1200" dirty="0" smtClean="0"/>
        </a:p>
      </dsp:txBody>
      <dsp:txXfrm>
        <a:off x="2342806" y="1634486"/>
        <a:ext cx="1006537" cy="324609"/>
      </dsp:txXfrm>
    </dsp:sp>
    <dsp:sp modelId="{5BF29111-7611-41F2-AD44-11D76C7EE6AD}">
      <dsp:nvSpPr>
        <dsp:cNvPr id="0" name=""/>
        <dsp:cNvSpPr/>
      </dsp:nvSpPr>
      <dsp:spPr>
        <a:xfrm rot="240000">
          <a:off x="2360810" y="1071886"/>
          <a:ext cx="1028843" cy="543008"/>
        </a:xfrm>
        <a:prstGeom prst="roundRect">
          <a:avLst/>
        </a:prstGeom>
        <a:solidFill>
          <a:schemeClr val="accent3"/>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Fact B</a:t>
          </a:r>
          <a:endParaRPr lang="en-US" sz="1500" b="1" kern="1200" dirty="0"/>
        </a:p>
      </dsp:txBody>
      <dsp:txXfrm>
        <a:off x="2387317" y="1098393"/>
        <a:ext cx="975829" cy="489994"/>
      </dsp:txXfrm>
    </dsp:sp>
    <dsp:sp modelId="{EF0D8602-1D23-493B-9924-7A498420EC32}">
      <dsp:nvSpPr>
        <dsp:cNvPr id="0" name=""/>
        <dsp:cNvSpPr/>
      </dsp:nvSpPr>
      <dsp:spPr>
        <a:xfrm rot="240000">
          <a:off x="2389306" y="542223"/>
          <a:ext cx="1030164" cy="524116"/>
        </a:xfrm>
        <a:prstGeom prst="roundRect">
          <a:avLst/>
        </a:prstGeom>
        <a:solidFill>
          <a:schemeClr val="accent3"/>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Fact A</a:t>
          </a:r>
          <a:endParaRPr lang="en-US" sz="1600" b="1" kern="1200" dirty="0"/>
        </a:p>
      </dsp:txBody>
      <dsp:txXfrm>
        <a:off x="2414891" y="567808"/>
        <a:ext cx="978994" cy="472946"/>
      </dsp:txXfrm>
    </dsp:sp>
    <dsp:sp modelId="{9FBD76FA-D289-4E5B-9EA1-8E6D26843EE8}">
      <dsp:nvSpPr>
        <dsp:cNvPr id="0" name=""/>
        <dsp:cNvSpPr/>
      </dsp:nvSpPr>
      <dsp:spPr>
        <a:xfrm rot="240000">
          <a:off x="779946" y="1896828"/>
          <a:ext cx="1041659" cy="359731"/>
        </a:xfrm>
        <a:prstGeom prst="roundRect">
          <a:avLst/>
        </a:prstGeom>
        <a:solidFill>
          <a:schemeClr val="accent3"/>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smtClean="0"/>
            <a:t>Fact 2</a:t>
          </a:r>
          <a:endParaRPr lang="en-US" sz="1500" b="1" kern="1200" dirty="0"/>
        </a:p>
      </dsp:txBody>
      <dsp:txXfrm>
        <a:off x="797507" y="1914389"/>
        <a:ext cx="1006537" cy="324609"/>
      </dsp:txXfrm>
    </dsp:sp>
    <dsp:sp modelId="{D7ED47EC-9E83-4EC2-A503-6367311AC302}">
      <dsp:nvSpPr>
        <dsp:cNvPr id="0" name=""/>
        <dsp:cNvSpPr/>
      </dsp:nvSpPr>
      <dsp:spPr>
        <a:xfrm rot="240000">
          <a:off x="809102" y="1539673"/>
          <a:ext cx="1041659" cy="359731"/>
        </a:xfrm>
        <a:prstGeom prst="roundRect">
          <a:avLst/>
        </a:prstGeom>
        <a:solidFill>
          <a:schemeClr val="accent3"/>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Fact 1</a:t>
          </a:r>
          <a:endParaRPr lang="en-US" sz="1500" b="1" kern="1200" dirty="0"/>
        </a:p>
      </dsp:txBody>
      <dsp:txXfrm>
        <a:off x="826663" y="1557234"/>
        <a:ext cx="1006537" cy="3246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6A8497-A3EC-41BE-823F-13E8A50FAA0A}">
      <dsp:nvSpPr>
        <dsp:cNvPr id="0" name=""/>
        <dsp:cNvSpPr/>
      </dsp:nvSpPr>
      <dsp:spPr>
        <a:xfrm>
          <a:off x="1514109" y="185513"/>
          <a:ext cx="4734655" cy="611548"/>
        </a:xfrm>
        <a:prstGeom prst="rect">
          <a:avLst/>
        </a:prstGeom>
        <a:solidFill>
          <a:srgbClr val="3D3D3D"/>
        </a:solidFill>
        <a:ln>
          <a:noFill/>
        </a:ln>
        <a:effectLst/>
        <a:scene3d>
          <a:camera prst="orthographicFront"/>
          <a:lightRig rig="threePt" dir="t">
            <a:rot lat="0" lon="0" rev="7500000"/>
          </a:lightRig>
        </a:scene3d>
        <a:sp3d prstMaterial="plastic">
          <a:bevelB w="88900" h="121750" prst="angle"/>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Information</a:t>
          </a:r>
          <a:endParaRPr lang="en-US" sz="2400" b="1" kern="1200" dirty="0"/>
        </a:p>
      </dsp:txBody>
      <dsp:txXfrm>
        <a:off x="1514109" y="185513"/>
        <a:ext cx="4734655" cy="611548"/>
      </dsp:txXfrm>
    </dsp:sp>
    <dsp:sp modelId="{82490B37-6717-413F-9FEA-766438F4450D}">
      <dsp:nvSpPr>
        <dsp:cNvPr id="0" name=""/>
        <dsp:cNvSpPr/>
      </dsp:nvSpPr>
      <dsp:spPr>
        <a:xfrm>
          <a:off x="66545" y="779076"/>
          <a:ext cx="667010" cy="3489176"/>
        </a:xfrm>
        <a:prstGeom prst="rect">
          <a:avLst/>
        </a:prstGeom>
        <a:solidFill>
          <a:schemeClr val="accent3"/>
        </a:solidFill>
        <a:ln>
          <a:noFill/>
        </a:ln>
        <a:effectLst/>
        <a:scene3d>
          <a:camera prst="orthographicFront"/>
          <a:lightRig rig="threePt" dir="t">
            <a:rot lat="0" lon="0" rev="7500000"/>
          </a:lightRig>
        </a:scene3d>
        <a:sp3d prstMaterial="plastic"/>
      </dsp:spPr>
      <dsp:style>
        <a:lnRef idx="0">
          <a:scrgbClr r="0" g="0" b="0"/>
        </a:lnRef>
        <a:fillRef idx="3">
          <a:scrgbClr r="0" g="0" b="0"/>
        </a:fillRef>
        <a:effectRef idx="2">
          <a:scrgbClr r="0" g="0" b="0"/>
        </a:effectRef>
        <a:fontRef idx="minor">
          <a:schemeClr val="lt1"/>
        </a:fontRef>
      </dsp:style>
      <dsp:txBody>
        <a:bodyPr spcFirstLastPara="0" vert="vert270"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effectLst>
                <a:outerShdw blurRad="38100" dist="38100" dir="2700000" algn="tl">
                  <a:srgbClr val="000000">
                    <a:alpha val="43137"/>
                  </a:srgbClr>
                </a:outerShdw>
              </a:effectLst>
            </a:rPr>
            <a:t>Middlemen</a:t>
          </a:r>
          <a:endParaRPr lang="en-US" sz="2400" kern="1200" dirty="0">
            <a:solidFill>
              <a:schemeClr val="tx1"/>
            </a:solidFill>
            <a:effectLst>
              <a:outerShdw blurRad="38100" dist="38100" dir="2700000" algn="tl">
                <a:srgbClr val="000000">
                  <a:alpha val="43137"/>
                </a:srgbClr>
              </a:outerShdw>
            </a:effectLst>
          </a:endParaRPr>
        </a:p>
      </dsp:txBody>
      <dsp:txXfrm>
        <a:off x="66545" y="779076"/>
        <a:ext cx="667010" cy="3489176"/>
      </dsp:txXfrm>
    </dsp:sp>
    <dsp:sp modelId="{3AB32D59-5D29-407B-8952-F548A58FA89F}">
      <dsp:nvSpPr>
        <dsp:cNvPr id="0" name=""/>
        <dsp:cNvSpPr/>
      </dsp:nvSpPr>
      <dsp:spPr>
        <a:xfrm>
          <a:off x="622462" y="779076"/>
          <a:ext cx="619279" cy="3489176"/>
        </a:xfrm>
        <a:prstGeom prst="rect">
          <a:avLst/>
        </a:prstGeom>
        <a:solidFill>
          <a:schemeClr val="accent3"/>
        </a:solidFill>
        <a:ln>
          <a:noFill/>
        </a:ln>
        <a:effectLst/>
        <a:scene3d>
          <a:camera prst="orthographicFront"/>
          <a:lightRig rig="threePt" dir="t">
            <a:rot lat="0" lon="0" rev="7500000"/>
          </a:lightRig>
        </a:scene3d>
        <a:sp3d prstMaterial="plastic"/>
      </dsp:spPr>
      <dsp:style>
        <a:lnRef idx="0">
          <a:scrgbClr r="0" g="0" b="0"/>
        </a:lnRef>
        <a:fillRef idx="3">
          <a:scrgbClr r="0" g="0" b="0"/>
        </a:fillRef>
        <a:effectRef idx="2">
          <a:scrgbClr r="0" g="0" b="0"/>
        </a:effectRef>
        <a:fontRef idx="minor">
          <a:schemeClr val="lt1"/>
        </a:fontRef>
      </dsp:style>
      <dsp:txBody>
        <a:bodyPr spcFirstLastPara="0" vert="vert270"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effectLst>
                <a:outerShdw blurRad="38100" dist="38100" dir="2700000" algn="tl">
                  <a:srgbClr val="000000">
                    <a:alpha val="43137"/>
                  </a:srgbClr>
                </a:outerShdw>
              </a:effectLst>
            </a:rPr>
            <a:t>Free-Rider Problem</a:t>
          </a:r>
          <a:endParaRPr lang="en-US" sz="2400" kern="1200" dirty="0">
            <a:solidFill>
              <a:schemeClr val="tx1"/>
            </a:solidFill>
            <a:effectLst>
              <a:outerShdw blurRad="38100" dist="38100" dir="2700000" algn="tl">
                <a:srgbClr val="000000">
                  <a:alpha val="43137"/>
                </a:srgbClr>
              </a:outerShdw>
            </a:effectLst>
          </a:endParaRPr>
        </a:p>
      </dsp:txBody>
      <dsp:txXfrm>
        <a:off x="622462" y="779076"/>
        <a:ext cx="619279" cy="3489176"/>
      </dsp:txXfrm>
    </dsp:sp>
    <dsp:sp modelId="{CD943A7F-851D-473E-AAC3-88C356EE9241}">
      <dsp:nvSpPr>
        <dsp:cNvPr id="0" name=""/>
        <dsp:cNvSpPr/>
      </dsp:nvSpPr>
      <dsp:spPr>
        <a:xfrm>
          <a:off x="1238492" y="779076"/>
          <a:ext cx="3115500" cy="3489176"/>
        </a:xfrm>
        <a:prstGeom prst="rect">
          <a:avLst/>
        </a:prstGeom>
        <a:solidFill>
          <a:schemeClr val="accent3"/>
        </a:solidFill>
        <a:ln>
          <a:noFill/>
        </a:ln>
        <a:effectLst/>
        <a:scene3d>
          <a:camera prst="orthographicFront"/>
          <a:lightRig rig="threePt" dir="t">
            <a:rot lat="0" lon="0" rev="7500000"/>
          </a:lightRig>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kern="1200" dirty="0" smtClean="0">
              <a:solidFill>
                <a:schemeClr val="tx1"/>
              </a:solidFill>
              <a:effectLst>
                <a:outerShdw blurRad="38100" dist="38100" dir="2700000" algn="tl">
                  <a:srgbClr val="000000">
                    <a:alpha val="43137"/>
                  </a:srgbClr>
                </a:outerShdw>
              </a:effectLst>
            </a:rPr>
            <a:t>Rational Search</a:t>
          </a:r>
          <a:endParaRPr lang="en-US" sz="2400" kern="1200" dirty="0">
            <a:solidFill>
              <a:schemeClr val="tx1"/>
            </a:solidFill>
            <a:effectLst>
              <a:outerShdw blurRad="38100" dist="38100" dir="2700000" algn="tl">
                <a:srgbClr val="000000">
                  <a:alpha val="43137"/>
                </a:srgbClr>
              </a:outerShdw>
            </a:effectLst>
          </a:endParaRPr>
        </a:p>
        <a:p>
          <a:pPr marL="228600" lvl="1" indent="-228600" algn="l" defTabSz="1066800">
            <a:lnSpc>
              <a:spcPct val="90000"/>
            </a:lnSpc>
            <a:spcBef>
              <a:spcPct val="0"/>
            </a:spcBef>
            <a:spcAft>
              <a:spcPct val="15000"/>
            </a:spcAft>
            <a:buChar char="••"/>
          </a:pPr>
          <a:r>
            <a:rPr lang="en-US" sz="2400" kern="1200" dirty="0" smtClean="0">
              <a:solidFill>
                <a:schemeClr val="tx1"/>
              </a:solidFill>
              <a:effectLst>
                <a:outerShdw blurRad="38100" dist="38100" dir="2700000" algn="tl">
                  <a:srgbClr val="000000">
                    <a:alpha val="43137"/>
                  </a:srgbClr>
                </a:outerShdw>
              </a:effectLst>
            </a:rPr>
            <a:t>Optimal amount of information</a:t>
          </a:r>
          <a:endParaRPr lang="en-US" sz="2400" kern="1200" dirty="0">
            <a:solidFill>
              <a:schemeClr val="tx1"/>
            </a:solidFill>
            <a:effectLst>
              <a:outerShdw blurRad="38100" dist="38100" dir="2700000" algn="tl">
                <a:srgbClr val="000000">
                  <a:alpha val="43137"/>
                </a:srgbClr>
              </a:outerShdw>
            </a:effectLst>
          </a:endParaRPr>
        </a:p>
        <a:p>
          <a:pPr marL="228600" lvl="1" indent="-228600" algn="l" defTabSz="1066800">
            <a:lnSpc>
              <a:spcPct val="90000"/>
            </a:lnSpc>
            <a:spcBef>
              <a:spcPct val="0"/>
            </a:spcBef>
            <a:spcAft>
              <a:spcPct val="15000"/>
            </a:spcAft>
            <a:buChar char="••"/>
          </a:pPr>
          <a:r>
            <a:rPr lang="en-US" sz="2400" kern="1200" dirty="0" smtClean="0">
              <a:solidFill>
                <a:schemeClr val="tx1"/>
              </a:solidFill>
              <a:effectLst>
                <a:outerShdw blurRad="38100" dist="38100" dir="2700000" algn="tl">
                  <a:srgbClr val="000000">
                    <a:alpha val="43137"/>
                  </a:srgbClr>
                </a:outerShdw>
              </a:effectLst>
            </a:rPr>
            <a:t>Search as a gamble</a:t>
          </a:r>
          <a:endParaRPr lang="en-US" sz="2400" kern="1200" dirty="0">
            <a:solidFill>
              <a:schemeClr val="tx1"/>
            </a:solidFill>
            <a:effectLst>
              <a:outerShdw blurRad="38100" dist="38100" dir="2700000" algn="tl">
                <a:srgbClr val="000000">
                  <a:alpha val="43137"/>
                </a:srgbClr>
              </a:outerShdw>
            </a:effectLst>
          </a:endParaRPr>
        </a:p>
        <a:p>
          <a:pPr marL="457200" lvl="2" indent="-228600" algn="l" defTabSz="1066800">
            <a:lnSpc>
              <a:spcPct val="90000"/>
            </a:lnSpc>
            <a:spcBef>
              <a:spcPct val="0"/>
            </a:spcBef>
            <a:spcAft>
              <a:spcPct val="15000"/>
            </a:spcAft>
            <a:buChar char="••"/>
          </a:pPr>
          <a:r>
            <a:rPr lang="en-US" sz="2400" kern="1200" dirty="0" smtClean="0">
              <a:solidFill>
                <a:schemeClr val="tx1"/>
              </a:solidFill>
              <a:effectLst>
                <a:outerShdw blurRad="38100" dist="38100" dir="2700000" algn="tl">
                  <a:srgbClr val="000000">
                    <a:alpha val="43137"/>
                  </a:srgbClr>
                </a:outerShdw>
              </a:effectLst>
            </a:rPr>
            <a:t>Risk preferences</a:t>
          </a:r>
          <a:endParaRPr lang="en-US" sz="2400" kern="1200" dirty="0">
            <a:solidFill>
              <a:schemeClr val="tx1"/>
            </a:solidFill>
            <a:effectLst>
              <a:outerShdw blurRad="38100" dist="38100" dir="2700000" algn="tl">
                <a:srgbClr val="000000">
                  <a:alpha val="43137"/>
                </a:srgbClr>
              </a:outerShdw>
            </a:effectLst>
          </a:endParaRPr>
        </a:p>
        <a:p>
          <a:pPr marL="228600" lvl="1" indent="-228600" algn="l" defTabSz="1066800">
            <a:lnSpc>
              <a:spcPct val="90000"/>
            </a:lnSpc>
            <a:spcBef>
              <a:spcPct val="0"/>
            </a:spcBef>
            <a:spcAft>
              <a:spcPct val="15000"/>
            </a:spcAft>
            <a:buChar char="••"/>
          </a:pPr>
          <a:r>
            <a:rPr lang="en-US" sz="2400" kern="1200" dirty="0" smtClean="0">
              <a:solidFill>
                <a:schemeClr val="tx1"/>
              </a:solidFill>
              <a:effectLst>
                <a:outerShdw blurRad="38100" dist="38100" dir="2700000" algn="tl">
                  <a:srgbClr val="000000">
                    <a:alpha val="43137"/>
                  </a:srgbClr>
                </a:outerShdw>
              </a:effectLst>
            </a:rPr>
            <a:t>Commitment problems</a:t>
          </a:r>
          <a:endParaRPr lang="en-US" sz="2400" kern="1200" dirty="0">
            <a:solidFill>
              <a:schemeClr val="tx1"/>
            </a:solidFill>
            <a:effectLst>
              <a:outerShdw blurRad="38100" dist="38100" dir="2700000" algn="tl">
                <a:srgbClr val="000000">
                  <a:alpha val="43137"/>
                </a:srgbClr>
              </a:outerShdw>
            </a:effectLst>
          </a:endParaRPr>
        </a:p>
      </dsp:txBody>
      <dsp:txXfrm>
        <a:off x="1238492" y="779076"/>
        <a:ext cx="3115500" cy="3489176"/>
      </dsp:txXfrm>
    </dsp:sp>
    <dsp:sp modelId="{46087898-D9C6-426A-ADF8-DF6A9F7BCFE5}">
      <dsp:nvSpPr>
        <dsp:cNvPr id="0" name=""/>
        <dsp:cNvSpPr/>
      </dsp:nvSpPr>
      <dsp:spPr>
        <a:xfrm>
          <a:off x="4356569" y="779076"/>
          <a:ext cx="3359648" cy="3489176"/>
        </a:xfrm>
        <a:prstGeom prst="rect">
          <a:avLst/>
        </a:prstGeom>
        <a:solidFill>
          <a:schemeClr val="accent3"/>
        </a:solidFill>
        <a:ln>
          <a:noFill/>
        </a:ln>
        <a:effectLst/>
        <a:scene3d>
          <a:camera prst="orthographicFront"/>
          <a:lightRig rig="threePt" dir="t">
            <a:rot lat="0" lon="0" rev="7500000"/>
          </a:lightRig>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kern="1200" dirty="0" smtClean="0">
              <a:solidFill>
                <a:schemeClr val="tx1"/>
              </a:solidFill>
              <a:effectLst>
                <a:outerShdw blurRad="38100" dist="38100" dir="2700000" algn="tl">
                  <a:srgbClr val="000000">
                    <a:alpha val="43137"/>
                  </a:srgbClr>
                </a:outerShdw>
              </a:effectLst>
            </a:rPr>
            <a:t>Asymmetric Information</a:t>
          </a:r>
          <a:endParaRPr lang="en-US" sz="2400" kern="1200" dirty="0">
            <a:solidFill>
              <a:schemeClr val="tx1"/>
            </a:solidFill>
            <a:effectLst>
              <a:outerShdw blurRad="38100" dist="38100" dir="2700000" algn="tl">
                <a:srgbClr val="000000">
                  <a:alpha val="43137"/>
                </a:srgbClr>
              </a:outerShdw>
            </a:effectLst>
          </a:endParaRPr>
        </a:p>
        <a:p>
          <a:pPr marL="228600" lvl="1" indent="-228600" algn="l" defTabSz="1066800">
            <a:lnSpc>
              <a:spcPct val="90000"/>
            </a:lnSpc>
            <a:spcBef>
              <a:spcPct val="0"/>
            </a:spcBef>
            <a:spcAft>
              <a:spcPct val="15000"/>
            </a:spcAft>
            <a:buChar char="••"/>
          </a:pPr>
          <a:r>
            <a:rPr lang="en-US" sz="2400" kern="1200" dirty="0" smtClean="0">
              <a:solidFill>
                <a:schemeClr val="tx1"/>
              </a:solidFill>
              <a:effectLst>
                <a:outerShdw blurRad="38100" dist="38100" dir="2700000" algn="tl">
                  <a:srgbClr val="000000">
                    <a:alpha val="43137"/>
                  </a:srgbClr>
                </a:outerShdw>
              </a:effectLst>
            </a:rPr>
            <a:t>Credibility problem</a:t>
          </a:r>
          <a:endParaRPr lang="en-US" sz="2400" kern="1200" dirty="0">
            <a:solidFill>
              <a:schemeClr val="tx1"/>
            </a:solidFill>
            <a:effectLst>
              <a:outerShdw blurRad="38100" dist="38100" dir="2700000" algn="tl">
                <a:srgbClr val="000000">
                  <a:alpha val="43137"/>
                </a:srgbClr>
              </a:outerShdw>
            </a:effectLst>
          </a:endParaRPr>
        </a:p>
        <a:p>
          <a:pPr marL="228600" lvl="1" indent="-228600" algn="l" defTabSz="1066800">
            <a:lnSpc>
              <a:spcPct val="90000"/>
            </a:lnSpc>
            <a:spcBef>
              <a:spcPct val="0"/>
            </a:spcBef>
            <a:spcAft>
              <a:spcPct val="15000"/>
            </a:spcAft>
            <a:buChar char="••"/>
          </a:pPr>
          <a:r>
            <a:rPr lang="en-US" sz="2400" kern="1200" dirty="0" smtClean="0">
              <a:solidFill>
                <a:schemeClr val="tx1"/>
              </a:solidFill>
              <a:effectLst>
                <a:outerShdw blurRad="38100" dist="38100" dir="2700000" algn="tl">
                  <a:srgbClr val="000000">
                    <a:alpha val="43137"/>
                  </a:srgbClr>
                </a:outerShdw>
              </a:effectLst>
            </a:rPr>
            <a:t>Costly to fake principle</a:t>
          </a:r>
          <a:endParaRPr lang="en-US" sz="2400" kern="1200" dirty="0">
            <a:solidFill>
              <a:schemeClr val="tx1"/>
            </a:solidFill>
            <a:effectLst>
              <a:outerShdw blurRad="38100" dist="38100" dir="2700000" algn="tl">
                <a:srgbClr val="000000">
                  <a:alpha val="43137"/>
                </a:srgbClr>
              </a:outerShdw>
            </a:effectLst>
          </a:endParaRPr>
        </a:p>
        <a:p>
          <a:pPr marL="228600" lvl="1" indent="-228600" algn="l" defTabSz="1066800">
            <a:lnSpc>
              <a:spcPct val="90000"/>
            </a:lnSpc>
            <a:spcBef>
              <a:spcPct val="0"/>
            </a:spcBef>
            <a:spcAft>
              <a:spcPct val="15000"/>
            </a:spcAft>
            <a:buChar char="••"/>
          </a:pPr>
          <a:r>
            <a:rPr lang="en-US" sz="2400" kern="1200" dirty="0" smtClean="0">
              <a:solidFill>
                <a:schemeClr val="tx1"/>
              </a:solidFill>
              <a:effectLst>
                <a:outerShdw blurRad="38100" dist="38100" dir="2700000" algn="tl">
                  <a:srgbClr val="000000">
                    <a:alpha val="43137"/>
                  </a:srgbClr>
                </a:outerShdw>
              </a:effectLst>
            </a:rPr>
            <a:t>Statistical discrimination</a:t>
          </a:r>
          <a:endParaRPr lang="en-US" sz="2400" kern="1200" dirty="0">
            <a:solidFill>
              <a:schemeClr val="tx1"/>
            </a:solidFill>
            <a:effectLst>
              <a:outerShdw blurRad="38100" dist="38100" dir="2700000" algn="tl">
                <a:srgbClr val="000000">
                  <a:alpha val="43137"/>
                </a:srgbClr>
              </a:outerShdw>
            </a:effectLst>
          </a:endParaRPr>
        </a:p>
        <a:p>
          <a:pPr marL="228600" lvl="1" indent="-228600" algn="l" defTabSz="1066800">
            <a:lnSpc>
              <a:spcPct val="90000"/>
            </a:lnSpc>
            <a:spcBef>
              <a:spcPct val="0"/>
            </a:spcBef>
            <a:spcAft>
              <a:spcPct val="15000"/>
            </a:spcAft>
            <a:buChar char="••"/>
          </a:pPr>
          <a:r>
            <a:rPr lang="en-US" sz="2400" kern="1200" dirty="0" smtClean="0">
              <a:solidFill>
                <a:schemeClr val="tx1"/>
              </a:solidFill>
              <a:effectLst>
                <a:outerShdw blurRad="38100" dist="38100" dir="2700000" algn="tl">
                  <a:srgbClr val="000000">
                    <a:alpha val="43137"/>
                  </a:srgbClr>
                </a:outerShdw>
              </a:effectLst>
            </a:rPr>
            <a:t>Adverse selection</a:t>
          </a:r>
          <a:endParaRPr lang="en-US" sz="2400" kern="1200" dirty="0">
            <a:solidFill>
              <a:schemeClr val="tx1"/>
            </a:solidFill>
            <a:effectLst>
              <a:outerShdw blurRad="38100" dist="38100" dir="2700000" algn="tl">
                <a:srgbClr val="000000">
                  <a:alpha val="43137"/>
                </a:srgbClr>
              </a:outerShdw>
            </a:effectLst>
          </a:endParaRPr>
        </a:p>
        <a:p>
          <a:pPr marL="228600" lvl="1" indent="-228600" algn="l" defTabSz="1066800">
            <a:lnSpc>
              <a:spcPct val="90000"/>
            </a:lnSpc>
            <a:spcBef>
              <a:spcPct val="0"/>
            </a:spcBef>
            <a:spcAft>
              <a:spcPct val="15000"/>
            </a:spcAft>
            <a:buChar char="••"/>
          </a:pPr>
          <a:r>
            <a:rPr lang="en-US" sz="2400" kern="1200" dirty="0" smtClean="0">
              <a:solidFill>
                <a:schemeClr val="tx1"/>
              </a:solidFill>
              <a:effectLst>
                <a:outerShdw blurRad="38100" dist="38100" dir="2700000" algn="tl">
                  <a:srgbClr val="000000">
                    <a:alpha val="43137"/>
                  </a:srgbClr>
                </a:outerShdw>
              </a:effectLst>
            </a:rPr>
            <a:t>Moral hazard</a:t>
          </a:r>
          <a:endParaRPr lang="en-US" sz="2400" kern="1200" dirty="0">
            <a:solidFill>
              <a:schemeClr val="tx1"/>
            </a:solidFill>
            <a:effectLst>
              <a:outerShdw blurRad="38100" dist="38100" dir="2700000" algn="tl">
                <a:srgbClr val="000000">
                  <a:alpha val="43137"/>
                </a:srgbClr>
              </a:outerShdw>
            </a:effectLst>
          </a:endParaRPr>
        </a:p>
        <a:p>
          <a:pPr marL="228600" lvl="1" indent="-228600" algn="l" defTabSz="1066800">
            <a:lnSpc>
              <a:spcPct val="90000"/>
            </a:lnSpc>
            <a:spcBef>
              <a:spcPct val="0"/>
            </a:spcBef>
            <a:spcAft>
              <a:spcPct val="15000"/>
            </a:spcAft>
            <a:buChar char="••"/>
          </a:pPr>
          <a:r>
            <a:rPr lang="en-US" sz="2400" kern="1200" dirty="0" smtClean="0">
              <a:solidFill>
                <a:schemeClr val="tx1"/>
              </a:solidFill>
              <a:effectLst>
                <a:outerShdw blurRad="38100" dist="38100" dir="2700000" algn="tl">
                  <a:srgbClr val="000000">
                    <a:alpha val="43137"/>
                  </a:srgbClr>
                </a:outerShdw>
              </a:effectLst>
            </a:rPr>
            <a:t>Political discourse</a:t>
          </a:r>
          <a:endParaRPr lang="en-US" sz="2400" kern="1200" dirty="0">
            <a:solidFill>
              <a:schemeClr val="tx1"/>
            </a:solidFill>
            <a:effectLst>
              <a:outerShdw blurRad="38100" dist="38100" dir="2700000" algn="tl">
                <a:srgbClr val="000000">
                  <a:alpha val="43137"/>
                </a:srgbClr>
              </a:outerShdw>
            </a:effectLst>
          </a:endParaRPr>
        </a:p>
      </dsp:txBody>
      <dsp:txXfrm>
        <a:off x="4356569" y="779076"/>
        <a:ext cx="3359648" cy="3489176"/>
      </dsp:txXfrm>
    </dsp:sp>
    <dsp:sp modelId="{89F5A889-DC76-4BBA-A119-8E5412BF4669}">
      <dsp:nvSpPr>
        <dsp:cNvPr id="0" name=""/>
        <dsp:cNvSpPr/>
      </dsp:nvSpPr>
      <dsp:spPr>
        <a:xfrm flipH="1">
          <a:off x="1308820" y="302162"/>
          <a:ext cx="1630514" cy="316817"/>
        </a:xfrm>
        <a:prstGeom prst="rect">
          <a:avLst/>
        </a:prstGeom>
        <a:solidFill>
          <a:srgbClr val="3D3D3D"/>
        </a:solidFill>
        <a:ln>
          <a:noFill/>
        </a:ln>
        <a:effectLst/>
        <a:scene3d>
          <a:camera prst="orthographicFront"/>
          <a:lightRig rig="threePt" dir="t">
            <a:rot lat="0" lon="0" rev="7500000"/>
          </a:lightRig>
        </a:scene3d>
        <a:sp3d prstMaterial="plastic">
          <a:bevelB w="88900" h="121750" prst="angle"/>
        </a:sp3d>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4"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5613"/>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E1CFCCE-B2BB-4A47-BBAE-FA9945E1C897}" type="datetimeFigureOut">
              <a:rPr lang="en-US"/>
              <a:pPr>
                <a:defRPr/>
              </a:pPr>
              <a:t>11/17/2019</a:t>
            </a:fld>
            <a:endParaRPr lang="en-US"/>
          </a:p>
        </p:txBody>
      </p:sp>
      <p:sp>
        <p:nvSpPr>
          <p:cNvPr id="4" name="Footer Placeholder 3"/>
          <p:cNvSpPr>
            <a:spLocks noGrp="1"/>
          </p:cNvSpPr>
          <p:nvPr>
            <p:ph type="ftr" sz="quarter" idx="2"/>
          </p:nvPr>
        </p:nvSpPr>
        <p:spPr>
          <a:xfrm>
            <a:off x="0" y="8659813"/>
            <a:ext cx="2971800" cy="45561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59813"/>
            <a:ext cx="2971800" cy="455612"/>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18EAA31-C0AE-4BAA-9A61-25C28A8E8D13}" type="slidenum">
              <a:rPr lang="en-US"/>
              <a:pPr>
                <a:defRPr/>
              </a:pPr>
              <a:t>‹#›</a:t>
            </a:fld>
            <a:endParaRPr lang="en-US"/>
          </a:p>
        </p:txBody>
      </p:sp>
    </p:spTree>
    <p:extLst>
      <p:ext uri="{BB962C8B-B14F-4D97-AF65-F5344CB8AC3E}">
        <p14:creationId xmlns:p14="http://schemas.microsoft.com/office/powerpoint/2010/main" val="2826463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5613"/>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4E19F57-5517-4B09-B4F3-5BE4606F44BF}" type="datetimeFigureOut">
              <a:rPr lang="en-US"/>
              <a:pPr>
                <a:defRPr/>
              </a:pPr>
              <a:t>11/17/2019</a:t>
            </a:fld>
            <a:endParaRPr lang="en-US"/>
          </a:p>
        </p:txBody>
      </p:sp>
      <p:sp>
        <p:nvSpPr>
          <p:cNvPr id="4" name="Slide Image Placeholder 3"/>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59813"/>
            <a:ext cx="2971800" cy="455612"/>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00A84BCB-3A4F-4707-B39D-53164822AEC9}" type="slidenum">
              <a:rPr lang="en-US"/>
              <a:pPr>
                <a:defRPr/>
              </a:pPr>
              <a:t>‹#›</a:t>
            </a:fld>
            <a:endParaRPr lang="en-US"/>
          </a:p>
        </p:txBody>
      </p:sp>
    </p:spTree>
    <p:extLst>
      <p:ext uri="{BB962C8B-B14F-4D97-AF65-F5344CB8AC3E}">
        <p14:creationId xmlns:p14="http://schemas.microsoft.com/office/powerpoint/2010/main" val="4108848448"/>
      </p:ext>
    </p:extLst>
  </p:cSld>
  <p:clrMap bg1="lt1" tx1="dk1" bg2="lt2" tx2="dk2" accent1="accent1" accent2="accent2" accent3="accent3" accent4="accent4" accent5="accent5" accent6="accent6" hlink="hlink" folHlink="folHlink"/>
  <p:notesStyle>
    <a:lvl1pPr marL="225425" indent="-225425" algn="l" rtl="0" fontAlgn="base">
      <a:spcBef>
        <a:spcPct val="30000"/>
      </a:spcBef>
      <a:spcAft>
        <a:spcPct val="0"/>
      </a:spcAft>
      <a:buFont typeface="Arial" charset="0"/>
      <a:buChar char="•"/>
      <a:defRPr sz="1100" kern="1200">
        <a:solidFill>
          <a:schemeClr val="tx1"/>
        </a:solidFill>
        <a:latin typeface="Arial" pitchFamily="34" charset="0"/>
        <a:ea typeface="+mn-ea"/>
        <a:cs typeface="Arial" pitchFamily="34" charset="0"/>
      </a:defRPr>
    </a:lvl1pPr>
    <a:lvl2pPr marL="457200" indent="-231775" algn="l" rtl="0" fontAlgn="base">
      <a:spcBef>
        <a:spcPct val="30000"/>
      </a:spcBef>
      <a:spcAft>
        <a:spcPct val="0"/>
      </a:spcAft>
      <a:buFont typeface="Arial" charset="0"/>
      <a:buChar char="•"/>
      <a:defRPr sz="1100" kern="1200">
        <a:solidFill>
          <a:schemeClr val="tx1"/>
        </a:solidFill>
        <a:latin typeface="Arial" pitchFamily="34" charset="0"/>
        <a:ea typeface="+mn-ea"/>
        <a:cs typeface="Arial" pitchFamily="34" charset="0"/>
      </a:defRPr>
    </a:lvl2pPr>
    <a:lvl3pPr marL="688975" indent="-223838" algn="l" rtl="0" fontAlgn="base">
      <a:spcBef>
        <a:spcPct val="30000"/>
      </a:spcBef>
      <a:spcAft>
        <a:spcPct val="0"/>
      </a:spcAft>
      <a:buFont typeface="Arial" charset="0"/>
      <a:buChar char="•"/>
      <a:defRPr sz="1100" kern="1200">
        <a:solidFill>
          <a:schemeClr val="tx1"/>
        </a:solidFill>
        <a:latin typeface="Arial" pitchFamily="34" charset="0"/>
        <a:ea typeface="+mn-ea"/>
        <a:cs typeface="Arial" pitchFamily="34" charset="0"/>
      </a:defRPr>
    </a:lvl3pPr>
    <a:lvl4pPr marL="914400" indent="-225425" algn="l" rtl="0" fontAlgn="base">
      <a:spcBef>
        <a:spcPct val="30000"/>
      </a:spcBef>
      <a:spcAft>
        <a:spcPct val="0"/>
      </a:spcAft>
      <a:buFont typeface="Arial" charset="0"/>
      <a:buChar char="•"/>
      <a:defRPr sz="1100" kern="1200">
        <a:solidFill>
          <a:schemeClr val="tx1"/>
        </a:solidFill>
        <a:latin typeface="Arial" pitchFamily="34" charset="0"/>
        <a:ea typeface="+mn-ea"/>
        <a:cs typeface="Arial" pitchFamily="34" charset="0"/>
      </a:defRPr>
    </a:lvl4pPr>
    <a:lvl5pPr marL="1139825" indent="-225425" algn="l" rtl="0" fontAlgn="base">
      <a:spcBef>
        <a:spcPct val="30000"/>
      </a:spcBef>
      <a:spcAft>
        <a:spcPct val="0"/>
      </a:spcAft>
      <a:buFont typeface="Arial" charset="0"/>
      <a:buChar char="•"/>
      <a:defRPr sz="11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4EE15D19-53D0-48CB-901E-8349FF1A897D}" type="slidenum">
              <a:rPr lang="en-US" smtClean="0"/>
              <a:pPr/>
              <a:t>1</a:t>
            </a:fld>
            <a:endParaRPr lang="en-US" smtClean="0"/>
          </a:p>
        </p:txBody>
      </p:sp>
      <p:sp>
        <p:nvSpPr>
          <p:cNvPr id="15362" name="Slide Image Placeholder 1"/>
          <p:cNvSpPr>
            <a:spLocks noGrp="1" noRot="1" noChangeAspect="1" noTextEdit="1"/>
          </p:cNvSpPr>
          <p:nvPr>
            <p:ph type="sldImg"/>
          </p:nvPr>
        </p:nvSpPr>
        <p:spPr>
          <a:ln/>
        </p:spPr>
      </p:sp>
      <p:sp>
        <p:nvSpPr>
          <p:cNvPr id="27651" name="Slide Number Placeholder 3"/>
          <p:cNvSpPr txBox="1">
            <a:spLocks noGrp="1"/>
          </p:cNvSpPr>
          <p:nvPr/>
        </p:nvSpPr>
        <p:spPr bwMode="auto">
          <a:xfrm>
            <a:off x="3884613" y="8659580"/>
            <a:ext cx="2971800" cy="455851"/>
          </a:xfrm>
          <a:prstGeom prst="rect">
            <a:avLst/>
          </a:prstGeom>
          <a:noFill/>
          <a:ln>
            <a:miter lim="800000"/>
            <a:headEnd/>
            <a:tailEnd/>
          </a:ln>
        </p:spPr>
        <p:txBody>
          <a:bodyPr anchor="b"/>
          <a:lstStyle/>
          <a:p>
            <a:pPr algn="r">
              <a:defRPr/>
            </a:pPr>
            <a:fld id="{7B397D3A-0D2C-4D03-BEBF-A02CEF330FE2}" type="slidenum">
              <a:rPr lang="en-US" sz="1200">
                <a:latin typeface="+mn-lt"/>
              </a:rPr>
              <a:pPr algn="r">
                <a:defRPr/>
              </a:pPr>
              <a:t>1</a:t>
            </a:fld>
            <a:endParaRPr lang="en-US" sz="1200">
              <a:latin typeface="+mn-lt"/>
            </a:endParaRPr>
          </a:p>
        </p:txBody>
      </p:sp>
      <p:sp>
        <p:nvSpPr>
          <p:cNvPr id="15364" name="Rectangle 5"/>
          <p:cNvSpPr>
            <a:spLocks noGrp="1"/>
          </p:cNvSpPr>
          <p:nvPr>
            <p:ph type="body" idx="1"/>
          </p:nvPr>
        </p:nvSpPr>
        <p:spPr>
          <a:noFill/>
          <a:ln/>
        </p:spPr>
        <p:txBody>
          <a:bodyPr/>
          <a:lstStyle/>
          <a:p>
            <a:pPr marL="225425" indent="-225425" eaLnBrk="1" hangingPunct="1"/>
            <a:endParaRPr lang="en-US" smtClean="0"/>
          </a:p>
        </p:txBody>
      </p:sp>
    </p:spTree>
    <p:extLst>
      <p:ext uri="{BB962C8B-B14F-4D97-AF65-F5344CB8AC3E}">
        <p14:creationId xmlns:p14="http://schemas.microsoft.com/office/powerpoint/2010/main" val="1484112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TextEdit="1"/>
          </p:cNvSpPr>
          <p:nvPr>
            <p:ph type="sldImg"/>
          </p:nvPr>
        </p:nvSpPr>
        <p:spPr bwMode="auto">
          <a:noFill/>
          <a:ln>
            <a:solidFill>
              <a:srgbClr val="000000"/>
            </a:solidFill>
            <a:miter lim="800000"/>
            <a:headEnd/>
            <a:tailEnd/>
          </a:ln>
        </p:spPr>
      </p:sp>
      <p:sp>
        <p:nvSpPr>
          <p:cNvPr id="11161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Arial" charset="0"/>
              <a:cs typeface="Arial" charset="0"/>
            </a:endParaRPr>
          </a:p>
        </p:txBody>
      </p:sp>
    </p:spTree>
    <p:extLst>
      <p:ext uri="{BB962C8B-B14F-4D97-AF65-F5344CB8AC3E}">
        <p14:creationId xmlns:p14="http://schemas.microsoft.com/office/powerpoint/2010/main" val="869232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cs typeface="Arial" charset="0"/>
              </a:rPr>
              <a:t>Why does Allstate offer forgiveness for an accident and a rebate for being accident-free in a six-month period</a:t>
            </a:r>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3E8D5E-8CCA-48F4-B621-D2671F93E903}" type="slidenum">
              <a:rPr lang="en-US"/>
              <a:pPr fontAlgn="base">
                <a:spcBef>
                  <a:spcPct val="0"/>
                </a:spcBef>
                <a:spcAft>
                  <a:spcPct val="0"/>
                </a:spcAft>
              </a:pPr>
              <a:t>31</a:t>
            </a:fld>
            <a:endParaRPr lang="en-US"/>
          </a:p>
        </p:txBody>
      </p:sp>
    </p:spTree>
    <p:extLst>
      <p:ext uri="{BB962C8B-B14F-4D97-AF65-F5344CB8AC3E}">
        <p14:creationId xmlns:p14="http://schemas.microsoft.com/office/powerpoint/2010/main" val="345215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cs typeface="Arial" charset="0"/>
              </a:rPr>
              <a:t>Moral hazard has been widely discussed in relation to the mortgage meltdown of late 2007 and 2008.  Some argue that government help for financial institutions and individuals in foreclosure represent a moral hazard.  The institutions and individuals took more risk than they anticipated or could bear.  Since the problem is widespread, the government may provide some relief, in effect, providing the risk-takers with free insurance – at the expense of tax payers.</a:t>
            </a:r>
          </a:p>
          <a:p>
            <a:pPr lvl="1">
              <a:spcBef>
                <a:spcPct val="0"/>
              </a:spcBef>
            </a:pPr>
            <a:r>
              <a:rPr lang="en-US" smtClean="0">
                <a:latin typeface="Arial" charset="0"/>
                <a:cs typeface="Arial" charset="0"/>
              </a:rPr>
              <a:t>Looking beyond the immediate crisis, some argue that any bail-out will increase the overall risk taking in business and therefore increase the likelihood that government will bail out future industries whose risks don't pay off.  Some would argue that since the businesses share only a portion of their benefits from a positive result (through taxes on net income), it is inappropriate for government to sustain the losses in any greater share than they would capture the gains.</a:t>
            </a:r>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A4A6BF-80F0-4E2C-8E54-29847D7D69EA}" type="slidenum">
              <a:rPr lang="en-US"/>
              <a:pPr fontAlgn="base">
                <a:spcBef>
                  <a:spcPct val="0"/>
                </a:spcBef>
                <a:spcAft>
                  <a:spcPct val="0"/>
                </a:spcAft>
              </a:pPr>
              <a:t>33</a:t>
            </a:fld>
            <a:endParaRPr lang="en-US"/>
          </a:p>
        </p:txBody>
      </p:sp>
    </p:spTree>
    <p:extLst>
      <p:ext uri="{BB962C8B-B14F-4D97-AF65-F5344CB8AC3E}">
        <p14:creationId xmlns:p14="http://schemas.microsoft.com/office/powerpoint/2010/main" val="3120674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sz="quarter" idx="10"/>
          </p:nvPr>
        </p:nvSpPr>
        <p:spPr/>
        <p:txBody>
          <a:bodyPr/>
          <a:lstStyle>
            <a:lvl1pPr>
              <a:defRPr/>
            </a:lvl1pPr>
          </a:lstStyle>
          <a:p>
            <a:r>
              <a:rPr lang="en-US"/>
              <a:t>11-</a:t>
            </a:r>
            <a:fld id="{3409B206-934F-4F04-8E55-DF5E3E0D40E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r>
              <a:rPr lang="en-US"/>
              <a:t>11-</a:t>
            </a:r>
            <a:fld id="{7528DB48-A359-4D27-B205-445E08C88B3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304800"/>
            <a:ext cx="20574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60198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r>
              <a:rPr lang="en-US"/>
              <a:t>11-</a:t>
            </a:r>
            <a:fld id="{256D90C9-E309-4432-BDDB-E9530AF3F56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BE2A2DF-D5D1-473E-A541-B2130ACA3D79}" type="datetime1">
              <a:rPr lang="en-US"/>
              <a:pPr>
                <a:defRPr/>
              </a:pPr>
              <a:t>11/17/2019</a:t>
            </a:fld>
            <a:endParaRPr lang="en-US"/>
          </a:p>
        </p:txBody>
      </p:sp>
      <p:sp>
        <p:nvSpPr>
          <p:cNvPr id="5" name="Footer Placeholder 4"/>
          <p:cNvSpPr>
            <a:spLocks noGrp="1"/>
          </p:cNvSpPr>
          <p:nvPr>
            <p:ph type="ftr" sz="quarter" idx="11"/>
          </p:nvPr>
        </p:nvSpPr>
        <p:spPr/>
        <p:txBody>
          <a:bodyPr/>
          <a:lstStyle>
            <a:lvl1pPr>
              <a:defRPr/>
            </a:lvl1pPr>
          </a:lstStyle>
          <a:p>
            <a:r>
              <a:rPr lang="en-US"/>
              <a:t>10-1</a:t>
            </a:r>
          </a:p>
        </p:txBody>
      </p:sp>
      <p:sp>
        <p:nvSpPr>
          <p:cNvPr id="6" name="Slide Number Placeholder 5"/>
          <p:cNvSpPr>
            <a:spLocks noGrp="1"/>
          </p:cNvSpPr>
          <p:nvPr>
            <p:ph type="sldNum" sz="quarter" idx="12"/>
          </p:nvPr>
        </p:nvSpPr>
        <p:spPr/>
        <p:txBody>
          <a:bodyPr/>
          <a:lstStyle>
            <a:lvl1pPr>
              <a:defRPr/>
            </a:lvl1pPr>
          </a:lstStyle>
          <a:p>
            <a:pPr>
              <a:defRPr/>
            </a:pPr>
            <a:fld id="{44E5AF3C-1EDF-4BBA-A517-84D50323C0D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0F3AE38-DB1D-4DF9-A5A8-76125483855F}" type="datetime1">
              <a:rPr lang="en-US"/>
              <a:pPr>
                <a:defRPr/>
              </a:pPr>
              <a:t>11/17/2019</a:t>
            </a:fld>
            <a:endParaRPr lang="en-US"/>
          </a:p>
        </p:txBody>
      </p:sp>
      <p:sp>
        <p:nvSpPr>
          <p:cNvPr id="5" name="Footer Placeholder 4"/>
          <p:cNvSpPr>
            <a:spLocks noGrp="1"/>
          </p:cNvSpPr>
          <p:nvPr>
            <p:ph type="ftr" sz="quarter" idx="11"/>
          </p:nvPr>
        </p:nvSpPr>
        <p:spPr/>
        <p:txBody>
          <a:bodyPr/>
          <a:lstStyle>
            <a:lvl1pPr>
              <a:defRPr/>
            </a:lvl1pPr>
          </a:lstStyle>
          <a:p>
            <a:r>
              <a:rPr lang="en-US"/>
              <a:t>10-1</a:t>
            </a:r>
          </a:p>
        </p:txBody>
      </p:sp>
      <p:sp>
        <p:nvSpPr>
          <p:cNvPr id="6" name="Slide Number Placeholder 5"/>
          <p:cNvSpPr>
            <a:spLocks noGrp="1"/>
          </p:cNvSpPr>
          <p:nvPr>
            <p:ph type="sldNum" sz="quarter" idx="12"/>
          </p:nvPr>
        </p:nvSpPr>
        <p:spPr/>
        <p:txBody>
          <a:bodyPr/>
          <a:lstStyle>
            <a:lvl1pPr>
              <a:defRPr/>
            </a:lvl1pPr>
          </a:lstStyle>
          <a:p>
            <a:pPr>
              <a:defRPr/>
            </a:pPr>
            <a:fld id="{9040637D-9C84-49AB-9154-B2B645E1545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0CCA55E-5249-466E-BD71-47429AF171C0}" type="datetime1">
              <a:rPr lang="en-US"/>
              <a:pPr>
                <a:defRPr/>
              </a:pPr>
              <a:t>11/17/2019</a:t>
            </a:fld>
            <a:endParaRPr lang="en-US"/>
          </a:p>
        </p:txBody>
      </p:sp>
      <p:sp>
        <p:nvSpPr>
          <p:cNvPr id="5" name="Footer Placeholder 4"/>
          <p:cNvSpPr>
            <a:spLocks noGrp="1"/>
          </p:cNvSpPr>
          <p:nvPr>
            <p:ph type="ftr" sz="quarter" idx="11"/>
          </p:nvPr>
        </p:nvSpPr>
        <p:spPr/>
        <p:txBody>
          <a:bodyPr/>
          <a:lstStyle>
            <a:lvl1pPr>
              <a:defRPr/>
            </a:lvl1pPr>
          </a:lstStyle>
          <a:p>
            <a:r>
              <a:rPr lang="en-US"/>
              <a:t>10-1</a:t>
            </a:r>
          </a:p>
        </p:txBody>
      </p:sp>
      <p:sp>
        <p:nvSpPr>
          <p:cNvPr id="6" name="Slide Number Placeholder 5"/>
          <p:cNvSpPr>
            <a:spLocks noGrp="1"/>
          </p:cNvSpPr>
          <p:nvPr>
            <p:ph type="sldNum" sz="quarter" idx="12"/>
          </p:nvPr>
        </p:nvSpPr>
        <p:spPr/>
        <p:txBody>
          <a:bodyPr/>
          <a:lstStyle>
            <a:lvl1pPr>
              <a:defRPr/>
            </a:lvl1pPr>
          </a:lstStyle>
          <a:p>
            <a:pPr>
              <a:defRPr/>
            </a:pPr>
            <a:fld id="{2AB94F57-BCC4-4069-B3E7-08F999FF3D5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1E3929D4-0379-4257-9995-4EB0698D3C62}" type="datetime1">
              <a:rPr lang="en-US"/>
              <a:pPr>
                <a:defRPr/>
              </a:pPr>
              <a:t>11/17/2019</a:t>
            </a:fld>
            <a:endParaRPr lang="en-US"/>
          </a:p>
        </p:txBody>
      </p:sp>
      <p:sp>
        <p:nvSpPr>
          <p:cNvPr id="6" name="Footer Placeholder 5"/>
          <p:cNvSpPr>
            <a:spLocks noGrp="1"/>
          </p:cNvSpPr>
          <p:nvPr>
            <p:ph type="ftr" sz="quarter" idx="11"/>
          </p:nvPr>
        </p:nvSpPr>
        <p:spPr/>
        <p:txBody>
          <a:bodyPr/>
          <a:lstStyle>
            <a:lvl1pPr>
              <a:defRPr/>
            </a:lvl1pPr>
          </a:lstStyle>
          <a:p>
            <a:r>
              <a:rPr lang="en-US"/>
              <a:t>10-1</a:t>
            </a:r>
          </a:p>
        </p:txBody>
      </p:sp>
      <p:sp>
        <p:nvSpPr>
          <p:cNvPr id="7" name="Slide Number Placeholder 6"/>
          <p:cNvSpPr>
            <a:spLocks noGrp="1"/>
          </p:cNvSpPr>
          <p:nvPr>
            <p:ph type="sldNum" sz="quarter" idx="12"/>
          </p:nvPr>
        </p:nvSpPr>
        <p:spPr/>
        <p:txBody>
          <a:bodyPr/>
          <a:lstStyle>
            <a:lvl1pPr>
              <a:defRPr/>
            </a:lvl1pPr>
          </a:lstStyle>
          <a:p>
            <a:pPr>
              <a:defRPr/>
            </a:pPr>
            <a:fld id="{2C03ED83-7904-4CBE-B7FE-9CA3929DA4D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D8E7A668-EE20-4788-8B81-468DD1A13049}" type="datetime1">
              <a:rPr lang="en-US"/>
              <a:pPr>
                <a:defRPr/>
              </a:pPr>
              <a:t>11/17/2019</a:t>
            </a:fld>
            <a:endParaRPr lang="en-US"/>
          </a:p>
        </p:txBody>
      </p:sp>
      <p:sp>
        <p:nvSpPr>
          <p:cNvPr id="8" name="Footer Placeholder 7"/>
          <p:cNvSpPr>
            <a:spLocks noGrp="1"/>
          </p:cNvSpPr>
          <p:nvPr>
            <p:ph type="ftr" sz="quarter" idx="11"/>
          </p:nvPr>
        </p:nvSpPr>
        <p:spPr/>
        <p:txBody>
          <a:bodyPr/>
          <a:lstStyle>
            <a:lvl1pPr>
              <a:defRPr/>
            </a:lvl1pPr>
          </a:lstStyle>
          <a:p>
            <a:r>
              <a:rPr lang="en-US"/>
              <a:t>10-1</a:t>
            </a:r>
          </a:p>
        </p:txBody>
      </p:sp>
      <p:sp>
        <p:nvSpPr>
          <p:cNvPr id="9" name="Slide Number Placeholder 8"/>
          <p:cNvSpPr>
            <a:spLocks noGrp="1"/>
          </p:cNvSpPr>
          <p:nvPr>
            <p:ph type="sldNum" sz="quarter" idx="12"/>
          </p:nvPr>
        </p:nvSpPr>
        <p:spPr/>
        <p:txBody>
          <a:bodyPr/>
          <a:lstStyle>
            <a:lvl1pPr>
              <a:defRPr/>
            </a:lvl1pPr>
          </a:lstStyle>
          <a:p>
            <a:pPr>
              <a:defRPr/>
            </a:pPr>
            <a:fld id="{278C11FA-63C3-4CC7-9416-FFDECBF5656A}"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D83D3BE5-DBC8-4547-B9F3-E3A90B9147D4}" type="datetime1">
              <a:rPr lang="en-US"/>
              <a:pPr>
                <a:defRPr/>
              </a:pPr>
              <a:t>11/17/2019</a:t>
            </a:fld>
            <a:endParaRPr lang="en-US"/>
          </a:p>
        </p:txBody>
      </p:sp>
      <p:sp>
        <p:nvSpPr>
          <p:cNvPr id="4" name="Footer Placeholder 3"/>
          <p:cNvSpPr>
            <a:spLocks noGrp="1"/>
          </p:cNvSpPr>
          <p:nvPr>
            <p:ph type="ftr" sz="quarter" idx="11"/>
          </p:nvPr>
        </p:nvSpPr>
        <p:spPr/>
        <p:txBody>
          <a:bodyPr/>
          <a:lstStyle>
            <a:lvl1pPr>
              <a:defRPr/>
            </a:lvl1pPr>
          </a:lstStyle>
          <a:p>
            <a:r>
              <a:rPr lang="en-US"/>
              <a:t>10-1</a:t>
            </a:r>
          </a:p>
        </p:txBody>
      </p:sp>
      <p:sp>
        <p:nvSpPr>
          <p:cNvPr id="5" name="Slide Number Placeholder 4"/>
          <p:cNvSpPr>
            <a:spLocks noGrp="1"/>
          </p:cNvSpPr>
          <p:nvPr>
            <p:ph type="sldNum" sz="quarter" idx="12"/>
          </p:nvPr>
        </p:nvSpPr>
        <p:spPr/>
        <p:txBody>
          <a:bodyPr/>
          <a:lstStyle>
            <a:lvl1pPr>
              <a:defRPr/>
            </a:lvl1pPr>
          </a:lstStyle>
          <a:p>
            <a:pPr>
              <a:defRPr/>
            </a:pPr>
            <a:fld id="{EF32E58D-6BC3-4122-AF80-EEBC9444AF31}"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5D1CD97-782A-4C11-961E-5E992C0A82B7}" type="datetime1">
              <a:rPr lang="en-US"/>
              <a:pPr>
                <a:defRPr/>
              </a:pPr>
              <a:t>11/17/2019</a:t>
            </a:fld>
            <a:endParaRPr lang="en-US"/>
          </a:p>
        </p:txBody>
      </p:sp>
      <p:sp>
        <p:nvSpPr>
          <p:cNvPr id="3" name="Footer Placeholder 2"/>
          <p:cNvSpPr>
            <a:spLocks noGrp="1"/>
          </p:cNvSpPr>
          <p:nvPr>
            <p:ph type="ftr" sz="quarter" idx="11"/>
          </p:nvPr>
        </p:nvSpPr>
        <p:spPr/>
        <p:txBody>
          <a:bodyPr/>
          <a:lstStyle>
            <a:lvl1pPr>
              <a:defRPr/>
            </a:lvl1pPr>
          </a:lstStyle>
          <a:p>
            <a:r>
              <a:rPr lang="en-US"/>
              <a:t>10-1</a:t>
            </a:r>
          </a:p>
        </p:txBody>
      </p:sp>
      <p:sp>
        <p:nvSpPr>
          <p:cNvPr id="4" name="Slide Number Placeholder 3"/>
          <p:cNvSpPr>
            <a:spLocks noGrp="1"/>
          </p:cNvSpPr>
          <p:nvPr>
            <p:ph type="sldNum" sz="quarter" idx="12"/>
          </p:nvPr>
        </p:nvSpPr>
        <p:spPr/>
        <p:txBody>
          <a:bodyPr/>
          <a:lstStyle>
            <a:lvl1pPr>
              <a:defRPr/>
            </a:lvl1pPr>
          </a:lstStyle>
          <a:p>
            <a:pPr>
              <a:defRPr/>
            </a:pPr>
            <a:fld id="{DEB2FAF4-3262-4590-A852-A5B1C9DF9EA3}"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96B760FD-7436-4CD2-8ED8-7D524FE9763B}" type="datetime1">
              <a:rPr lang="en-US"/>
              <a:pPr>
                <a:defRPr/>
              </a:pPr>
              <a:t>11/17/2019</a:t>
            </a:fld>
            <a:endParaRPr lang="en-US"/>
          </a:p>
        </p:txBody>
      </p:sp>
      <p:sp>
        <p:nvSpPr>
          <p:cNvPr id="6" name="Footer Placeholder 5"/>
          <p:cNvSpPr>
            <a:spLocks noGrp="1"/>
          </p:cNvSpPr>
          <p:nvPr>
            <p:ph type="ftr" sz="quarter" idx="11"/>
          </p:nvPr>
        </p:nvSpPr>
        <p:spPr/>
        <p:txBody>
          <a:bodyPr/>
          <a:lstStyle>
            <a:lvl1pPr>
              <a:defRPr/>
            </a:lvl1pPr>
          </a:lstStyle>
          <a:p>
            <a:r>
              <a:rPr lang="en-US"/>
              <a:t>10-1</a:t>
            </a:r>
          </a:p>
        </p:txBody>
      </p:sp>
      <p:sp>
        <p:nvSpPr>
          <p:cNvPr id="7" name="Slide Number Placeholder 6"/>
          <p:cNvSpPr>
            <a:spLocks noGrp="1"/>
          </p:cNvSpPr>
          <p:nvPr>
            <p:ph type="sldNum" sz="quarter" idx="12"/>
          </p:nvPr>
        </p:nvSpPr>
        <p:spPr/>
        <p:txBody>
          <a:bodyPr/>
          <a:lstStyle>
            <a:lvl1pPr>
              <a:defRPr/>
            </a:lvl1pPr>
          </a:lstStyle>
          <a:p>
            <a:pPr>
              <a:defRPr/>
            </a:pPr>
            <a:fld id="{9A76F4D2-2BB2-40F0-8B14-153071BF6BC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r>
              <a:rPr lang="en-US"/>
              <a:t>11-</a:t>
            </a:r>
            <a:fld id="{7E0F2323-D548-45BE-A474-21083950EF43}"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8A3E4008-76D9-42F0-BC91-EC40275415B8}" type="datetime1">
              <a:rPr lang="en-US"/>
              <a:pPr>
                <a:defRPr/>
              </a:pPr>
              <a:t>11/17/2019</a:t>
            </a:fld>
            <a:endParaRPr lang="en-US"/>
          </a:p>
        </p:txBody>
      </p:sp>
      <p:sp>
        <p:nvSpPr>
          <p:cNvPr id="6" name="Footer Placeholder 5"/>
          <p:cNvSpPr>
            <a:spLocks noGrp="1"/>
          </p:cNvSpPr>
          <p:nvPr>
            <p:ph type="ftr" sz="quarter" idx="11"/>
          </p:nvPr>
        </p:nvSpPr>
        <p:spPr/>
        <p:txBody>
          <a:bodyPr/>
          <a:lstStyle>
            <a:lvl1pPr>
              <a:defRPr/>
            </a:lvl1pPr>
          </a:lstStyle>
          <a:p>
            <a:r>
              <a:rPr lang="en-US"/>
              <a:t>10-1</a:t>
            </a:r>
          </a:p>
        </p:txBody>
      </p:sp>
      <p:sp>
        <p:nvSpPr>
          <p:cNvPr id="7" name="Slide Number Placeholder 6"/>
          <p:cNvSpPr>
            <a:spLocks noGrp="1"/>
          </p:cNvSpPr>
          <p:nvPr>
            <p:ph type="sldNum" sz="quarter" idx="12"/>
          </p:nvPr>
        </p:nvSpPr>
        <p:spPr/>
        <p:txBody>
          <a:bodyPr/>
          <a:lstStyle>
            <a:lvl1pPr>
              <a:defRPr/>
            </a:lvl1pPr>
          </a:lstStyle>
          <a:p>
            <a:pPr>
              <a:defRPr/>
            </a:pPr>
            <a:fld id="{F0314772-301A-4D68-873A-92AE87E362D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32E5E8B-5F52-4B7A-AEA5-24D011E1FC9B}" type="datetime1">
              <a:rPr lang="en-US"/>
              <a:pPr>
                <a:defRPr/>
              </a:pPr>
              <a:t>11/17/2019</a:t>
            </a:fld>
            <a:endParaRPr lang="en-US"/>
          </a:p>
        </p:txBody>
      </p:sp>
      <p:sp>
        <p:nvSpPr>
          <p:cNvPr id="5" name="Footer Placeholder 4"/>
          <p:cNvSpPr>
            <a:spLocks noGrp="1"/>
          </p:cNvSpPr>
          <p:nvPr>
            <p:ph type="ftr" sz="quarter" idx="11"/>
          </p:nvPr>
        </p:nvSpPr>
        <p:spPr/>
        <p:txBody>
          <a:bodyPr/>
          <a:lstStyle>
            <a:lvl1pPr>
              <a:defRPr/>
            </a:lvl1pPr>
          </a:lstStyle>
          <a:p>
            <a:r>
              <a:rPr lang="en-US"/>
              <a:t>10-1</a:t>
            </a:r>
          </a:p>
        </p:txBody>
      </p:sp>
      <p:sp>
        <p:nvSpPr>
          <p:cNvPr id="6" name="Slide Number Placeholder 5"/>
          <p:cNvSpPr>
            <a:spLocks noGrp="1"/>
          </p:cNvSpPr>
          <p:nvPr>
            <p:ph type="sldNum" sz="quarter" idx="12"/>
          </p:nvPr>
        </p:nvSpPr>
        <p:spPr/>
        <p:txBody>
          <a:bodyPr/>
          <a:lstStyle>
            <a:lvl1pPr>
              <a:defRPr/>
            </a:lvl1pPr>
          </a:lstStyle>
          <a:p>
            <a:pPr>
              <a:defRPr/>
            </a:pPr>
            <a:fld id="{9DEE747F-8109-4C15-B956-643B038681D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304800"/>
            <a:ext cx="20574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60198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F081226-5353-4EB9-9604-16EFD085D800}" type="datetime1">
              <a:rPr lang="en-US"/>
              <a:pPr>
                <a:defRPr/>
              </a:pPr>
              <a:t>11/17/2019</a:t>
            </a:fld>
            <a:endParaRPr lang="en-US"/>
          </a:p>
        </p:txBody>
      </p:sp>
      <p:sp>
        <p:nvSpPr>
          <p:cNvPr id="5" name="Footer Placeholder 4"/>
          <p:cNvSpPr>
            <a:spLocks noGrp="1"/>
          </p:cNvSpPr>
          <p:nvPr>
            <p:ph type="ftr" sz="quarter" idx="11"/>
          </p:nvPr>
        </p:nvSpPr>
        <p:spPr/>
        <p:txBody>
          <a:bodyPr/>
          <a:lstStyle>
            <a:lvl1pPr>
              <a:defRPr/>
            </a:lvl1pPr>
          </a:lstStyle>
          <a:p>
            <a:r>
              <a:rPr lang="en-US"/>
              <a:t>10-1</a:t>
            </a:r>
          </a:p>
        </p:txBody>
      </p:sp>
      <p:sp>
        <p:nvSpPr>
          <p:cNvPr id="6" name="Slide Number Placeholder 5"/>
          <p:cNvSpPr>
            <a:spLocks noGrp="1"/>
          </p:cNvSpPr>
          <p:nvPr>
            <p:ph type="sldNum" sz="quarter" idx="12"/>
          </p:nvPr>
        </p:nvSpPr>
        <p:spPr/>
        <p:txBody>
          <a:bodyPr/>
          <a:lstStyle>
            <a:lvl1pPr>
              <a:defRPr/>
            </a:lvl1pPr>
          </a:lstStyle>
          <a:p>
            <a:pPr>
              <a:defRPr/>
            </a:pPr>
            <a:fld id="{8F081FDD-F38C-4509-B606-0A9268BA48F3}"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24100" y="2743200"/>
            <a:ext cx="4495800" cy="1470025"/>
          </a:xfrm>
        </p:spPr>
        <p:txBody>
          <a:bodyPr/>
          <a:lstStyle>
            <a:lvl1pPr>
              <a:defRPr b="0" cap="none" spc="0">
                <a:ln w="18415" cmpd="sng">
                  <a:solidFill>
                    <a:srgbClr val="FFFFFF"/>
                  </a:solidFill>
                  <a:prstDash val="solid"/>
                </a:ln>
                <a:solidFill>
                  <a:srgbClr val="FFFFFF"/>
                </a:solidFill>
                <a:effectLst>
                  <a:outerShdw blurRad="63500" dir="3600000" algn="tl" rotWithShape="0">
                    <a:srgbClr val="000000">
                      <a:alpha val="70000"/>
                    </a:srgbClr>
                  </a:outerShdw>
                </a:effectLst>
                <a:latin typeface="Helvetica" pitchFamily="34" charset="0"/>
              </a:defRPr>
            </a:lvl1pPr>
          </a:lstStyle>
          <a:p>
            <a:r>
              <a:rPr lang="en-US" dirty="0" smtClean="0"/>
              <a:t>Chapter #</a:t>
            </a:r>
            <a:endParaRPr lang="en-US" dirty="0"/>
          </a:p>
        </p:txBody>
      </p:sp>
      <p:sp>
        <p:nvSpPr>
          <p:cNvPr id="3" name="Subtitle 2"/>
          <p:cNvSpPr>
            <a:spLocks noGrp="1"/>
          </p:cNvSpPr>
          <p:nvPr>
            <p:ph type="subTitle" idx="1" hasCustomPrompt="1"/>
          </p:nvPr>
        </p:nvSpPr>
        <p:spPr>
          <a:xfrm>
            <a:off x="1562100" y="3886200"/>
            <a:ext cx="6019800" cy="762000"/>
          </a:xfrm>
        </p:spPr>
        <p:txBody>
          <a:bodyPr/>
          <a:lstStyle>
            <a:lvl1pPr marL="0" indent="0" algn="ctr">
              <a:buNone/>
              <a:defRPr>
                <a:solidFill>
                  <a:schemeClr val="bg1">
                    <a:lumMod val="85000"/>
                  </a:schemeClr>
                </a:solidFill>
                <a:latin typeface="Helvetic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Chapter Title</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00200"/>
            <a:ext cx="1219200"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28573" y="304797"/>
            <a:ext cx="1276350" cy="1219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Connector 4"/>
          <p:cNvCxnSpPr/>
          <p:nvPr/>
        </p:nvCxnSpPr>
        <p:spPr>
          <a:xfrm>
            <a:off x="1" y="1562099"/>
            <a:ext cx="9143999" cy="0"/>
          </a:xfrm>
          <a:prstGeom prst="line">
            <a:avLst/>
          </a:prstGeom>
          <a:ln w="698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47647"/>
            <a:ext cx="9144000" cy="0"/>
          </a:xfrm>
          <a:prstGeom prst="line">
            <a:avLst/>
          </a:prstGeom>
          <a:ln w="698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252728" y="276222"/>
            <a:ext cx="3505200" cy="1261884"/>
          </a:xfrm>
          <a:prstGeom prst="rect">
            <a:avLst/>
          </a:prstGeom>
          <a:noFill/>
        </p:spPr>
        <p:txBody>
          <a:bodyPr wrap="square" rtlCol="0">
            <a:spAutoFit/>
          </a:bodyPr>
          <a:lstStyle/>
          <a:p>
            <a:r>
              <a:rPr lang="en-US" sz="3600" b="0" cap="none" spc="0" dirty="0" smtClean="0">
                <a:ln w="12700">
                  <a:solidFill>
                    <a:schemeClr val="tx1">
                      <a:lumMod val="65000"/>
                      <a:lumOff val="3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Helvetica" pitchFamily="34" charset="0"/>
              </a:rPr>
              <a:t>Principles of </a:t>
            </a:r>
          </a:p>
          <a:p>
            <a:r>
              <a:rPr lang="en-US" sz="4000" b="1" cap="none" spc="300" dirty="0" smtClean="0">
                <a:ln w="12700">
                  <a:solidFill>
                    <a:schemeClr val="tx1">
                      <a:lumMod val="65000"/>
                      <a:lumOff val="3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Helvetica" pitchFamily="34" charset="0"/>
              </a:rPr>
              <a:t>Economics</a:t>
            </a:r>
            <a:endParaRPr lang="en-US" sz="3600" b="1" cap="none" spc="300" dirty="0">
              <a:ln w="12700">
                <a:solidFill>
                  <a:schemeClr val="tx1">
                    <a:lumMod val="65000"/>
                    <a:lumOff val="3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Helvetica" pitchFamily="34" charset="0"/>
            </a:endParaRPr>
          </a:p>
        </p:txBody>
      </p:sp>
      <p:sp>
        <p:nvSpPr>
          <p:cNvPr id="12" name="Footer Placeholder 4"/>
          <p:cNvSpPr>
            <a:spLocks noGrp="1"/>
          </p:cNvSpPr>
          <p:nvPr>
            <p:ph type="ftr" sz="quarter" idx="11"/>
          </p:nvPr>
        </p:nvSpPr>
        <p:spPr>
          <a:xfrm>
            <a:off x="3048000" y="6400800"/>
            <a:ext cx="3048000" cy="320675"/>
          </a:xfrm>
          <a:prstGeom prst="rect">
            <a:avLst/>
          </a:prstGeom>
        </p:spPr>
        <p:txBody>
          <a:bodyPr/>
          <a:lstStyle>
            <a:lvl1pPr>
              <a:defRPr>
                <a:solidFill>
                  <a:schemeClr val="bg1"/>
                </a:solidFill>
              </a:defRPr>
            </a:lvl1pPr>
          </a:lstStyle>
          <a:p>
            <a:r>
              <a:rPr lang="en-US" smtClean="0"/>
              <a:t>10-1</a:t>
            </a:r>
            <a:endParaRPr lang="en-US"/>
          </a:p>
        </p:txBody>
      </p:sp>
      <p:cxnSp>
        <p:nvCxnSpPr>
          <p:cNvPr id="13" name="Straight Connector 12"/>
          <p:cNvCxnSpPr/>
          <p:nvPr/>
        </p:nvCxnSpPr>
        <p:spPr>
          <a:xfrm>
            <a:off x="1219200" y="1447800"/>
            <a:ext cx="7924800" cy="0"/>
          </a:xfrm>
          <a:prstGeom prst="line">
            <a:avLst/>
          </a:prstGeom>
          <a:ln w="698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19200" y="247647"/>
            <a:ext cx="3" cy="6610353"/>
          </a:xfrm>
          <a:prstGeom prst="line">
            <a:avLst/>
          </a:prstGeom>
          <a:ln w="698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544617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2" y="274637"/>
            <a:ext cx="8077197" cy="1173163"/>
          </a:xfrm>
        </p:spPr>
        <p:txBody>
          <a:bodyPr>
            <a:normAutofit/>
          </a:bodyPr>
          <a:lstStyle>
            <a:lvl1pPr algn="l">
              <a:defRPr sz="3600" b="0" cap="none" spc="0">
                <a:ln w="18415" cmpd="sng">
                  <a:solidFill>
                    <a:srgbClr val="FFFFFF"/>
                  </a:solidFill>
                  <a:prstDash val="solid"/>
                </a:ln>
                <a:solidFill>
                  <a:srgbClr val="FFFFFF"/>
                </a:solidFill>
                <a:effectLst>
                  <a:outerShdw blurRad="63500" dir="3600000" algn="tl" rotWithShape="0">
                    <a:srgbClr val="000000">
                      <a:alpha val="70000"/>
                    </a:srgbClr>
                  </a:outerShdw>
                </a:effectLst>
                <a:latin typeface="Helvetica"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latin typeface="Helvetica" pitchFamily="34" charset="0"/>
              </a:defRPr>
            </a:lvl1pPr>
            <a:lvl2pPr>
              <a:defRPr>
                <a:solidFill>
                  <a:schemeClr val="bg1"/>
                </a:solidFill>
                <a:latin typeface="Helvetica" pitchFamily="34" charset="0"/>
              </a:defRPr>
            </a:lvl2pPr>
            <a:lvl3pPr>
              <a:defRPr>
                <a:solidFill>
                  <a:schemeClr val="bg1"/>
                </a:solidFill>
                <a:latin typeface="Helvetica" pitchFamily="34" charset="0"/>
              </a:defRPr>
            </a:lvl3pPr>
            <a:lvl4pPr>
              <a:defRPr>
                <a:solidFill>
                  <a:schemeClr val="bg1"/>
                </a:solidFill>
                <a:latin typeface="Helvetica" pitchFamily="34" charset="0"/>
              </a:defRPr>
            </a:lvl4pPr>
            <a:lvl5pPr>
              <a:defRPr>
                <a:solidFill>
                  <a:schemeClr val="bg1"/>
                </a:solidFill>
                <a:latin typeface="Helvetic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3048000" y="6400800"/>
            <a:ext cx="3048000" cy="320675"/>
          </a:xfrm>
          <a:prstGeom prst="rect">
            <a:avLst/>
          </a:prstGeom>
        </p:spPr>
        <p:txBody>
          <a:bodyPr/>
          <a:lstStyle>
            <a:lvl1pPr>
              <a:defRPr>
                <a:solidFill>
                  <a:schemeClr val="bg1"/>
                </a:solidFill>
              </a:defRPr>
            </a:lvl1pPr>
          </a:lstStyle>
          <a:p>
            <a:r>
              <a:rPr lang="en-US" smtClean="0"/>
              <a:t>10-1</a:t>
            </a:r>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9040637D-9C84-49AB-9154-B2B645E15459}" type="slidenum">
              <a:rPr lang="en-US" smtClean="0"/>
              <a:pPr>
                <a:defRPr/>
              </a:pPr>
              <a:t>‹#›</a:t>
            </a:fld>
            <a:endParaRPr lang="en-US"/>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2387" y="328611"/>
            <a:ext cx="1171579"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Connector 7"/>
          <p:cNvCxnSpPr/>
          <p:nvPr/>
        </p:nvCxnSpPr>
        <p:spPr>
          <a:xfrm>
            <a:off x="2" y="1447801"/>
            <a:ext cx="9143999" cy="0"/>
          </a:xfrm>
          <a:prstGeom prst="line">
            <a:avLst/>
          </a:prstGeom>
          <a:ln w="698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66803" y="247647"/>
            <a:ext cx="3" cy="1200154"/>
          </a:xfrm>
          <a:prstGeom prst="line">
            <a:avLst/>
          </a:prstGeom>
          <a:ln w="698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247647"/>
            <a:ext cx="9144000" cy="0"/>
          </a:xfrm>
          <a:prstGeom prst="line">
            <a:avLst/>
          </a:prstGeom>
          <a:ln w="698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69547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D0CCA55E-5249-466E-BD71-47429AF171C0}" type="datetime1">
              <a:rPr lang="en-US" smtClean="0"/>
              <a:pPr>
                <a:defRPr/>
              </a:pPr>
              <a:t>11/17/2019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10-1</a:t>
            </a:r>
            <a:endParaRPr lang="en-US"/>
          </a:p>
        </p:txBody>
      </p:sp>
      <p:sp>
        <p:nvSpPr>
          <p:cNvPr id="6" name="Slide Number Placeholder 5"/>
          <p:cNvSpPr>
            <a:spLocks noGrp="1"/>
          </p:cNvSpPr>
          <p:nvPr>
            <p:ph type="sldNum" sz="quarter" idx="12"/>
          </p:nvPr>
        </p:nvSpPr>
        <p:spPr/>
        <p:txBody>
          <a:bodyPr/>
          <a:lstStyle/>
          <a:p>
            <a:pPr>
              <a:defRPr/>
            </a:pPr>
            <a:fld id="{2AB94F57-BCC4-4069-B3E7-08F999FF3D56}" type="slidenum">
              <a:rPr lang="en-US" smtClean="0"/>
              <a:pPr>
                <a:defRPr/>
              </a:pPr>
              <a:t>‹#›</a:t>
            </a:fld>
            <a:endParaRPr lang="en-US"/>
          </a:p>
        </p:txBody>
      </p:sp>
    </p:spTree>
    <p:extLst>
      <p:ext uri="{BB962C8B-B14F-4D97-AF65-F5344CB8AC3E}">
        <p14:creationId xmlns:p14="http://schemas.microsoft.com/office/powerpoint/2010/main" val="2308326260"/>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fld id="{1E3929D4-0379-4257-9995-4EB0698D3C62}" type="datetime1">
              <a:rPr lang="en-US" smtClean="0"/>
              <a:pPr>
                <a:defRPr/>
              </a:pPr>
              <a:t>11/17/2019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10-1</a:t>
            </a:r>
            <a:endParaRPr lang="en-US"/>
          </a:p>
        </p:txBody>
      </p:sp>
      <p:sp>
        <p:nvSpPr>
          <p:cNvPr id="7" name="Slide Number Placeholder 6"/>
          <p:cNvSpPr>
            <a:spLocks noGrp="1"/>
          </p:cNvSpPr>
          <p:nvPr>
            <p:ph type="sldNum" sz="quarter" idx="12"/>
          </p:nvPr>
        </p:nvSpPr>
        <p:spPr/>
        <p:txBody>
          <a:bodyPr/>
          <a:lstStyle/>
          <a:p>
            <a:pPr>
              <a:defRPr/>
            </a:pPr>
            <a:fld id="{2C03ED83-7904-4CBE-B7FE-9CA3929DA4DE}" type="slidenum">
              <a:rPr lang="en-US" smtClean="0"/>
              <a:pPr>
                <a:defRPr/>
              </a:pPr>
              <a:t>‹#›</a:t>
            </a:fld>
            <a:endParaRPr lang="en-US"/>
          </a:p>
        </p:txBody>
      </p:sp>
    </p:spTree>
    <p:extLst>
      <p:ext uri="{BB962C8B-B14F-4D97-AF65-F5344CB8AC3E}">
        <p14:creationId xmlns:p14="http://schemas.microsoft.com/office/powerpoint/2010/main" val="38911295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a:defRPr/>
            </a:pPr>
            <a:fld id="{D8E7A668-EE20-4788-8B81-468DD1A13049}" type="datetime1">
              <a:rPr lang="en-US" smtClean="0"/>
              <a:pPr>
                <a:defRPr/>
              </a:pPr>
              <a:t>11/17/2019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smtClean="0"/>
              <a:t>10-1</a:t>
            </a:r>
            <a:endParaRPr lang="en-US"/>
          </a:p>
        </p:txBody>
      </p:sp>
      <p:sp>
        <p:nvSpPr>
          <p:cNvPr id="9" name="Slide Number Placeholder 8"/>
          <p:cNvSpPr>
            <a:spLocks noGrp="1"/>
          </p:cNvSpPr>
          <p:nvPr>
            <p:ph type="sldNum" sz="quarter" idx="12"/>
          </p:nvPr>
        </p:nvSpPr>
        <p:spPr/>
        <p:txBody>
          <a:bodyPr/>
          <a:lstStyle/>
          <a:p>
            <a:pPr>
              <a:defRPr/>
            </a:pPr>
            <a:fld id="{278C11FA-63C3-4CC7-9416-FFDECBF5656A}" type="slidenum">
              <a:rPr lang="en-US" smtClean="0"/>
              <a:pPr>
                <a:defRPr/>
              </a:pPr>
              <a:t>‹#›</a:t>
            </a:fld>
            <a:endParaRPr lang="en-US"/>
          </a:p>
        </p:txBody>
      </p:sp>
    </p:spTree>
    <p:extLst>
      <p:ext uri="{BB962C8B-B14F-4D97-AF65-F5344CB8AC3E}">
        <p14:creationId xmlns:p14="http://schemas.microsoft.com/office/powerpoint/2010/main" val="41390541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a:defRPr/>
            </a:pPr>
            <a:fld id="{D83D3BE5-DBC8-4547-B9F3-E3A90B9147D4}" type="datetime1">
              <a:rPr lang="en-US" smtClean="0"/>
              <a:pPr>
                <a:defRPr/>
              </a:pPr>
              <a:t>11/17/2019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smtClean="0"/>
              <a:t>10-1</a:t>
            </a:r>
            <a:endParaRPr lang="en-US"/>
          </a:p>
        </p:txBody>
      </p:sp>
      <p:sp>
        <p:nvSpPr>
          <p:cNvPr id="5" name="Slide Number Placeholder 4"/>
          <p:cNvSpPr>
            <a:spLocks noGrp="1"/>
          </p:cNvSpPr>
          <p:nvPr>
            <p:ph type="sldNum" sz="quarter" idx="12"/>
          </p:nvPr>
        </p:nvSpPr>
        <p:spPr/>
        <p:txBody>
          <a:bodyPr/>
          <a:lstStyle/>
          <a:p>
            <a:pPr>
              <a:defRPr/>
            </a:pPr>
            <a:fld id="{EF32E58D-6BC3-4122-AF80-EEBC9444AF31}" type="slidenum">
              <a:rPr lang="en-US" smtClean="0"/>
              <a:pPr>
                <a:defRPr/>
              </a:pPr>
              <a:t>‹#›</a:t>
            </a:fld>
            <a:endParaRPr lang="en-US"/>
          </a:p>
        </p:txBody>
      </p:sp>
    </p:spTree>
    <p:extLst>
      <p:ext uri="{BB962C8B-B14F-4D97-AF65-F5344CB8AC3E}">
        <p14:creationId xmlns:p14="http://schemas.microsoft.com/office/powerpoint/2010/main" val="24968682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a:defRPr/>
            </a:pPr>
            <a:fld id="{B5D1CD97-782A-4C11-961E-5E992C0A82B7}" type="datetime1">
              <a:rPr lang="en-US" smtClean="0"/>
              <a:pPr>
                <a:defRPr/>
              </a:pPr>
              <a:t>11/17/2019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smtClean="0"/>
              <a:t>10-1</a:t>
            </a:r>
            <a:endParaRPr lang="en-US"/>
          </a:p>
        </p:txBody>
      </p:sp>
      <p:sp>
        <p:nvSpPr>
          <p:cNvPr id="4" name="Slide Number Placeholder 3"/>
          <p:cNvSpPr>
            <a:spLocks noGrp="1"/>
          </p:cNvSpPr>
          <p:nvPr>
            <p:ph type="sldNum" sz="quarter" idx="12"/>
          </p:nvPr>
        </p:nvSpPr>
        <p:spPr/>
        <p:txBody>
          <a:bodyPr/>
          <a:lstStyle/>
          <a:p>
            <a:pPr>
              <a:defRPr/>
            </a:pPr>
            <a:fld id="{DEB2FAF4-3262-4590-A852-A5B1C9DF9EA3}" type="slidenum">
              <a:rPr lang="en-US" smtClean="0"/>
              <a:pPr>
                <a:defRPr/>
              </a:pPr>
              <a:t>‹#›</a:t>
            </a:fld>
            <a:endParaRPr lang="en-US"/>
          </a:p>
        </p:txBody>
      </p:sp>
    </p:spTree>
    <p:extLst>
      <p:ext uri="{BB962C8B-B14F-4D97-AF65-F5344CB8AC3E}">
        <p14:creationId xmlns:p14="http://schemas.microsoft.com/office/powerpoint/2010/main" val="182074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t>11-</a:t>
            </a:r>
            <a:fld id="{B1ED2414-F3AE-4EFB-875F-D6EC9375A03F}"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fld id="{96B760FD-7436-4CD2-8ED8-7D524FE9763B}" type="datetime1">
              <a:rPr lang="en-US" smtClean="0"/>
              <a:pPr>
                <a:defRPr/>
              </a:pPr>
              <a:t>11/17/2019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10-1</a:t>
            </a:r>
            <a:endParaRPr lang="en-US"/>
          </a:p>
        </p:txBody>
      </p:sp>
      <p:sp>
        <p:nvSpPr>
          <p:cNvPr id="7" name="Slide Number Placeholder 6"/>
          <p:cNvSpPr>
            <a:spLocks noGrp="1"/>
          </p:cNvSpPr>
          <p:nvPr>
            <p:ph type="sldNum" sz="quarter" idx="12"/>
          </p:nvPr>
        </p:nvSpPr>
        <p:spPr/>
        <p:txBody>
          <a:bodyPr/>
          <a:lstStyle/>
          <a:p>
            <a:pPr>
              <a:defRPr/>
            </a:pPr>
            <a:fld id="{9A76F4D2-2BB2-40F0-8B14-153071BF6BC4}" type="slidenum">
              <a:rPr lang="en-US" smtClean="0"/>
              <a:pPr>
                <a:defRPr/>
              </a:pPr>
              <a:t>‹#›</a:t>
            </a:fld>
            <a:endParaRPr lang="en-US"/>
          </a:p>
        </p:txBody>
      </p:sp>
    </p:spTree>
    <p:extLst>
      <p:ext uri="{BB962C8B-B14F-4D97-AF65-F5344CB8AC3E}">
        <p14:creationId xmlns:p14="http://schemas.microsoft.com/office/powerpoint/2010/main" val="13798954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fld id="{8A3E4008-76D9-42F0-BC91-EC40275415B8}" type="datetime1">
              <a:rPr lang="en-US" smtClean="0"/>
              <a:pPr>
                <a:defRPr/>
              </a:pPr>
              <a:t>11/17/2019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10-1</a:t>
            </a:r>
            <a:endParaRPr lang="en-US"/>
          </a:p>
        </p:txBody>
      </p:sp>
      <p:sp>
        <p:nvSpPr>
          <p:cNvPr id="7" name="Slide Number Placeholder 6"/>
          <p:cNvSpPr>
            <a:spLocks noGrp="1"/>
          </p:cNvSpPr>
          <p:nvPr>
            <p:ph type="sldNum" sz="quarter" idx="12"/>
          </p:nvPr>
        </p:nvSpPr>
        <p:spPr/>
        <p:txBody>
          <a:bodyPr/>
          <a:lstStyle/>
          <a:p>
            <a:pPr>
              <a:defRPr/>
            </a:pPr>
            <a:fld id="{F0314772-301A-4D68-873A-92AE87E362DD}" type="slidenum">
              <a:rPr lang="en-US" smtClean="0"/>
              <a:pPr>
                <a:defRPr/>
              </a:pPr>
              <a:t>‹#›</a:t>
            </a:fld>
            <a:endParaRPr lang="en-US"/>
          </a:p>
        </p:txBody>
      </p:sp>
    </p:spTree>
    <p:extLst>
      <p:ext uri="{BB962C8B-B14F-4D97-AF65-F5344CB8AC3E}">
        <p14:creationId xmlns:p14="http://schemas.microsoft.com/office/powerpoint/2010/main" val="38724036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B32E5E8B-5F52-4B7A-AEA5-24D011E1FC9B}" type="datetime1">
              <a:rPr lang="en-US" smtClean="0"/>
              <a:pPr>
                <a:defRPr/>
              </a:pPr>
              <a:t>11/17/2019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10-1</a:t>
            </a:r>
            <a:endParaRPr lang="en-US"/>
          </a:p>
        </p:txBody>
      </p:sp>
      <p:sp>
        <p:nvSpPr>
          <p:cNvPr id="6" name="Slide Number Placeholder 5"/>
          <p:cNvSpPr>
            <a:spLocks noGrp="1"/>
          </p:cNvSpPr>
          <p:nvPr>
            <p:ph type="sldNum" sz="quarter" idx="12"/>
          </p:nvPr>
        </p:nvSpPr>
        <p:spPr/>
        <p:txBody>
          <a:bodyPr/>
          <a:lstStyle/>
          <a:p>
            <a:pPr>
              <a:defRPr/>
            </a:pPr>
            <a:fld id="{9DEE747F-8109-4C15-B956-643B038681DA}" type="slidenum">
              <a:rPr lang="en-US" smtClean="0"/>
              <a:pPr>
                <a:defRPr/>
              </a:pPr>
              <a:t>‹#›</a:t>
            </a:fld>
            <a:endParaRPr lang="en-US"/>
          </a:p>
        </p:txBody>
      </p:sp>
    </p:spTree>
    <p:extLst>
      <p:ext uri="{BB962C8B-B14F-4D97-AF65-F5344CB8AC3E}">
        <p14:creationId xmlns:p14="http://schemas.microsoft.com/office/powerpoint/2010/main" val="9364827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0F081226-5353-4EB9-9604-16EFD085D800}" type="datetime1">
              <a:rPr lang="en-US" smtClean="0"/>
              <a:pPr>
                <a:defRPr/>
              </a:pPr>
              <a:t>11/17/2019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10-1</a:t>
            </a:r>
            <a:endParaRPr lang="en-US"/>
          </a:p>
        </p:txBody>
      </p:sp>
      <p:sp>
        <p:nvSpPr>
          <p:cNvPr id="6" name="Slide Number Placeholder 5"/>
          <p:cNvSpPr>
            <a:spLocks noGrp="1"/>
          </p:cNvSpPr>
          <p:nvPr>
            <p:ph type="sldNum" sz="quarter" idx="12"/>
          </p:nvPr>
        </p:nvSpPr>
        <p:spPr/>
        <p:txBody>
          <a:bodyPr/>
          <a:lstStyle/>
          <a:p>
            <a:pPr>
              <a:defRPr/>
            </a:pPr>
            <a:fld id="{8F081FDD-F38C-4509-B606-0A9268BA48F3}" type="slidenum">
              <a:rPr lang="en-US" smtClean="0"/>
              <a:pPr>
                <a:defRPr/>
              </a:pPr>
              <a:t>‹#›</a:t>
            </a:fld>
            <a:endParaRPr lang="en-US"/>
          </a:p>
        </p:txBody>
      </p:sp>
    </p:spTree>
    <p:extLst>
      <p:ext uri="{BB962C8B-B14F-4D97-AF65-F5344CB8AC3E}">
        <p14:creationId xmlns:p14="http://schemas.microsoft.com/office/powerpoint/2010/main" val="21225467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143000" y="1122363"/>
            <a:ext cx="6858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EF438B-F088-4174-BB25-81B55D95F48A}"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16438134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872AA6-5767-40BF-AA67-0E354E9B0A04}"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5603717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623888" y="1709738"/>
            <a:ext cx="78867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hu-HU" smtClean="0"/>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9FC7A7-EE20-481E-A026-CE89E10E75B9}"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34665678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2D7F90-EFA0-41BA-845D-5526D6697187}"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2877342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630238" y="365125"/>
            <a:ext cx="78867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630238" y="2505075"/>
            <a:ext cx="386873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29150" y="2505075"/>
            <a:ext cx="38877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12D8715-2505-4DA9-B558-B357DCCB2B5A}"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8997706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C0F8EF6-832D-477F-8156-0B8EE3F15B65}"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960319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r>
              <a:rPr lang="en-US"/>
              <a:t>11-</a:t>
            </a:r>
            <a:fld id="{EDEFD14A-119B-409A-9E76-8B8DDA656F87}" type="slidenum">
              <a:rPr lang="en-US"/>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158B6F8-13B9-4BF9-BE10-B9EF578ABAEF}"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12046994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30238" y="457200"/>
            <a:ext cx="2949575"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5F629F3-BE55-49BF-B602-26D4326430FF}"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4811464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30238" y="457200"/>
            <a:ext cx="2949575"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4AAA12-DD20-42E6-AD0B-935402E9E638}"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40230211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FC178EF-C256-41A6-B91C-3ECC9B10B240}"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386418448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F74FC1-8FDE-40F1-94BE-CD8383D35DB0}"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6829622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AndObj" preserve="1">
  <p:cSld name="Cím, szöveg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p:spPr>
        <p:txBody>
          <a:bodyPr/>
          <a:lstStyle/>
          <a:p>
            <a:r>
              <a:rPr lang="hu-HU" smtClean="0"/>
              <a:t>Mintacím szerkesztése</a:t>
            </a:r>
            <a:endParaRPr lang="hu-HU"/>
          </a:p>
        </p:txBody>
      </p:sp>
      <p:sp>
        <p:nvSpPr>
          <p:cNvPr id="3" name="Szöveg helye 2"/>
          <p:cNvSpPr>
            <a:spLocks noGrp="1"/>
          </p:cNvSpPr>
          <p:nvPr>
            <p:ph type="body" sz="half" idx="1"/>
          </p:nvPr>
        </p:nvSpPr>
        <p:spPr>
          <a:xfrm>
            <a:off x="457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FF7E0F-0D5D-4F63-A951-BF68835D2638}"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8277957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xAndTwoObj" preserve="1">
  <p:cSld name="Cím, szöveg és 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p:spPr>
        <p:txBody>
          <a:bodyPr/>
          <a:lstStyle/>
          <a:p>
            <a:r>
              <a:rPr lang="hu-HU" smtClean="0"/>
              <a:t>Mintacím szerkesztése</a:t>
            </a:r>
            <a:endParaRPr lang="hu-HU"/>
          </a:p>
        </p:txBody>
      </p:sp>
      <p:sp>
        <p:nvSpPr>
          <p:cNvPr id="3" name="Szöveg helye 2"/>
          <p:cNvSpPr>
            <a:spLocks noGrp="1"/>
          </p:cNvSpPr>
          <p:nvPr>
            <p:ph type="body" sz="half" idx="1"/>
          </p:nvPr>
        </p:nvSpPr>
        <p:spPr>
          <a:xfrm>
            <a:off x="457200" y="1600200"/>
            <a:ext cx="40386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quarter" idx="2"/>
          </p:nvPr>
        </p:nvSpPr>
        <p:spPr>
          <a:xfrm>
            <a:off x="4648200" y="1600200"/>
            <a:ext cx="4038600" cy="21859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Tartalom helye 4"/>
          <p:cNvSpPr>
            <a:spLocks noGrp="1"/>
          </p:cNvSpPr>
          <p:nvPr>
            <p:ph sz="quarter" idx="3"/>
          </p:nvPr>
        </p:nvSpPr>
        <p:spPr>
          <a:xfrm>
            <a:off x="4648200" y="3938588"/>
            <a:ext cx="4038600" cy="2187575"/>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hu-HU">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hu-HU">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55BC0FD7-F174-426E-9AA3-B0A39A9B5B99}" type="slidenum">
              <a:rPr lang="en-US" altLang="hu-HU">
                <a:solidFill>
                  <a:srgbClr val="000000"/>
                </a:solidFill>
              </a:rPr>
              <a:pPr>
                <a:defRPr/>
              </a:pPr>
              <a:t>‹#›</a:t>
            </a:fld>
            <a:endParaRPr lang="en-US" altLang="hu-HU">
              <a:solidFill>
                <a:srgbClr val="000000"/>
              </a:solidFill>
            </a:endParaRPr>
          </a:p>
        </p:txBody>
      </p:sp>
    </p:spTree>
    <p:extLst>
      <p:ext uri="{BB962C8B-B14F-4D97-AF65-F5344CB8AC3E}">
        <p14:creationId xmlns:p14="http://schemas.microsoft.com/office/powerpoint/2010/main" val="1454942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r>
              <a:rPr lang="en-US"/>
              <a:t>11-</a:t>
            </a:r>
            <a:fld id="{57875E96-0889-4146-8458-7239D8D3859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r>
              <a:rPr lang="en-US"/>
              <a:t>11-</a:t>
            </a:r>
            <a:fld id="{278002BF-0249-41F7-B550-8240A87D4F9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t>11-</a:t>
            </a:r>
            <a:fld id="{70A9648F-28E6-46A3-8567-152FF50C5F4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t>11-</a:t>
            </a:r>
            <a:fld id="{C5D995A5-7C4A-4286-9C37-40B61A5ECF6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t>11-</a:t>
            </a:r>
            <a:fld id="{0A7785FF-0843-488F-BBC2-420EF2CE317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2E9D2"/>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sldNum" sz="quarter" idx="4"/>
          </p:nvPr>
        </p:nvSpPr>
        <p:spPr bwMode="auto">
          <a:xfrm>
            <a:off x="7010400" y="65341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r>
              <a:rPr lang="en-US"/>
              <a:t>11-</a:t>
            </a:r>
            <a:fld id="{6D15F951-0338-49BF-BEB3-5D84F2F39C1A}" type="slidenum">
              <a:rPr lang="en-US"/>
              <a:pPr/>
              <a:t>‹#›</a:t>
            </a:fld>
            <a:endParaRPr lang="en-US"/>
          </a:p>
        </p:txBody>
      </p:sp>
      <p:sp>
        <p:nvSpPr>
          <p:cNvPr id="104452" name="Rectangle 4"/>
          <p:cNvSpPr>
            <a:spLocks noGrp="1" noChangeArrowheads="1"/>
          </p:cNvSpPr>
          <p:nvPr>
            <p:ph type="title"/>
          </p:nvPr>
        </p:nvSpPr>
        <p:spPr bwMode="auto">
          <a:xfrm>
            <a:off x="685800" y="3048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453" name="Rectangle 5"/>
          <p:cNvSpPr>
            <a:spLocks noGrp="1" noChangeArrowheads="1"/>
          </p:cNvSpPr>
          <p:nvPr>
            <p:ph type="body" idx="1"/>
          </p:nvPr>
        </p:nvSpPr>
        <p:spPr bwMode="auto">
          <a:xfrm>
            <a:off x="6858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iming>
    <p:tnLst>
      <p:par>
        <p:cTn id="1" dur="indefinite" restart="never" nodeType="tmRoot"/>
      </p:par>
    </p:tn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500">
          <a:solidFill>
            <a:schemeClr val="tx1"/>
          </a:solidFill>
          <a:latin typeface="+mn-lt"/>
        </a:defRPr>
      </a:lvl2pPr>
      <a:lvl3pPr marL="1143000" indent="-228600" algn="l" rtl="0" fontAlgn="base">
        <a:spcBef>
          <a:spcPct val="20000"/>
        </a:spcBef>
        <a:spcAft>
          <a:spcPct val="0"/>
        </a:spcAft>
        <a:buChar char="•"/>
        <a:defRPr sz="23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E9D2"/>
        </a:solidFill>
        <a:effectLst/>
      </p:bgPr>
    </p:bg>
    <p:spTree>
      <p:nvGrpSpPr>
        <p:cNvPr id="1" name=""/>
        <p:cNvGrpSpPr/>
        <p:nvPr/>
      </p:nvGrpSpPr>
      <p:grpSpPr>
        <a:xfrm>
          <a:off x="0" y="0"/>
          <a:ext cx="0" cy="0"/>
          <a:chOff x="0" y="0"/>
          <a:chExt cx="0" cy="0"/>
        </a:xfrm>
      </p:grpSpPr>
      <p:sp>
        <p:nvSpPr>
          <p:cNvPr id="105476" name="Rectangle 4"/>
          <p:cNvSpPr>
            <a:spLocks noGrp="1" noChangeArrowheads="1"/>
          </p:cNvSpPr>
          <p:nvPr>
            <p:ph type="title"/>
          </p:nvPr>
        </p:nvSpPr>
        <p:spPr bwMode="auto">
          <a:xfrm>
            <a:off x="685800" y="3048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5477" name="Rectangle 5"/>
          <p:cNvSpPr>
            <a:spLocks noGrp="1" noChangeArrowheads="1"/>
          </p:cNvSpPr>
          <p:nvPr>
            <p:ph type="body" idx="1"/>
          </p:nvPr>
        </p:nvSpPr>
        <p:spPr bwMode="auto">
          <a:xfrm>
            <a:off x="6858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Rectangle 4"/>
          <p:cNvSpPr>
            <a:spLocks noGrp="1" noChangeArrowheads="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fld id="{C1C718BC-C660-42CB-8FDD-F8E9C753B018}" type="datetime1">
              <a:rPr lang="en-US"/>
              <a:pPr>
                <a:defRPr/>
              </a:pPr>
              <a:t>11/17/2019</a:t>
            </a:fld>
            <a:endParaRPr lang="en-US"/>
          </a:p>
        </p:txBody>
      </p:sp>
      <p:sp>
        <p:nvSpPr>
          <p:cNvPr id="10" name="Rectangle 5"/>
          <p:cNvSpPr>
            <a:spLocks noGrp="1" noChangeArrowheads="1"/>
          </p:cNvSpPr>
          <p:nvPr>
            <p:ph type="ftr" sz="quarter" idx="3"/>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r>
              <a:rPr lang="en-US"/>
              <a:t>10-1</a:t>
            </a:r>
          </a:p>
        </p:txBody>
      </p:sp>
      <p:sp>
        <p:nvSpPr>
          <p:cNvPr id="11" name="Rectangle 6"/>
          <p:cNvSpPr>
            <a:spLocks noGrp="1" noChangeArrowheads="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9177AD44-D691-4D7D-96C5-F2BA6734A2A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500">
          <a:solidFill>
            <a:schemeClr val="tx1"/>
          </a:solidFill>
          <a:latin typeface="+mn-lt"/>
        </a:defRPr>
      </a:lvl2pPr>
      <a:lvl3pPr marL="1143000" indent="-228600" algn="l" rtl="0" eaLnBrk="0" fontAlgn="base" hangingPunct="0">
        <a:spcBef>
          <a:spcPct val="20000"/>
        </a:spcBef>
        <a:spcAft>
          <a:spcPct val="0"/>
        </a:spcAft>
        <a:buChar char="•"/>
        <a:defRPr sz="23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23926" y="274637"/>
            <a:ext cx="7762873" cy="11731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23926" y="1600200"/>
            <a:ext cx="7762874"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r>
              <a:rPr lang="en-US" smtClean="0"/>
              <a:t>11-</a:t>
            </a:r>
            <a:fld id="{6D15F951-0338-49BF-BEB3-5D84F2F39C1A}" type="slidenum">
              <a:rPr lang="en-US" smtClean="0"/>
              <a:pPr/>
              <a:t>‹#›</a:t>
            </a:fld>
            <a:endParaRPr lang="en-US"/>
          </a:p>
        </p:txBody>
      </p:sp>
      <p:sp>
        <p:nvSpPr>
          <p:cNvPr id="14" name="Footer Placeholder 4"/>
          <p:cNvSpPr>
            <a:spLocks noGrp="1"/>
          </p:cNvSpPr>
          <p:nvPr>
            <p:ph type="ftr" sz="quarter" idx="3"/>
          </p:nvPr>
        </p:nvSpPr>
        <p:spPr>
          <a:xfrm>
            <a:off x="3048000" y="6400800"/>
            <a:ext cx="3048000" cy="320675"/>
          </a:xfrm>
          <a:prstGeom prst="rect">
            <a:avLst/>
          </a:prstGeom>
        </p:spPr>
        <p:txBody>
          <a:bodyPr/>
          <a:lstStyle>
            <a:lvl1pPr>
              <a:defRPr sz="1200">
                <a:solidFill>
                  <a:schemeClr val="bg1"/>
                </a:solidFill>
              </a:defRPr>
            </a:lvl1pPr>
          </a:lstStyle>
          <a:p>
            <a:r>
              <a:rPr lang="en-US" dirty="0" smtClean="0"/>
              <a:t>©McGraw-Hill Education. All rights reserved.</a:t>
            </a:r>
          </a:p>
        </p:txBody>
      </p:sp>
      <p:pic>
        <p:nvPicPr>
          <p:cNvPr id="7"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rot="16200000">
            <a:off x="-52387" y="328611"/>
            <a:ext cx="1171579"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Connector 7"/>
          <p:cNvCxnSpPr/>
          <p:nvPr/>
        </p:nvCxnSpPr>
        <p:spPr>
          <a:xfrm>
            <a:off x="2" y="1447801"/>
            <a:ext cx="9143999" cy="0"/>
          </a:xfrm>
          <a:prstGeom prst="line">
            <a:avLst/>
          </a:prstGeom>
          <a:ln w="698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66803" y="247647"/>
            <a:ext cx="3" cy="1200154"/>
          </a:xfrm>
          <a:prstGeom prst="line">
            <a:avLst/>
          </a:prstGeom>
          <a:ln w="698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247647"/>
            <a:ext cx="9144000" cy="0"/>
          </a:xfrm>
          <a:prstGeom prst="line">
            <a:avLst/>
          </a:prstGeom>
          <a:ln w="698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414712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bg1"/>
          </a:solidFill>
          <a:latin typeface="Helvetica"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Helvetica"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Helvetica"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Helvetica"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Helvetica"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Helvetica"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hu-HU" smtClean="0"/>
              <a:t>Mintacím szerkesztése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hu-HU" smtClean="0"/>
              <a:t>Mintaszöveg szerkesztése</a:t>
            </a:r>
          </a:p>
          <a:p>
            <a:pPr lvl="1"/>
            <a:r>
              <a:rPr lang="en-US" altLang="hu-HU" smtClean="0"/>
              <a:t>Második szint</a:t>
            </a:r>
          </a:p>
          <a:p>
            <a:pPr lvl="2"/>
            <a:r>
              <a:rPr lang="en-US" altLang="hu-HU" smtClean="0"/>
              <a:t>Harmadik szint</a:t>
            </a:r>
          </a:p>
          <a:p>
            <a:pPr lvl="3"/>
            <a:r>
              <a:rPr lang="en-US" altLang="hu-HU" smtClean="0"/>
              <a:t>Negyedik szint</a:t>
            </a:r>
          </a:p>
          <a:p>
            <a:pPr lvl="4"/>
            <a:r>
              <a:rPr lang="en-US" altLang="hu-HU" smtClean="0"/>
              <a:t>Ötödik szint</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hu-HU">
              <a:solidFill>
                <a:srgbClr val="000000"/>
              </a:solidFill>
              <a:latin typeface="Times New Roman" panose="02020603050405020304" pitchFamily="18"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hu-HU">
              <a:solidFill>
                <a:srgbClr val="000000"/>
              </a:solidFill>
              <a:latin typeface="Times New Roman" panose="02020603050405020304" pitchFamily="18"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EF6CF96-BD1B-4E04-959C-3C69B36DB754}" type="slidenum">
              <a:rPr lang="en-US" altLang="hu-HU">
                <a:solidFill>
                  <a:srgbClr val="000000"/>
                </a:solidFill>
                <a:latin typeface="Times New Roman" panose="02020603050405020304" pitchFamily="18" charset="0"/>
              </a:rPr>
              <a:pPr>
                <a:defRPr/>
              </a:pPr>
              <a:t>‹#›</a:t>
            </a:fld>
            <a:endParaRPr lang="en-US" altLang="hu-HU">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73253462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6.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4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46.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46.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46.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46.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9.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1.bin"/></Relationships>
</file>

<file path=ppt/slides/_rels/slide47.x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oleObject" Target="../embeddings/oleObject17.bin"/><Relationship Id="rId18" Type="http://schemas.openxmlformats.org/officeDocument/2006/relationships/image" Target="../media/image21.wmf"/><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18.wmf"/><Relationship Id="rId17" Type="http://schemas.openxmlformats.org/officeDocument/2006/relationships/oleObject" Target="../embeddings/oleObject19.bin"/><Relationship Id="rId2" Type="http://schemas.openxmlformats.org/officeDocument/2006/relationships/slideLayout" Target="../slideLayouts/slideLayout46.xml"/><Relationship Id="rId16" Type="http://schemas.openxmlformats.org/officeDocument/2006/relationships/image" Target="../media/image20.wmf"/><Relationship Id="rId1" Type="http://schemas.openxmlformats.org/officeDocument/2006/relationships/vmlDrawing" Target="../drawings/vmlDrawing5.vml"/><Relationship Id="rId6" Type="http://schemas.openxmlformats.org/officeDocument/2006/relationships/image" Target="../media/image15.wmf"/><Relationship Id="rId11" Type="http://schemas.openxmlformats.org/officeDocument/2006/relationships/oleObject" Target="../embeddings/oleObject16.bin"/><Relationship Id="rId5" Type="http://schemas.openxmlformats.org/officeDocument/2006/relationships/oleObject" Target="../embeddings/oleObject13.bin"/><Relationship Id="rId15" Type="http://schemas.openxmlformats.org/officeDocument/2006/relationships/oleObject" Target="../embeddings/oleObject18.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5.bin"/><Relationship Id="rId14" Type="http://schemas.openxmlformats.org/officeDocument/2006/relationships/image" Target="../media/image19.wmf"/></Relationships>
</file>

<file path=ppt/slides/_rels/slide48.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45.xml"/><Relationship Id="rId1" Type="http://schemas.openxmlformats.org/officeDocument/2006/relationships/vmlDrawing" Target="../drawings/vmlDrawing6.vml"/><Relationship Id="rId6" Type="http://schemas.openxmlformats.org/officeDocument/2006/relationships/image" Target="../media/image23.wmf"/><Relationship Id="rId5" Type="http://schemas.openxmlformats.org/officeDocument/2006/relationships/oleObject" Target="../embeddings/oleObject21.bin"/><Relationship Id="rId4" Type="http://schemas.openxmlformats.org/officeDocument/2006/relationships/image" Target="../media/image22.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46.xml"/><Relationship Id="rId1" Type="http://schemas.openxmlformats.org/officeDocument/2006/relationships/vmlDrawing" Target="../drawings/vmlDrawing7.vml"/><Relationship Id="rId6" Type="http://schemas.openxmlformats.org/officeDocument/2006/relationships/image" Target="../media/image26.wmf"/><Relationship Id="rId5" Type="http://schemas.openxmlformats.org/officeDocument/2006/relationships/oleObject" Target="../embeddings/oleObject24.bin"/><Relationship Id="rId4" Type="http://schemas.openxmlformats.org/officeDocument/2006/relationships/image" Target="../media/image25.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46.xml"/><Relationship Id="rId1" Type="http://schemas.openxmlformats.org/officeDocument/2006/relationships/vmlDrawing" Target="../drawings/vmlDrawing8.vml"/><Relationship Id="rId6" Type="http://schemas.openxmlformats.org/officeDocument/2006/relationships/image" Target="../media/image28.wmf"/><Relationship Id="rId5" Type="http://schemas.openxmlformats.org/officeDocument/2006/relationships/oleObject" Target="../embeddings/oleObject26.bin"/><Relationship Id="rId10" Type="http://schemas.openxmlformats.org/officeDocument/2006/relationships/image" Target="../media/image30.wmf"/><Relationship Id="rId4" Type="http://schemas.openxmlformats.org/officeDocument/2006/relationships/image" Target="../media/image27.wmf"/><Relationship Id="rId9" Type="http://schemas.openxmlformats.org/officeDocument/2006/relationships/oleObject" Target="../embeddings/oleObject28.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46.xml"/><Relationship Id="rId1" Type="http://schemas.openxmlformats.org/officeDocument/2006/relationships/vmlDrawing" Target="../drawings/vmlDrawing9.vml"/><Relationship Id="rId4" Type="http://schemas.openxmlformats.org/officeDocument/2006/relationships/image" Target="../media/image31.w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2133600" y="2743200"/>
            <a:ext cx="6286500" cy="1470025"/>
          </a:xfrm>
        </p:spPr>
        <p:txBody>
          <a:bodyPr>
            <a:normAutofit/>
          </a:bodyPr>
          <a:lstStyle/>
          <a:p>
            <a:pPr eaLnBrk="1" hangingPunct="1"/>
            <a:r>
              <a:rPr lang="en-US" dirty="0" smtClean="0"/>
              <a:t>The Economics of Information</a:t>
            </a:r>
          </a:p>
        </p:txBody>
      </p:sp>
      <p:sp>
        <p:nvSpPr>
          <p:cNvPr id="14338" name="Subtitle 2"/>
          <p:cNvSpPr>
            <a:spLocks noGrp="1"/>
          </p:cNvSpPr>
          <p:nvPr>
            <p:ph type="subTitle" idx="1"/>
          </p:nvPr>
        </p:nvSpPr>
        <p:spPr>
          <a:xfrm>
            <a:off x="2286000" y="4114800"/>
            <a:ext cx="6019800" cy="762000"/>
          </a:xfrm>
        </p:spPr>
        <p:txBody>
          <a:bodyPr/>
          <a:lstStyle/>
          <a:p>
            <a:pPr eaLnBrk="1" hangingPunct="1"/>
            <a:r>
              <a:rPr lang="en-US" dirty="0" smtClean="0"/>
              <a:t>Chapter 11</a:t>
            </a:r>
          </a:p>
        </p:txBody>
      </p:sp>
      <p:sp>
        <p:nvSpPr>
          <p:cNvPr id="4" name="Footer Placeholder 4"/>
          <p:cNvSpPr>
            <a:spLocks noGrp="1"/>
          </p:cNvSpPr>
          <p:nvPr>
            <p:ph type="ftr" sz="quarter" idx="4294967295"/>
          </p:nvPr>
        </p:nvSpPr>
        <p:spPr>
          <a:xfrm>
            <a:off x="3048000" y="6400800"/>
            <a:ext cx="3657600" cy="320675"/>
          </a:xfrm>
          <a:prstGeom prst="rect">
            <a:avLst/>
          </a:prstGeom>
        </p:spPr>
        <p:txBody>
          <a:bodyPr/>
          <a:lstStyle>
            <a:lvl1pPr>
              <a:defRPr sz="1200">
                <a:solidFill>
                  <a:schemeClr val="bg1"/>
                </a:solidFill>
              </a:defRPr>
            </a:lvl1pPr>
          </a:lstStyle>
          <a:p>
            <a:r>
              <a:rPr lang="en-US" dirty="0" smtClean="0"/>
              <a:t>©McGraw-Hill Education. All rights reserved.</a:t>
            </a:r>
          </a:p>
        </p:txBody>
      </p:sp>
    </p:spTree>
    <p:extLst>
      <p:ext uri="{BB962C8B-B14F-4D97-AF65-F5344CB8AC3E}">
        <p14:creationId xmlns:p14="http://schemas.microsoft.com/office/powerpoint/2010/main" val="3232377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noChangeArrowheads="1"/>
          </p:cNvSpPr>
          <p:nvPr>
            <p:ph type="title"/>
          </p:nvPr>
        </p:nvSpPr>
        <p:spPr/>
        <p:txBody>
          <a:bodyPr/>
          <a:lstStyle/>
          <a:p>
            <a:r>
              <a:rPr lang="en-US"/>
              <a:t>Free Rider Problem</a:t>
            </a:r>
          </a:p>
        </p:txBody>
      </p:sp>
      <p:sp>
        <p:nvSpPr>
          <p:cNvPr id="107522" name="Rectangle 2"/>
          <p:cNvSpPr>
            <a:spLocks noGrp="1" noChangeArrowheads="1"/>
          </p:cNvSpPr>
          <p:nvPr>
            <p:ph idx="1"/>
          </p:nvPr>
        </p:nvSpPr>
        <p:spPr/>
        <p:txBody>
          <a:bodyPr>
            <a:normAutofit fontScale="85000" lnSpcReduction="10000"/>
          </a:bodyPr>
          <a:lstStyle/>
          <a:p>
            <a:r>
              <a:rPr lang="en-US" dirty="0"/>
              <a:t>A</a:t>
            </a:r>
            <a:r>
              <a:rPr lang="en-US" b="1" dirty="0"/>
              <a:t> </a:t>
            </a:r>
            <a:r>
              <a:rPr lang="en-US" b="1" dirty="0">
                <a:solidFill>
                  <a:srgbClr val="FFC000"/>
                </a:solidFill>
              </a:rPr>
              <a:t>free-rider problem</a:t>
            </a:r>
            <a:r>
              <a:rPr lang="en-US" dirty="0">
                <a:solidFill>
                  <a:srgbClr val="FFC000"/>
                </a:solidFill>
              </a:rPr>
              <a:t> </a:t>
            </a:r>
            <a:r>
              <a:rPr lang="en-US" dirty="0"/>
              <a:t>exists when non-payers cannot be excluded from consuming a good</a:t>
            </a:r>
          </a:p>
          <a:p>
            <a:pPr lvl="1"/>
            <a:r>
              <a:rPr lang="en-US" dirty="0"/>
              <a:t>Interferes with incentives</a:t>
            </a:r>
          </a:p>
          <a:p>
            <a:pPr lvl="1"/>
            <a:r>
              <a:rPr lang="en-US" dirty="0"/>
              <a:t>Market quantity is below social optimum</a:t>
            </a:r>
          </a:p>
          <a:p>
            <a:r>
              <a:rPr lang="en-US" dirty="0"/>
              <a:t>Stores bear the cost of training sales reps on merchandise</a:t>
            </a:r>
          </a:p>
          <a:p>
            <a:pPr lvl="1"/>
            <a:r>
              <a:rPr lang="en-US" dirty="0"/>
              <a:t>Shoppers use sales reps as information source</a:t>
            </a:r>
          </a:p>
          <a:p>
            <a:pPr lvl="2"/>
            <a:r>
              <a:rPr lang="en-US" dirty="0"/>
              <a:t>Then some shoppers buy elsewhere</a:t>
            </a:r>
          </a:p>
          <a:p>
            <a:pPr lvl="1"/>
            <a:r>
              <a:rPr lang="en-US" dirty="0"/>
              <a:t>Store is unable to capture some of the value it delivered to the shopper:  a free-rider problem</a:t>
            </a:r>
          </a:p>
        </p:txBody>
      </p:sp>
      <p:sp>
        <p:nvSpPr>
          <p:cNvPr id="5" name="Footer Placeholder 4"/>
          <p:cNvSpPr>
            <a:spLocks noGrp="1"/>
          </p:cNvSpPr>
          <p:nvPr>
            <p:ph type="ftr" sz="quarter" idx="11"/>
          </p:nvPr>
        </p:nvSpPr>
        <p:spPr>
          <a:xfrm>
            <a:off x="3048000" y="6400800"/>
            <a:ext cx="3994068"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7D4B40BC-FF53-4A1E-9E35-343FB0F4DF72}" type="slidenum">
              <a:rPr lang="en-US"/>
              <a:pPr/>
              <a:t>10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75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752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752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752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752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5"/>
          <p:cNvSpPr>
            <a:spLocks noGrp="1" noChangeArrowheads="1"/>
          </p:cNvSpPr>
          <p:nvPr>
            <p:ph type="title"/>
          </p:nvPr>
        </p:nvSpPr>
        <p:spPr/>
        <p:txBody>
          <a:bodyPr/>
          <a:lstStyle/>
          <a:p>
            <a:r>
              <a:rPr lang="en-US"/>
              <a:t>Example: The Last Bookstore</a:t>
            </a:r>
          </a:p>
        </p:txBody>
      </p:sp>
      <p:sp>
        <p:nvSpPr>
          <p:cNvPr id="106499" name="Rectangle 3"/>
          <p:cNvSpPr>
            <a:spLocks noGrp="1" noChangeArrowheads="1"/>
          </p:cNvSpPr>
          <p:nvPr>
            <p:ph idx="1"/>
          </p:nvPr>
        </p:nvSpPr>
        <p:spPr/>
        <p:txBody>
          <a:bodyPr>
            <a:normAutofit fontScale="92500" lnSpcReduction="20000"/>
          </a:bodyPr>
          <a:lstStyle/>
          <a:p>
            <a:r>
              <a:rPr lang="en-US" dirty="0"/>
              <a:t>Independent bookstores differentiate themselves with personalized service</a:t>
            </a:r>
          </a:p>
          <a:p>
            <a:pPr lvl="1"/>
            <a:r>
              <a:rPr lang="en-US" dirty="0"/>
              <a:t>Offer more information and recommendations than Barnes &amp; Nobles or Borders</a:t>
            </a:r>
          </a:p>
          <a:p>
            <a:pPr lvl="2"/>
            <a:r>
              <a:rPr lang="en-US" dirty="0"/>
              <a:t>Chain bookstores carry large inventory and shopping center location can erode local store base</a:t>
            </a:r>
          </a:p>
          <a:p>
            <a:pPr lvl="1"/>
            <a:r>
              <a:rPr lang="en-US" dirty="0" smtClean="0"/>
              <a:t>E</a:t>
            </a:r>
            <a:r>
              <a:rPr lang="hu-HU" dirty="0" smtClean="0"/>
              <a:t>-</a:t>
            </a:r>
            <a:r>
              <a:rPr lang="en-US" dirty="0" smtClean="0"/>
              <a:t>commerce </a:t>
            </a:r>
            <a:r>
              <a:rPr lang="en-US" dirty="0"/>
              <a:t>sites such as Amazon.com and Overstock.com offer reviews and recommendations</a:t>
            </a:r>
          </a:p>
          <a:p>
            <a:pPr lvl="2"/>
            <a:r>
              <a:rPr lang="en-US" dirty="0"/>
              <a:t>Large inventory; quick delivery</a:t>
            </a:r>
          </a:p>
          <a:p>
            <a:pPr lvl="2"/>
            <a:r>
              <a:rPr lang="en-US" dirty="0"/>
              <a:t>Online sales further reduce sales in independent stores</a:t>
            </a:r>
          </a:p>
        </p:txBody>
      </p:sp>
      <p:sp>
        <p:nvSpPr>
          <p:cNvPr id="5" name="Footer Placeholder 4"/>
          <p:cNvSpPr>
            <a:spLocks noGrp="1"/>
          </p:cNvSpPr>
          <p:nvPr>
            <p:ph type="ftr" sz="quarter" idx="11"/>
          </p:nvPr>
        </p:nvSpPr>
        <p:spPr>
          <a:xfrm>
            <a:off x="3048000" y="6400800"/>
            <a:ext cx="4029694"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82092C75-5A57-47B8-8643-7EF18DC955E5}" type="slidenum">
              <a:rPr lang="en-US"/>
              <a:pPr/>
              <a:t>11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4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64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64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64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64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type="title"/>
          </p:nvPr>
        </p:nvSpPr>
        <p:spPr/>
        <p:txBody>
          <a:bodyPr/>
          <a:lstStyle/>
          <a:p>
            <a:r>
              <a:rPr lang="en-US"/>
              <a:t>Rational Search Guidelines</a:t>
            </a:r>
          </a:p>
        </p:txBody>
      </p:sp>
      <p:sp>
        <p:nvSpPr>
          <p:cNvPr id="108546" name="Rectangle 2"/>
          <p:cNvSpPr>
            <a:spLocks noGrp="1" noChangeArrowheads="1"/>
          </p:cNvSpPr>
          <p:nvPr>
            <p:ph idx="1"/>
          </p:nvPr>
        </p:nvSpPr>
        <p:spPr/>
        <p:txBody>
          <a:bodyPr>
            <a:normAutofit fontScale="92500" lnSpcReduction="10000"/>
          </a:bodyPr>
          <a:lstStyle/>
          <a:p>
            <a:r>
              <a:rPr lang="en-US" dirty="0"/>
              <a:t>Additional search time is more likely to be worthwhile for expensive items than cheap ones</a:t>
            </a:r>
          </a:p>
          <a:p>
            <a:pPr lvl="1"/>
            <a:r>
              <a:rPr lang="en-US" dirty="0"/>
              <a:t>Apartment search in Paris, Texas involves less time than Paris, France</a:t>
            </a:r>
          </a:p>
          <a:p>
            <a:pPr lvl="2"/>
            <a:r>
              <a:rPr lang="en-US" dirty="0"/>
              <a:t>Texas has lower rents and narrower price range</a:t>
            </a:r>
          </a:p>
          <a:p>
            <a:r>
              <a:rPr lang="en-US" dirty="0"/>
              <a:t>Prices paid will be higher when the cost of a search is higher</a:t>
            </a:r>
          </a:p>
          <a:p>
            <a:pPr lvl="1"/>
            <a:r>
              <a:rPr lang="en-US" dirty="0"/>
              <a:t>Two buyers, only one with a car</a:t>
            </a:r>
          </a:p>
          <a:p>
            <a:pPr lvl="2"/>
            <a:r>
              <a:rPr lang="en-US" dirty="0"/>
              <a:t>Buyer with the car will look at more pianos before buying</a:t>
            </a:r>
          </a:p>
        </p:txBody>
      </p:sp>
      <p:sp>
        <p:nvSpPr>
          <p:cNvPr id="5" name="Footer Placeholder 4"/>
          <p:cNvSpPr>
            <a:spLocks noGrp="1"/>
          </p:cNvSpPr>
          <p:nvPr>
            <p:ph type="ftr" sz="quarter" idx="11"/>
          </p:nvPr>
        </p:nvSpPr>
        <p:spPr>
          <a:xfrm>
            <a:off x="3048000" y="6400800"/>
            <a:ext cx="3910940"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69182ABD-6B44-4C2A-B351-F58DCB3F6C6E}" type="slidenum">
              <a:rPr lang="en-US"/>
              <a:pPr/>
              <a:t>12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54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854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854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854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854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type="title"/>
          </p:nvPr>
        </p:nvSpPr>
        <p:spPr/>
        <p:txBody>
          <a:bodyPr/>
          <a:lstStyle/>
          <a:p>
            <a:r>
              <a:rPr lang="en-US"/>
              <a:t>Gamble Inherent in Search</a:t>
            </a:r>
          </a:p>
        </p:txBody>
      </p:sp>
      <p:sp>
        <p:nvSpPr>
          <p:cNvPr id="111618" name="Rectangle 2"/>
          <p:cNvSpPr>
            <a:spLocks noGrp="1" noChangeArrowheads="1"/>
          </p:cNvSpPr>
          <p:nvPr>
            <p:ph idx="1"/>
          </p:nvPr>
        </p:nvSpPr>
        <p:spPr/>
        <p:txBody>
          <a:bodyPr>
            <a:normAutofit lnSpcReduction="10000"/>
          </a:bodyPr>
          <a:lstStyle/>
          <a:p>
            <a:r>
              <a:rPr lang="en-US" dirty="0"/>
              <a:t>Additional search has costs that are certain</a:t>
            </a:r>
          </a:p>
          <a:p>
            <a:pPr lvl="1"/>
            <a:r>
              <a:rPr lang="en-US" dirty="0"/>
              <a:t>Benefits are uncertain benefits</a:t>
            </a:r>
          </a:p>
          <a:p>
            <a:pPr lvl="1"/>
            <a:r>
              <a:rPr lang="en-US" dirty="0"/>
              <a:t>Additional search has elements of a gamble</a:t>
            </a:r>
          </a:p>
          <a:p>
            <a:r>
              <a:rPr lang="en-US" dirty="0"/>
              <a:t>A gamble has a number of possible outcomes</a:t>
            </a:r>
          </a:p>
          <a:p>
            <a:pPr lvl="1"/>
            <a:r>
              <a:rPr lang="en-US" dirty="0"/>
              <a:t>Each outcome has a probability that it will occur</a:t>
            </a:r>
          </a:p>
        </p:txBody>
      </p:sp>
      <p:sp>
        <p:nvSpPr>
          <p:cNvPr id="5" name="Footer Placeholder 4"/>
          <p:cNvSpPr>
            <a:spLocks noGrp="1"/>
          </p:cNvSpPr>
          <p:nvPr>
            <p:ph type="ftr" sz="quarter" idx="11"/>
          </p:nvPr>
        </p:nvSpPr>
        <p:spPr>
          <a:xfrm>
            <a:off x="3047999" y="6400800"/>
            <a:ext cx="4433455"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FA5375A3-69B1-4BD3-BFF5-9E236904DD84}" type="slidenum">
              <a:rPr lang="en-US"/>
              <a:pPr/>
              <a:t>13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61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16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161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16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p:cNvSpPr>
            <a:spLocks noGrp="1" noChangeArrowheads="1"/>
          </p:cNvSpPr>
          <p:nvPr>
            <p:ph type="title"/>
          </p:nvPr>
        </p:nvSpPr>
        <p:spPr/>
        <p:txBody>
          <a:bodyPr/>
          <a:lstStyle/>
          <a:p>
            <a:r>
              <a:rPr lang="en-US"/>
              <a:t>Gamble Inherent in Search</a:t>
            </a:r>
          </a:p>
        </p:txBody>
      </p:sp>
      <p:sp>
        <p:nvSpPr>
          <p:cNvPr id="111618" name="Rectangle 2"/>
          <p:cNvSpPr>
            <a:spLocks noGrp="1" noChangeArrowheads="1"/>
          </p:cNvSpPr>
          <p:nvPr>
            <p:ph idx="1"/>
          </p:nvPr>
        </p:nvSpPr>
        <p:spPr/>
        <p:txBody>
          <a:bodyPr/>
          <a:lstStyle/>
          <a:p>
            <a:r>
              <a:rPr lang="en-US" dirty="0"/>
              <a:t>The </a:t>
            </a:r>
            <a:r>
              <a:rPr lang="en-US" b="1" dirty="0">
                <a:solidFill>
                  <a:srgbClr val="FFC000"/>
                </a:solidFill>
              </a:rPr>
              <a:t>expected value of a gamble</a:t>
            </a:r>
            <a:r>
              <a:rPr lang="en-US" dirty="0"/>
              <a:t> is the sum of </a:t>
            </a:r>
            <a:r>
              <a:rPr lang="en-US" dirty="0" smtClean="0"/>
              <a:t>the </a:t>
            </a:r>
            <a:r>
              <a:rPr lang="en-US" dirty="0"/>
              <a:t>possible outcomes times their respective </a:t>
            </a:r>
            <a:r>
              <a:rPr lang="en-US" dirty="0" smtClean="0"/>
              <a:t>probability</a:t>
            </a:r>
            <a:endParaRPr lang="en-US" dirty="0"/>
          </a:p>
          <a:p>
            <a:pPr lvl="1"/>
            <a:r>
              <a:rPr lang="en-US" dirty="0"/>
              <a:t>A </a:t>
            </a:r>
            <a:r>
              <a:rPr lang="en-US" b="1" dirty="0">
                <a:solidFill>
                  <a:srgbClr val="FFC000"/>
                </a:solidFill>
              </a:rPr>
              <a:t>fair gamble</a:t>
            </a:r>
            <a:r>
              <a:rPr lang="en-US" dirty="0">
                <a:solidFill>
                  <a:srgbClr val="FFC000"/>
                </a:solidFill>
              </a:rPr>
              <a:t> </a:t>
            </a:r>
            <a:r>
              <a:rPr lang="en-US" dirty="0"/>
              <a:t>has an expected value of zero</a:t>
            </a:r>
          </a:p>
          <a:p>
            <a:pPr lvl="1"/>
            <a:r>
              <a:rPr lang="en-US" dirty="0"/>
              <a:t>A </a:t>
            </a:r>
            <a:r>
              <a:rPr lang="en-US" b="1" dirty="0">
                <a:solidFill>
                  <a:srgbClr val="FFC000"/>
                </a:solidFill>
              </a:rPr>
              <a:t>better-than-fair gamble</a:t>
            </a:r>
            <a:r>
              <a:rPr lang="en-US" dirty="0">
                <a:solidFill>
                  <a:srgbClr val="FFC000"/>
                </a:solidFill>
              </a:rPr>
              <a:t> </a:t>
            </a:r>
            <a:r>
              <a:rPr lang="en-US" dirty="0"/>
              <a:t>has a positive expected value</a:t>
            </a:r>
          </a:p>
        </p:txBody>
      </p:sp>
      <p:sp>
        <p:nvSpPr>
          <p:cNvPr id="5" name="Footer Placeholder 4"/>
          <p:cNvSpPr>
            <a:spLocks noGrp="1"/>
          </p:cNvSpPr>
          <p:nvPr>
            <p:ph type="ftr" sz="quarter" idx="11"/>
          </p:nvPr>
        </p:nvSpPr>
        <p:spPr>
          <a:xfrm>
            <a:off x="3048000" y="6400800"/>
            <a:ext cx="3673434"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CAC2C9B5-B474-4BCD-BC90-88CB8E23C36B}" type="slidenum">
              <a:rPr lang="en-US"/>
              <a:pPr/>
              <a:t>14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61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16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3"/>
          <p:cNvSpPr>
            <a:spLocks noGrp="1"/>
          </p:cNvSpPr>
          <p:nvPr>
            <p:ph type="title"/>
          </p:nvPr>
        </p:nvSpPr>
        <p:spPr/>
        <p:txBody>
          <a:bodyPr/>
          <a:lstStyle/>
          <a:p>
            <a:r>
              <a:rPr lang="en-US"/>
              <a:t>Risk Preferences</a:t>
            </a:r>
          </a:p>
        </p:txBody>
      </p:sp>
      <p:sp>
        <p:nvSpPr>
          <p:cNvPr id="5" name="Content Placeholder 4"/>
          <p:cNvSpPr>
            <a:spLocks noGrp="1"/>
          </p:cNvSpPr>
          <p:nvPr>
            <p:ph idx="1"/>
          </p:nvPr>
        </p:nvSpPr>
        <p:spPr/>
        <p:txBody>
          <a:bodyPr/>
          <a:lstStyle/>
          <a:p>
            <a:r>
              <a:rPr lang="en-US" dirty="0"/>
              <a:t>A</a:t>
            </a:r>
            <a:r>
              <a:rPr lang="en-US" b="1" dirty="0"/>
              <a:t> </a:t>
            </a:r>
            <a:r>
              <a:rPr lang="en-US" b="1" dirty="0">
                <a:solidFill>
                  <a:srgbClr val="FFC000"/>
                </a:solidFill>
              </a:rPr>
              <a:t>risk-neutral</a:t>
            </a:r>
            <a:r>
              <a:rPr lang="en-US" dirty="0"/>
              <a:t> person would accept any gamble that is fair or better-than-fair</a:t>
            </a:r>
          </a:p>
          <a:p>
            <a:r>
              <a:rPr lang="en-US" dirty="0"/>
              <a:t>A </a:t>
            </a:r>
            <a:r>
              <a:rPr lang="en-US" b="1" dirty="0">
                <a:solidFill>
                  <a:srgbClr val="FFC000"/>
                </a:solidFill>
              </a:rPr>
              <a:t>risk-averse</a:t>
            </a:r>
            <a:r>
              <a:rPr lang="en-US" dirty="0"/>
              <a:t> person would refuse any fair </a:t>
            </a:r>
            <a:r>
              <a:rPr lang="en-US" dirty="0" smtClean="0"/>
              <a:t>gamble</a:t>
            </a:r>
            <a:endParaRPr lang="hu-HU" dirty="0" smtClean="0"/>
          </a:p>
          <a:p>
            <a:r>
              <a:rPr lang="en-US" dirty="0" smtClean="0"/>
              <a:t>A </a:t>
            </a:r>
            <a:r>
              <a:rPr lang="en-US" b="1" dirty="0" smtClean="0">
                <a:solidFill>
                  <a:srgbClr val="FFC000"/>
                </a:solidFill>
              </a:rPr>
              <a:t>risk-loving </a:t>
            </a:r>
            <a:r>
              <a:rPr lang="en-US" dirty="0" smtClean="0"/>
              <a:t>person would enter even in an unfair gamble</a:t>
            </a:r>
            <a:endParaRPr lang="en-US" dirty="0"/>
          </a:p>
        </p:txBody>
      </p:sp>
      <p:sp>
        <p:nvSpPr>
          <p:cNvPr id="6" name="Footer Placeholder 4"/>
          <p:cNvSpPr>
            <a:spLocks noGrp="1"/>
          </p:cNvSpPr>
          <p:nvPr>
            <p:ph type="ftr" sz="quarter" idx="11"/>
          </p:nvPr>
        </p:nvSpPr>
        <p:spPr>
          <a:xfrm>
            <a:off x="3048000" y="6400800"/>
            <a:ext cx="3922816"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B469BE50-C562-4633-8082-0A4240DEA85B}" type="slidenum">
              <a:rPr lang="en-US"/>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3"/>
          <p:cNvSpPr>
            <a:spLocks noGrp="1" noChangeArrowheads="1"/>
          </p:cNvSpPr>
          <p:nvPr>
            <p:ph type="title"/>
          </p:nvPr>
        </p:nvSpPr>
        <p:spPr/>
        <p:txBody>
          <a:bodyPr/>
          <a:lstStyle/>
          <a:p>
            <a:r>
              <a:rPr lang="en-US"/>
              <a:t>The Gamble in the Search</a:t>
            </a:r>
          </a:p>
        </p:txBody>
      </p:sp>
      <p:sp>
        <p:nvSpPr>
          <p:cNvPr id="116738" name="Rectangle 2"/>
          <p:cNvSpPr>
            <a:spLocks noGrp="1" noChangeArrowheads="1"/>
          </p:cNvSpPr>
          <p:nvPr>
            <p:ph idx="1"/>
          </p:nvPr>
        </p:nvSpPr>
        <p:spPr/>
        <p:txBody>
          <a:bodyPr/>
          <a:lstStyle/>
          <a:p>
            <a:pPr>
              <a:lnSpc>
                <a:spcPct val="90000"/>
              </a:lnSpc>
            </a:pPr>
            <a:r>
              <a:rPr lang="en-US" dirty="0"/>
              <a:t>You need a one-month sublet in San Francisco</a:t>
            </a:r>
          </a:p>
          <a:p>
            <a:pPr lvl="1">
              <a:lnSpc>
                <a:spcPct val="90000"/>
              </a:lnSpc>
            </a:pPr>
            <a:r>
              <a:rPr lang="en-US" dirty="0"/>
              <a:t>One type of apartment rents for $400 and it is 80% of the available market</a:t>
            </a:r>
          </a:p>
          <a:p>
            <a:pPr lvl="1">
              <a:lnSpc>
                <a:spcPct val="90000"/>
              </a:lnSpc>
            </a:pPr>
            <a:r>
              <a:rPr lang="en-US" dirty="0"/>
              <a:t> The other type rents for $360 and makes up 20% of the market</a:t>
            </a:r>
          </a:p>
          <a:p>
            <a:pPr lvl="1">
              <a:lnSpc>
                <a:spcPct val="90000"/>
              </a:lnSpc>
            </a:pPr>
            <a:r>
              <a:rPr lang="en-US" dirty="0"/>
              <a:t>You must visit the apartment to get the rental rate</a:t>
            </a:r>
          </a:p>
          <a:p>
            <a:pPr lvl="2">
              <a:lnSpc>
                <a:spcPct val="90000"/>
              </a:lnSpc>
            </a:pPr>
            <a:r>
              <a:rPr lang="en-US" dirty="0"/>
              <a:t>Cost per visit is $6</a:t>
            </a:r>
          </a:p>
          <a:p>
            <a:pPr lvl="1">
              <a:lnSpc>
                <a:spcPct val="90000"/>
              </a:lnSpc>
            </a:pPr>
            <a:r>
              <a:rPr lang="en-US" dirty="0"/>
              <a:t>You are risk-neutral</a:t>
            </a:r>
          </a:p>
        </p:txBody>
      </p:sp>
      <p:sp>
        <p:nvSpPr>
          <p:cNvPr id="5" name="Footer Placeholder 4"/>
          <p:cNvSpPr>
            <a:spLocks noGrp="1"/>
          </p:cNvSpPr>
          <p:nvPr>
            <p:ph type="ftr" sz="quarter" idx="11"/>
          </p:nvPr>
        </p:nvSpPr>
        <p:spPr>
          <a:xfrm>
            <a:off x="3047999" y="6400800"/>
            <a:ext cx="4492831"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1350794F-3947-47FC-A35C-8F1B6A6FBFB9}" type="slidenum">
              <a:rPr lang="en-US"/>
              <a:pPr/>
              <a:t>16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3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3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3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73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673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normAutofit/>
          </a:bodyPr>
          <a:lstStyle/>
          <a:p>
            <a:r>
              <a:rPr lang="en-US"/>
              <a:t>San Francisco Apartment Search</a:t>
            </a:r>
          </a:p>
        </p:txBody>
      </p:sp>
      <p:sp>
        <p:nvSpPr>
          <p:cNvPr id="3" name="Content Placeholder 2"/>
          <p:cNvSpPr>
            <a:spLocks noGrp="1"/>
          </p:cNvSpPr>
          <p:nvPr>
            <p:ph idx="1"/>
          </p:nvPr>
        </p:nvSpPr>
        <p:spPr/>
        <p:txBody>
          <a:bodyPr>
            <a:normAutofit fontScale="92500" lnSpcReduction="20000"/>
          </a:bodyPr>
          <a:lstStyle/>
          <a:p>
            <a:r>
              <a:rPr lang="en-US" dirty="0"/>
              <a:t>The first apartment you visit is the $400 version</a:t>
            </a:r>
          </a:p>
          <a:p>
            <a:r>
              <a:rPr lang="en-US" dirty="0"/>
              <a:t>Look at the next apartment if the gamble is at least fair</a:t>
            </a:r>
          </a:p>
          <a:p>
            <a:pPr lvl="1"/>
            <a:r>
              <a:rPr lang="en-US" dirty="0"/>
              <a:t>Two outcomes to the gamble</a:t>
            </a:r>
          </a:p>
          <a:p>
            <a:pPr lvl="2"/>
            <a:r>
              <a:rPr lang="en-US" dirty="0"/>
              <a:t>You find a lower-priced apartment and your net benefit is $34 with 20% probability</a:t>
            </a:r>
          </a:p>
          <a:p>
            <a:pPr lvl="2"/>
            <a:r>
              <a:rPr lang="en-US" dirty="0"/>
              <a:t>You find another $400 apartment and your net benefit is </a:t>
            </a:r>
            <a:r>
              <a:rPr lang="hu-HU" dirty="0" smtClean="0">
                <a:cs typeface="Arial" charset="0"/>
              </a:rPr>
              <a:t>-</a:t>
            </a:r>
            <a:r>
              <a:rPr lang="en-US" dirty="0" smtClean="0"/>
              <a:t>$</a:t>
            </a:r>
            <a:r>
              <a:rPr lang="en-US" dirty="0"/>
              <a:t>6 with 80% probability</a:t>
            </a:r>
          </a:p>
          <a:p>
            <a:pPr lvl="1"/>
            <a:r>
              <a:rPr lang="en-US" dirty="0"/>
              <a:t>Expected value of the gamble is </a:t>
            </a:r>
          </a:p>
          <a:p>
            <a:pPr lvl="3">
              <a:buFontTx/>
              <a:buNone/>
            </a:pPr>
            <a:r>
              <a:rPr lang="en-US" dirty="0" smtClean="0"/>
              <a:t>($34</a:t>
            </a:r>
            <a:r>
              <a:rPr lang="en-US" dirty="0"/>
              <a:t>) (0.20) + </a:t>
            </a:r>
            <a:r>
              <a:rPr lang="en-US" dirty="0" smtClean="0"/>
              <a:t>(</a:t>
            </a:r>
            <a:r>
              <a:rPr lang="hu-HU" dirty="0" smtClean="0">
                <a:cs typeface="Arial" charset="0"/>
              </a:rPr>
              <a:t>-</a:t>
            </a:r>
            <a:r>
              <a:rPr lang="en-US" dirty="0" smtClean="0"/>
              <a:t>$6</a:t>
            </a:r>
            <a:r>
              <a:rPr lang="en-US" dirty="0"/>
              <a:t>) (0.80) = $2 </a:t>
            </a:r>
          </a:p>
          <a:p>
            <a:pPr lvl="1"/>
            <a:r>
              <a:rPr lang="en-US" dirty="0"/>
              <a:t>Keep searching</a:t>
            </a:r>
          </a:p>
        </p:txBody>
      </p:sp>
      <p:sp>
        <p:nvSpPr>
          <p:cNvPr id="5" name="Footer Placeholder 4"/>
          <p:cNvSpPr>
            <a:spLocks noGrp="1"/>
          </p:cNvSpPr>
          <p:nvPr>
            <p:ph type="ftr" sz="quarter" idx="11"/>
          </p:nvPr>
        </p:nvSpPr>
        <p:spPr>
          <a:xfrm>
            <a:off x="3048000" y="6400800"/>
            <a:ext cx="4124696"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BD6989BE-DAA4-41FB-BC94-3E15DFE3626F}" type="slidenum">
              <a:rPr lang="en-US"/>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title"/>
          </p:nvPr>
        </p:nvSpPr>
        <p:spPr/>
        <p:txBody>
          <a:bodyPr>
            <a:normAutofit/>
          </a:bodyPr>
          <a:lstStyle/>
          <a:p>
            <a:r>
              <a:rPr lang="en-US" dirty="0"/>
              <a:t>Commitment Problems and Search</a:t>
            </a:r>
          </a:p>
        </p:txBody>
      </p:sp>
      <p:sp>
        <p:nvSpPr>
          <p:cNvPr id="118786" name="Rectangle 2"/>
          <p:cNvSpPr>
            <a:spLocks noGrp="1" noChangeArrowheads="1"/>
          </p:cNvSpPr>
          <p:nvPr>
            <p:ph idx="1"/>
          </p:nvPr>
        </p:nvSpPr>
        <p:spPr/>
        <p:txBody>
          <a:bodyPr>
            <a:normAutofit fontScale="92500" lnSpcReduction="10000"/>
          </a:bodyPr>
          <a:lstStyle/>
          <a:p>
            <a:r>
              <a:rPr lang="en-US" dirty="0"/>
              <a:t>Some searches are for circumstances requiring commitment over some period of time</a:t>
            </a:r>
          </a:p>
          <a:p>
            <a:pPr lvl="1"/>
            <a:r>
              <a:rPr lang="en-US" dirty="0"/>
              <a:t>Leasing an apartment</a:t>
            </a:r>
          </a:p>
          <a:p>
            <a:pPr lvl="1"/>
            <a:r>
              <a:rPr lang="en-US" dirty="0"/>
              <a:t>Taking a job</a:t>
            </a:r>
          </a:p>
          <a:p>
            <a:pPr lvl="1"/>
            <a:r>
              <a:rPr lang="en-US" dirty="0"/>
              <a:t>Getting married</a:t>
            </a:r>
          </a:p>
          <a:p>
            <a:r>
              <a:rPr lang="en-US" dirty="0"/>
              <a:t>Search is costly and therefore limited</a:t>
            </a:r>
          </a:p>
          <a:p>
            <a:pPr lvl="1"/>
            <a:r>
              <a:rPr lang="en-US" dirty="0"/>
              <a:t>People end their searches when the marginal cost of searching exceeds the marginal benefit</a:t>
            </a:r>
          </a:p>
          <a:p>
            <a:r>
              <a:rPr lang="en-US" dirty="0"/>
              <a:t>BUT… what if you fall into a better option?</a:t>
            </a:r>
          </a:p>
        </p:txBody>
      </p:sp>
      <p:sp>
        <p:nvSpPr>
          <p:cNvPr id="5" name="Footer Placeholder 4"/>
          <p:cNvSpPr>
            <a:spLocks noGrp="1"/>
          </p:cNvSpPr>
          <p:nvPr>
            <p:ph type="ftr" sz="quarter" idx="11"/>
          </p:nvPr>
        </p:nvSpPr>
        <p:spPr>
          <a:xfrm>
            <a:off x="3047999" y="6400800"/>
            <a:ext cx="4148447"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CA75FBBD-2132-4EF4-A59D-304D82A5AC6A}" type="slidenum">
              <a:rPr lang="en-US"/>
              <a:pPr/>
              <a:t>18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878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878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878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878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878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878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type="title"/>
          </p:nvPr>
        </p:nvSpPr>
        <p:spPr/>
        <p:txBody>
          <a:bodyPr>
            <a:normAutofit/>
          </a:bodyPr>
          <a:lstStyle/>
          <a:p>
            <a:r>
              <a:rPr lang="en-US"/>
              <a:t>Commitment Problems and Search</a:t>
            </a:r>
          </a:p>
        </p:txBody>
      </p:sp>
      <p:sp>
        <p:nvSpPr>
          <p:cNvPr id="119810" name="Rectangle 2"/>
          <p:cNvSpPr>
            <a:spLocks noGrp="1" noChangeArrowheads="1"/>
          </p:cNvSpPr>
          <p:nvPr>
            <p:ph idx="1"/>
          </p:nvPr>
        </p:nvSpPr>
        <p:spPr/>
        <p:txBody>
          <a:bodyPr>
            <a:normAutofit fontScale="92500" lnSpcReduction="20000"/>
          </a:bodyPr>
          <a:lstStyle/>
          <a:p>
            <a:r>
              <a:rPr lang="en-US" dirty="0"/>
              <a:t>If information were freely available, there would be no commitment problem</a:t>
            </a:r>
          </a:p>
          <a:p>
            <a:pPr lvl="1"/>
            <a:r>
              <a:rPr lang="en-US" dirty="0"/>
              <a:t>Contracts are used to bind parties together AND</a:t>
            </a:r>
          </a:p>
          <a:p>
            <a:pPr lvl="1"/>
            <a:r>
              <a:rPr lang="en-US" dirty="0"/>
              <a:t>Contracts carry penalties for breaking the arrangement</a:t>
            </a:r>
          </a:p>
          <a:p>
            <a:r>
              <a:rPr lang="en-US" dirty="0"/>
              <a:t>People terminate their search because information gathering is costly</a:t>
            </a:r>
          </a:p>
          <a:p>
            <a:r>
              <a:rPr lang="en-US" dirty="0"/>
              <a:t>Under some circumstances, one party may rationally choose to terminate the agreement and pay the penalties</a:t>
            </a:r>
          </a:p>
        </p:txBody>
      </p:sp>
      <p:sp>
        <p:nvSpPr>
          <p:cNvPr id="5" name="Footer Placeholder 4"/>
          <p:cNvSpPr>
            <a:spLocks noGrp="1"/>
          </p:cNvSpPr>
          <p:nvPr>
            <p:ph type="ftr" sz="quarter" idx="11"/>
          </p:nvPr>
        </p:nvSpPr>
        <p:spPr>
          <a:xfrm>
            <a:off x="3047999" y="6400800"/>
            <a:ext cx="4207823"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94E17408-8CBD-4115-9BA5-1CFB07FF5790}" type="slidenum">
              <a:rPr lang="en-US"/>
              <a:pPr/>
              <a:t>19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8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8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8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98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3"/>
          <p:cNvSpPr>
            <a:spLocks noGrp="1"/>
          </p:cNvSpPr>
          <p:nvPr>
            <p:ph type="title"/>
          </p:nvPr>
        </p:nvSpPr>
        <p:spPr/>
        <p:txBody>
          <a:bodyPr/>
          <a:lstStyle/>
          <a:p>
            <a:r>
              <a:rPr lang="en-US"/>
              <a:t>Learning Objectives</a:t>
            </a:r>
          </a:p>
        </p:txBody>
      </p:sp>
      <p:sp>
        <p:nvSpPr>
          <p:cNvPr id="5" name="Content Placeholder 4"/>
          <p:cNvSpPr>
            <a:spLocks noGrp="1"/>
          </p:cNvSpPr>
          <p:nvPr>
            <p:ph idx="1"/>
          </p:nvPr>
        </p:nvSpPr>
        <p:spPr/>
        <p:txBody>
          <a:bodyPr>
            <a:noAutofit/>
          </a:bodyPr>
          <a:lstStyle/>
          <a:p>
            <a:pPr marL="457200" indent="-457200">
              <a:buFont typeface="Times New Roman" pitchFamily="18" charset="0"/>
              <a:buAutoNum type="arabicPeriod"/>
            </a:pPr>
            <a:r>
              <a:rPr lang="en-US" sz="2400" dirty="0"/>
              <a:t>Explain how </a:t>
            </a:r>
            <a:r>
              <a:rPr lang="en-US" sz="2400" i="1" dirty="0">
                <a:solidFill>
                  <a:srgbClr val="FFC000"/>
                </a:solidFill>
              </a:rPr>
              <a:t>middlemen </a:t>
            </a:r>
            <a:r>
              <a:rPr lang="en-US" sz="2400" dirty="0"/>
              <a:t>add</a:t>
            </a:r>
            <a:r>
              <a:rPr lang="en-US" sz="2400" i="1" dirty="0">
                <a:solidFill>
                  <a:srgbClr val="FFC000"/>
                </a:solidFill>
              </a:rPr>
              <a:t> value</a:t>
            </a:r>
            <a:r>
              <a:rPr lang="en-US" sz="2400" dirty="0"/>
              <a:t> to market transactions</a:t>
            </a:r>
          </a:p>
          <a:p>
            <a:pPr marL="457200" indent="-457200">
              <a:buFont typeface="Times New Roman" pitchFamily="18" charset="0"/>
              <a:buAutoNum type="arabicPeriod"/>
            </a:pPr>
            <a:r>
              <a:rPr lang="en-US" sz="2400" dirty="0"/>
              <a:t>Use the concept of rational search to find the </a:t>
            </a:r>
            <a:r>
              <a:rPr lang="en-US" sz="2400" i="1" dirty="0">
                <a:solidFill>
                  <a:srgbClr val="FFC000"/>
                </a:solidFill>
              </a:rPr>
              <a:t>optimal amount of </a:t>
            </a:r>
            <a:r>
              <a:rPr lang="en-US" sz="2400" i="1" dirty="0">
                <a:solidFill>
                  <a:srgbClr val="FFC000"/>
                </a:solidFill>
              </a:rPr>
              <a:t>information</a:t>
            </a:r>
            <a:r>
              <a:rPr lang="en-US" sz="2400" dirty="0" smtClean="0"/>
              <a:t> </a:t>
            </a:r>
            <a:r>
              <a:rPr lang="en-US" sz="2400" dirty="0"/>
              <a:t>market participants should obtain</a:t>
            </a:r>
          </a:p>
          <a:p>
            <a:pPr marL="457200" indent="-457200">
              <a:buFont typeface="Times New Roman" pitchFamily="18" charset="0"/>
              <a:buAutoNum type="arabicPeriod"/>
            </a:pPr>
            <a:r>
              <a:rPr lang="en-US" sz="2400" dirty="0"/>
              <a:t>Define </a:t>
            </a:r>
            <a:r>
              <a:rPr lang="en-US" sz="2400" i="1" dirty="0">
                <a:solidFill>
                  <a:srgbClr val="FFC000"/>
                </a:solidFill>
              </a:rPr>
              <a:t>asymmetric information</a:t>
            </a:r>
            <a:r>
              <a:rPr lang="en-US" sz="2400" dirty="0"/>
              <a:t> and describe how it leads to the lemons problem</a:t>
            </a:r>
          </a:p>
          <a:p>
            <a:pPr marL="457200" indent="-457200">
              <a:buFont typeface="Times New Roman" pitchFamily="18" charset="0"/>
              <a:buAutoNum type="arabicPeriod"/>
            </a:pPr>
            <a:r>
              <a:rPr lang="en-US" sz="2400" dirty="0"/>
              <a:t>Discuss how </a:t>
            </a:r>
            <a:r>
              <a:rPr lang="en-US" sz="2400" i="1" dirty="0">
                <a:solidFill>
                  <a:srgbClr val="FFC000"/>
                </a:solidFill>
              </a:rPr>
              <a:t>advertising, conspicuous consumption, statistical discrimination</a:t>
            </a:r>
            <a:r>
              <a:rPr lang="en-US" sz="2400" dirty="0"/>
              <a:t>, and other devices are responses to asymmetric information</a:t>
            </a:r>
          </a:p>
        </p:txBody>
      </p:sp>
      <p:sp>
        <p:nvSpPr>
          <p:cNvPr id="6" name="Footer Placeholder 4"/>
          <p:cNvSpPr>
            <a:spLocks noGrp="1"/>
          </p:cNvSpPr>
          <p:nvPr>
            <p:ph type="ftr" sz="quarter" idx="11"/>
          </p:nvPr>
        </p:nvSpPr>
        <p:spPr>
          <a:xfrm>
            <a:off x="3048000" y="6400800"/>
            <a:ext cx="4160322"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74022884-8AE9-4A74-B724-8D695953E540}" type="slidenum">
              <a:rPr lang="en-US"/>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r>
              <a:rPr lang="en-US"/>
              <a:t>Asymmetric Information</a:t>
            </a:r>
          </a:p>
        </p:txBody>
      </p:sp>
      <p:sp>
        <p:nvSpPr>
          <p:cNvPr id="121859" name="Rectangle 3"/>
          <p:cNvSpPr>
            <a:spLocks noGrp="1" noChangeArrowheads="1"/>
          </p:cNvSpPr>
          <p:nvPr>
            <p:ph idx="1"/>
          </p:nvPr>
        </p:nvSpPr>
        <p:spPr>
          <a:xfrm>
            <a:off x="332509" y="1600200"/>
            <a:ext cx="8122723" cy="4525963"/>
          </a:xfrm>
        </p:spPr>
        <p:txBody>
          <a:bodyPr/>
          <a:lstStyle/>
          <a:p>
            <a:r>
              <a:rPr lang="en-US" sz="2800" dirty="0"/>
              <a:t>Asymmetric information occurs when either the buyer or seller Is better informed about the goods in the market</a:t>
            </a:r>
          </a:p>
          <a:p>
            <a:pPr lvl="1"/>
            <a:r>
              <a:rPr lang="en-US" sz="2600" dirty="0"/>
              <a:t>Mutually beneficial trades </a:t>
            </a:r>
            <a:br>
              <a:rPr lang="en-US" sz="2600" dirty="0"/>
            </a:br>
            <a:r>
              <a:rPr lang="en-US" sz="2600" dirty="0"/>
              <a:t>may not occur</a:t>
            </a:r>
          </a:p>
          <a:p>
            <a:pPr lvl="1"/>
            <a:r>
              <a:rPr lang="en-US" sz="2600" dirty="0"/>
              <a:t>A seller might know that</a:t>
            </a:r>
            <a:br>
              <a:rPr lang="en-US" sz="2600" dirty="0"/>
            </a:br>
            <a:r>
              <a:rPr lang="en-US" sz="2600" dirty="0"/>
              <a:t>a murder was committed in </a:t>
            </a:r>
            <a:r>
              <a:rPr lang="en-US" sz="2600" dirty="0" smtClean="0"/>
              <a:t>a </a:t>
            </a:r>
            <a:r>
              <a:rPr lang="en-US" sz="2600" dirty="0"/>
              <a:t/>
            </a:r>
            <a:br>
              <a:rPr lang="en-US" sz="2600" dirty="0"/>
            </a:br>
            <a:r>
              <a:rPr lang="en-US" sz="2600" dirty="0"/>
              <a:t>house offered for sale</a:t>
            </a:r>
          </a:p>
          <a:p>
            <a:pPr lvl="2"/>
            <a:r>
              <a:rPr lang="en-US" dirty="0"/>
              <a:t>Buyer does not know</a:t>
            </a:r>
          </a:p>
        </p:txBody>
      </p:sp>
      <p:sp>
        <p:nvSpPr>
          <p:cNvPr id="7" name="Footer Placeholder 4"/>
          <p:cNvSpPr>
            <a:spLocks noGrp="1"/>
          </p:cNvSpPr>
          <p:nvPr>
            <p:ph type="ftr" sz="quarter" idx="11"/>
          </p:nvPr>
        </p:nvSpPr>
        <p:spPr>
          <a:xfrm>
            <a:off x="3048000" y="6400800"/>
            <a:ext cx="3732810"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5" name="Slide Number Placeholder 1"/>
          <p:cNvSpPr>
            <a:spLocks noGrp="1"/>
          </p:cNvSpPr>
          <p:nvPr>
            <p:ph type="sldNum" sz="quarter" idx="12"/>
          </p:nvPr>
        </p:nvSpPr>
        <p:spPr/>
        <p:txBody>
          <a:bodyPr/>
          <a:lstStyle/>
          <a:p>
            <a:r>
              <a:rPr lang="en-US"/>
              <a:t>11-</a:t>
            </a:r>
            <a:fld id="{BE786D61-5A6B-48C0-A2D8-4151885A8DF6}" type="slidenum">
              <a:rPr lang="en-US"/>
              <a:pPr/>
              <a:t>20</a:t>
            </a:fld>
            <a:endParaRPr lang="en-US"/>
          </a:p>
        </p:txBody>
      </p:sp>
      <p:graphicFrame>
        <p:nvGraphicFramePr>
          <p:cNvPr id="6" name="Diagram 5"/>
          <p:cNvGraphicFramePr/>
          <p:nvPr>
            <p:extLst>
              <p:ext uri="{D42A27DB-BD31-4B8C-83A1-F6EECF244321}">
                <p14:modId xmlns:p14="http://schemas.microsoft.com/office/powerpoint/2010/main" val="1836097507"/>
              </p:ext>
            </p:extLst>
          </p:nvPr>
        </p:nvGraphicFramePr>
        <p:xfrm>
          <a:off x="5022283" y="3069505"/>
          <a:ext cx="4059382" cy="2915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85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8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8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r>
              <a:rPr lang="en-US"/>
              <a:t>Private Sale of a Used Car</a:t>
            </a:r>
          </a:p>
        </p:txBody>
      </p:sp>
      <p:sp>
        <p:nvSpPr>
          <p:cNvPr id="122883" name="Rectangle 3"/>
          <p:cNvSpPr>
            <a:spLocks noGrp="1" noChangeArrowheads="1"/>
          </p:cNvSpPr>
          <p:nvPr>
            <p:ph idx="1"/>
          </p:nvPr>
        </p:nvSpPr>
        <p:spPr>
          <a:xfrm>
            <a:off x="923925" y="1600200"/>
            <a:ext cx="7861151" cy="4525963"/>
          </a:xfrm>
        </p:spPr>
        <p:txBody>
          <a:bodyPr>
            <a:normAutofit fontScale="85000" lnSpcReduction="10000"/>
          </a:bodyPr>
          <a:lstStyle/>
          <a:p>
            <a:r>
              <a:rPr lang="en-US" dirty="0" smtClean="0"/>
              <a:t>Jane's </a:t>
            </a:r>
            <a:r>
              <a:rPr lang="en-US" i="1" dirty="0" smtClean="0"/>
              <a:t>Miata</a:t>
            </a:r>
            <a:r>
              <a:rPr lang="en-US" dirty="0" smtClean="0"/>
              <a:t> is in excellent condition</a:t>
            </a:r>
          </a:p>
          <a:p>
            <a:pPr lvl="1"/>
            <a:r>
              <a:rPr lang="en-US" dirty="0" smtClean="0"/>
              <a:t>Jane's reservation price is $10,000</a:t>
            </a:r>
          </a:p>
          <a:p>
            <a:pPr lvl="2"/>
            <a:r>
              <a:rPr lang="en-US" dirty="0" smtClean="0"/>
              <a:t>Blue Book value is $8,000</a:t>
            </a:r>
          </a:p>
          <a:p>
            <a:r>
              <a:rPr lang="en-US" dirty="0" smtClean="0"/>
              <a:t>Tom wants to buy a Miata</a:t>
            </a:r>
          </a:p>
          <a:p>
            <a:pPr lvl="1"/>
            <a:r>
              <a:rPr lang="en-US" dirty="0" smtClean="0"/>
              <a:t>His reservation price is $13,000 for one in excellent condition and $9,000 for one in average condition</a:t>
            </a:r>
          </a:p>
          <a:p>
            <a:pPr lvl="1"/>
            <a:r>
              <a:rPr lang="en-US" dirty="0" smtClean="0"/>
              <a:t>Determining the condition of Jane's car has a cost and the results are uncertain</a:t>
            </a:r>
          </a:p>
          <a:p>
            <a:pPr lvl="1"/>
            <a:r>
              <a:rPr lang="en-US" dirty="0" smtClean="0"/>
              <a:t>Tom cannot verify that Jane's Miata is superior</a:t>
            </a:r>
          </a:p>
          <a:p>
            <a:r>
              <a:rPr lang="en-US" dirty="0" smtClean="0"/>
              <a:t>Tom buys another Miata for $8,000; Jane's is unsold (free information: deal struck at $11,000)</a:t>
            </a:r>
            <a:endParaRPr lang="en-US" dirty="0"/>
          </a:p>
        </p:txBody>
      </p:sp>
      <p:sp>
        <p:nvSpPr>
          <p:cNvPr id="5" name="Footer Placeholder 4"/>
          <p:cNvSpPr>
            <a:spLocks noGrp="1"/>
          </p:cNvSpPr>
          <p:nvPr>
            <p:ph type="ftr" sz="quarter" idx="11"/>
          </p:nvPr>
        </p:nvSpPr>
        <p:spPr>
          <a:xfrm>
            <a:off x="3047999" y="6400800"/>
            <a:ext cx="3720935"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FB79CFB4-234B-47A0-9491-32552C391845}" type="slidenum">
              <a:rPr lang="en-US"/>
              <a:pPr/>
              <a:t>21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88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8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8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88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88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88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28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normAutofit fontScale="90000"/>
          </a:bodyPr>
          <a:lstStyle/>
          <a:p>
            <a:r>
              <a:rPr lang="en-US"/>
              <a:t>Surplus Loss and Asymmetric Information</a:t>
            </a:r>
          </a:p>
        </p:txBody>
      </p:sp>
      <p:sp>
        <p:nvSpPr>
          <p:cNvPr id="126979" name="Rectangle 3"/>
          <p:cNvSpPr>
            <a:spLocks noGrp="1" noChangeArrowheads="1"/>
          </p:cNvSpPr>
          <p:nvPr>
            <p:ph idx="1"/>
          </p:nvPr>
        </p:nvSpPr>
        <p:spPr/>
        <p:txBody>
          <a:bodyPr/>
          <a:lstStyle/>
          <a:p>
            <a:r>
              <a:rPr lang="en-US" dirty="0"/>
              <a:t>Tom's loss is $1,000</a:t>
            </a:r>
          </a:p>
          <a:p>
            <a:pPr lvl="1"/>
            <a:r>
              <a:rPr lang="en-US" dirty="0"/>
              <a:t>Pays $8,000 and has a gain of $1,000</a:t>
            </a:r>
          </a:p>
          <a:p>
            <a:pPr lvl="1"/>
            <a:r>
              <a:rPr lang="en-US" dirty="0"/>
              <a:t> Tom’s loss from buying an average car instead of Jane's</a:t>
            </a:r>
          </a:p>
          <a:p>
            <a:pPr lvl="2"/>
            <a:r>
              <a:rPr lang="en-US" dirty="0"/>
              <a:t>$13,000 </a:t>
            </a:r>
            <a:r>
              <a:rPr lang="en-US" dirty="0">
                <a:cs typeface="Arial" charset="0"/>
              </a:rPr>
              <a:t>–</a:t>
            </a:r>
            <a:r>
              <a:rPr lang="en-US" dirty="0"/>
              <a:t> $11,000 = $2,000</a:t>
            </a:r>
          </a:p>
          <a:p>
            <a:pPr lvl="3"/>
            <a:r>
              <a:rPr lang="en-US" dirty="0"/>
              <a:t>Tom's net loss is $1,000</a:t>
            </a:r>
          </a:p>
          <a:p>
            <a:r>
              <a:rPr lang="en-US" dirty="0"/>
              <a:t>Jane’s loss from losing Tom as a customer is $1,000</a:t>
            </a:r>
          </a:p>
          <a:p>
            <a:r>
              <a:rPr lang="en-US" dirty="0"/>
              <a:t>Total loss is $2,000</a:t>
            </a:r>
          </a:p>
        </p:txBody>
      </p:sp>
      <p:sp>
        <p:nvSpPr>
          <p:cNvPr id="5" name="Footer Placeholder 4"/>
          <p:cNvSpPr>
            <a:spLocks noGrp="1"/>
          </p:cNvSpPr>
          <p:nvPr>
            <p:ph type="ftr" sz="quarter" idx="11"/>
          </p:nvPr>
        </p:nvSpPr>
        <p:spPr>
          <a:xfrm>
            <a:off x="3047999" y="6400800"/>
            <a:ext cx="4326577"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B8029E09-388D-48CB-858E-096A35ECBF51}" type="slidenum">
              <a:rPr lang="en-US"/>
              <a:pPr/>
              <a:t>22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69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69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697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697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697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69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r>
              <a:rPr lang="en-US"/>
              <a:t>The Lemons Model</a:t>
            </a:r>
          </a:p>
        </p:txBody>
      </p:sp>
      <p:sp>
        <p:nvSpPr>
          <p:cNvPr id="129027" name="Rectangle 3"/>
          <p:cNvSpPr>
            <a:spLocks noGrp="1" noChangeArrowheads="1"/>
          </p:cNvSpPr>
          <p:nvPr>
            <p:ph idx="1"/>
          </p:nvPr>
        </p:nvSpPr>
        <p:spPr/>
        <p:txBody>
          <a:bodyPr>
            <a:normAutofit fontScale="85000" lnSpcReduction="20000"/>
          </a:bodyPr>
          <a:lstStyle/>
          <a:p>
            <a:r>
              <a:rPr lang="en-US" dirty="0"/>
              <a:t>People who have below average cars (lemons), are more likely to want to sell them</a:t>
            </a:r>
          </a:p>
          <a:p>
            <a:pPr lvl="1"/>
            <a:r>
              <a:rPr lang="en-US" dirty="0"/>
              <a:t>Buyers know that below average cars are likely to be on the market and lower their reservation prices</a:t>
            </a:r>
          </a:p>
          <a:p>
            <a:r>
              <a:rPr lang="en-US" dirty="0"/>
              <a:t>Good quality cars are withdrawn from the market</a:t>
            </a:r>
          </a:p>
          <a:p>
            <a:pPr lvl="1"/>
            <a:r>
              <a:rPr lang="en-US" dirty="0"/>
              <a:t>Average quality decreases further and reservation prices decrease again</a:t>
            </a:r>
          </a:p>
          <a:p>
            <a:r>
              <a:rPr lang="en-US" dirty="0"/>
              <a:t>The </a:t>
            </a:r>
            <a:r>
              <a:rPr lang="en-US" b="1" dirty="0">
                <a:solidFill>
                  <a:srgbClr val="FFC000"/>
                </a:solidFill>
              </a:rPr>
              <a:t>lemons model</a:t>
            </a:r>
            <a:r>
              <a:rPr lang="en-US" dirty="0">
                <a:solidFill>
                  <a:srgbClr val="FFC000"/>
                </a:solidFill>
              </a:rPr>
              <a:t> </a:t>
            </a:r>
            <a:r>
              <a:rPr lang="en-US" dirty="0"/>
              <a:t>says that asymmetric information tends to reduce the average quality of goods for sale</a:t>
            </a:r>
          </a:p>
        </p:txBody>
      </p:sp>
      <p:sp>
        <p:nvSpPr>
          <p:cNvPr id="5" name="Footer Placeholder 4"/>
          <p:cNvSpPr>
            <a:spLocks noGrp="1"/>
          </p:cNvSpPr>
          <p:nvPr>
            <p:ph type="ftr" sz="quarter" idx="11"/>
          </p:nvPr>
        </p:nvSpPr>
        <p:spPr>
          <a:xfrm>
            <a:off x="3048000" y="6400800"/>
            <a:ext cx="3958442"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AE307BB5-0C96-49FC-BA7C-2E7D536AEA1C}" type="slidenum">
              <a:rPr lang="en-US"/>
              <a:pPr/>
              <a:t>23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0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90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0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9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r>
              <a:rPr lang="en-US"/>
              <a:t>The Lemons Model in Action</a:t>
            </a:r>
          </a:p>
        </p:txBody>
      </p:sp>
      <p:sp>
        <p:nvSpPr>
          <p:cNvPr id="131075" name="Rectangle 3"/>
          <p:cNvSpPr>
            <a:spLocks noGrp="1" noChangeArrowheads="1"/>
          </p:cNvSpPr>
          <p:nvPr>
            <p:ph idx="1"/>
          </p:nvPr>
        </p:nvSpPr>
        <p:spPr/>
        <p:txBody>
          <a:bodyPr>
            <a:normAutofit/>
          </a:bodyPr>
          <a:lstStyle/>
          <a:p>
            <a:r>
              <a:rPr lang="en-US" sz="2800" dirty="0"/>
              <a:t>Your aunt offers you her 4-year old Accord</a:t>
            </a:r>
          </a:p>
          <a:p>
            <a:pPr lvl="2"/>
            <a:r>
              <a:rPr lang="en-US" sz="2000" dirty="0"/>
              <a:t>The asking price of $10,000 is the blue book value</a:t>
            </a:r>
          </a:p>
          <a:p>
            <a:pPr lvl="2"/>
            <a:r>
              <a:rPr lang="en-US" sz="2000" dirty="0"/>
              <a:t>You believe the car is in good condition</a:t>
            </a:r>
          </a:p>
          <a:p>
            <a:r>
              <a:rPr lang="en-US" sz="2800" dirty="0"/>
              <a:t>Blue book value is the equilibrium price for below </a:t>
            </a:r>
            <a:r>
              <a:rPr lang="en-US" sz="2800" u="sng" dirty="0"/>
              <a:t>average</a:t>
            </a:r>
            <a:r>
              <a:rPr lang="en-US" sz="2800" dirty="0"/>
              <a:t> cars</a:t>
            </a:r>
          </a:p>
          <a:p>
            <a:r>
              <a:rPr lang="en-US" sz="2800" dirty="0"/>
              <a:t>You should buy the car for $10,000</a:t>
            </a:r>
          </a:p>
          <a:p>
            <a:pPr lvl="1"/>
            <a:r>
              <a:rPr lang="en-US" sz="2400" dirty="0"/>
              <a:t>It is in better condition than the average Accord of the same vintage and mileage</a:t>
            </a:r>
          </a:p>
        </p:txBody>
      </p:sp>
      <p:sp>
        <p:nvSpPr>
          <p:cNvPr id="5" name="Footer Placeholder 4"/>
          <p:cNvSpPr>
            <a:spLocks noGrp="1"/>
          </p:cNvSpPr>
          <p:nvPr>
            <p:ph type="ftr" sz="quarter" idx="11"/>
          </p:nvPr>
        </p:nvSpPr>
        <p:spPr>
          <a:xfrm>
            <a:off x="3048000" y="6400800"/>
            <a:ext cx="3505200"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2D355BE5-2A71-4EB0-BC78-FFDE14D60D54}" type="slidenum">
              <a:rPr lang="en-US"/>
              <a:pPr/>
              <a:t>24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10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10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107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107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1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r>
              <a:rPr lang="en-US"/>
              <a:t>Naïve Buyer</a:t>
            </a:r>
          </a:p>
        </p:txBody>
      </p:sp>
      <p:sp>
        <p:nvSpPr>
          <p:cNvPr id="132099" name="Rectangle 3"/>
          <p:cNvSpPr>
            <a:spLocks noGrp="1" noChangeArrowheads="1"/>
          </p:cNvSpPr>
          <p:nvPr>
            <p:ph idx="1"/>
          </p:nvPr>
        </p:nvSpPr>
        <p:spPr/>
        <p:txBody>
          <a:bodyPr>
            <a:noAutofit/>
          </a:bodyPr>
          <a:lstStyle/>
          <a:p>
            <a:r>
              <a:rPr lang="en-US" sz="2600" dirty="0"/>
              <a:t>Two kinds of cars:  good cars and lemons</a:t>
            </a:r>
          </a:p>
          <a:p>
            <a:pPr lvl="1"/>
            <a:r>
              <a:rPr lang="en-US" sz="2200" dirty="0"/>
              <a:t>Owners know what kind they have</a:t>
            </a:r>
          </a:p>
          <a:p>
            <a:pPr lvl="1"/>
            <a:r>
              <a:rPr lang="en-US" sz="2200" dirty="0"/>
              <a:t>Buyers can't determine a car's quality</a:t>
            </a:r>
          </a:p>
          <a:p>
            <a:pPr lvl="1"/>
            <a:r>
              <a:rPr lang="en-US" sz="2200" dirty="0"/>
              <a:t>Buyers are risk neutral</a:t>
            </a:r>
          </a:p>
          <a:p>
            <a:pPr lvl="1"/>
            <a:endParaRPr lang="en-US" sz="2600" dirty="0"/>
          </a:p>
          <a:p>
            <a:pPr lvl="1">
              <a:buFontTx/>
              <a:buNone/>
            </a:pPr>
            <a:endParaRPr lang="en-US" sz="2600" dirty="0"/>
          </a:p>
          <a:p>
            <a:pPr>
              <a:spcBef>
                <a:spcPts val="2200"/>
              </a:spcBef>
            </a:pPr>
            <a:r>
              <a:rPr lang="en-US" sz="2600" dirty="0"/>
              <a:t>What would the buyer offer for a used car?</a:t>
            </a:r>
          </a:p>
          <a:p>
            <a:pPr lvl="1"/>
            <a:r>
              <a:rPr lang="en-US" sz="2200" dirty="0"/>
              <a:t>Expected value of a car is</a:t>
            </a:r>
          </a:p>
          <a:p>
            <a:pPr lvl="2" algn="ctr">
              <a:buFontTx/>
              <a:buNone/>
            </a:pPr>
            <a:r>
              <a:rPr lang="en-US" sz="2200" dirty="0"/>
              <a:t>(0.90) ($10,000) + (0.10) ($6,000) = $9,600</a:t>
            </a:r>
          </a:p>
          <a:p>
            <a:r>
              <a:rPr lang="en-US" sz="2600" dirty="0"/>
              <a:t>The buyer gets a lemon</a:t>
            </a:r>
          </a:p>
        </p:txBody>
      </p:sp>
      <p:sp>
        <p:nvSpPr>
          <p:cNvPr id="7" name="Footer Placeholder 4"/>
          <p:cNvSpPr>
            <a:spLocks noGrp="1"/>
          </p:cNvSpPr>
          <p:nvPr>
            <p:ph type="ftr" sz="quarter" idx="11"/>
          </p:nvPr>
        </p:nvSpPr>
        <p:spPr>
          <a:xfrm>
            <a:off x="3048000" y="6400800"/>
            <a:ext cx="3851564"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5" name="Slide Number Placeholder 1"/>
          <p:cNvSpPr>
            <a:spLocks noGrp="1"/>
          </p:cNvSpPr>
          <p:nvPr>
            <p:ph type="sldNum" sz="quarter" idx="12"/>
          </p:nvPr>
        </p:nvSpPr>
        <p:spPr/>
        <p:txBody>
          <a:bodyPr/>
          <a:lstStyle/>
          <a:p>
            <a:r>
              <a:rPr lang="en-US"/>
              <a:t>11-</a:t>
            </a:r>
            <a:fld id="{DB953681-FD54-47B3-B521-2DFE510DB89F}" type="slidenum">
              <a:rPr lang="en-US"/>
              <a:pPr/>
              <a:t>25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782846721"/>
              </p:ext>
            </p:extLst>
          </p:nvPr>
        </p:nvGraphicFramePr>
        <p:xfrm>
          <a:off x="1227117" y="3334946"/>
          <a:ext cx="5850576" cy="1140864"/>
        </p:xfrm>
        <a:graphic>
          <a:graphicData uri="http://schemas.openxmlformats.org/drawingml/2006/table">
            <a:tbl>
              <a:tblPr/>
              <a:tblGrid>
                <a:gridCol w="1950192"/>
                <a:gridCol w="1950192"/>
                <a:gridCol w="1950192"/>
              </a:tblGrid>
              <a:tr h="380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900" b="1" i="0" u="none" strike="noStrike" cap="none" normalizeH="0" baseline="0" dirty="0" smtClean="0">
                        <a:ln>
                          <a:noFill/>
                        </a:ln>
                        <a:solidFill>
                          <a:srgbClr val="FFFFFF"/>
                        </a:solidFill>
                        <a:effectLst/>
                        <a:latin typeface="Arial" charset="0"/>
                      </a:endParaRPr>
                    </a:p>
                  </a:txBody>
                  <a:tcPr marL="87759" marR="87759" marT="43879" marB="43879"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smtClean="0">
                          <a:ln>
                            <a:noFill/>
                          </a:ln>
                          <a:solidFill>
                            <a:srgbClr val="FFFFFF"/>
                          </a:solidFill>
                          <a:effectLst/>
                          <a:latin typeface="Arial" charset="0"/>
                        </a:rPr>
                        <a:t>Good Cars</a:t>
                      </a:r>
                    </a:p>
                  </a:txBody>
                  <a:tcPr marL="87759" marR="87759" marT="43879" marB="43879"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rgbClr val="FFFFFF"/>
                          </a:solidFill>
                          <a:effectLst/>
                          <a:latin typeface="Arial" charset="0"/>
                        </a:rPr>
                        <a:t>Lemons</a:t>
                      </a:r>
                    </a:p>
                  </a:txBody>
                  <a:tcPr marL="87759" marR="87759" marT="43879" marB="43879" anchor="ctr" horzOverflow="overflow">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000"/>
                    </a:solidFill>
                  </a:tcPr>
                </a:tc>
              </a:tr>
              <a:tr h="380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ial" charset="0"/>
                        </a:rPr>
                        <a:t>Probability</a:t>
                      </a:r>
                    </a:p>
                  </a:txBody>
                  <a:tcPr marL="87759" marR="87759" marT="43879" marB="43879" anchor="ctr"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Arial" charset="0"/>
                        </a:rPr>
                        <a:t>90%</a:t>
                      </a:r>
                    </a:p>
                  </a:txBody>
                  <a:tcPr marL="87759" marR="87759" marT="43879" marB="43879"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ial" charset="0"/>
                        </a:rPr>
                        <a:t>10%</a:t>
                      </a:r>
                    </a:p>
                  </a:txBody>
                  <a:tcPr marL="87759" marR="87759" marT="43879" marB="43879" anchor="ctr" horzOverflow="overflow">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6">
                        <a:lumMod val="20000"/>
                        <a:lumOff val="80000"/>
                      </a:schemeClr>
                    </a:solidFill>
                  </a:tcPr>
                </a:tc>
              </a:tr>
              <a:tr h="380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ial" charset="0"/>
                        </a:rPr>
                        <a:t>Value</a:t>
                      </a:r>
                    </a:p>
                  </a:txBody>
                  <a:tcPr marL="87759" marR="87759" marT="43879" marB="43879" anchor="ctr"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ial" charset="0"/>
                        </a:rPr>
                        <a:t>$10,000</a:t>
                      </a:r>
                    </a:p>
                  </a:txBody>
                  <a:tcPr marL="87759" marR="87759" marT="43879" marB="43879"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Arial" charset="0"/>
                        </a:rPr>
                        <a:t>$6,000</a:t>
                      </a:r>
                    </a:p>
                  </a:txBody>
                  <a:tcPr marL="87759" marR="87759" marT="43879" marB="43879" anchor="ctr" horzOverflow="overflow">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20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2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2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209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2099">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2099">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3209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r>
              <a:rPr lang="en-US"/>
              <a:t>Credibility Problem</a:t>
            </a:r>
          </a:p>
        </p:txBody>
      </p:sp>
      <p:sp>
        <p:nvSpPr>
          <p:cNvPr id="137219" name="Rectangle 3"/>
          <p:cNvSpPr>
            <a:spLocks noGrp="1" noChangeArrowheads="1"/>
          </p:cNvSpPr>
          <p:nvPr>
            <p:ph idx="1"/>
          </p:nvPr>
        </p:nvSpPr>
        <p:spPr/>
        <p:txBody>
          <a:bodyPr>
            <a:normAutofit fontScale="92500" lnSpcReduction="10000"/>
          </a:bodyPr>
          <a:lstStyle/>
          <a:p>
            <a:r>
              <a:rPr lang="en-US" dirty="0"/>
              <a:t>Parties gain if they find a way to communicate information truthfully</a:t>
            </a:r>
          </a:p>
          <a:p>
            <a:r>
              <a:rPr lang="en-US" dirty="0"/>
              <a:t>If Jane can convince Tom her Miata is in excellent condition, Tom will buy</a:t>
            </a:r>
          </a:p>
          <a:p>
            <a:pPr lvl="1"/>
            <a:r>
              <a:rPr lang="en-US" dirty="0"/>
              <a:t>Statements are not credible</a:t>
            </a:r>
          </a:p>
          <a:p>
            <a:pPr lvl="1"/>
            <a:r>
              <a:rPr lang="en-US" dirty="0"/>
              <a:t>Jane offers Tom a six-month warranty on all car defects at the time of purchase</a:t>
            </a:r>
          </a:p>
          <a:p>
            <a:pPr lvl="2"/>
            <a:r>
              <a:rPr lang="en-US" dirty="0"/>
              <a:t>A warranty for a lemon would cost more than the economic surplus gained</a:t>
            </a:r>
          </a:p>
          <a:p>
            <a:pPr lvl="2"/>
            <a:r>
              <a:rPr lang="en-US" dirty="0"/>
              <a:t>Only sellers of good quality cars would offer the warranty</a:t>
            </a:r>
          </a:p>
        </p:txBody>
      </p:sp>
      <p:sp>
        <p:nvSpPr>
          <p:cNvPr id="5" name="Footer Placeholder 4"/>
          <p:cNvSpPr>
            <a:spLocks noGrp="1"/>
          </p:cNvSpPr>
          <p:nvPr>
            <p:ph type="ftr" sz="quarter" idx="11"/>
          </p:nvPr>
        </p:nvSpPr>
        <p:spPr>
          <a:xfrm>
            <a:off x="3048000" y="6400800"/>
            <a:ext cx="4124696"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5DED8294-9710-417E-B2FD-3C374F9FFFF0}" type="slidenum">
              <a:rPr lang="en-US"/>
              <a:pPr/>
              <a:t>26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72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7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72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72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7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r>
              <a:rPr lang="en-US"/>
              <a:t>The Costly-to-Fake Principle</a:t>
            </a:r>
          </a:p>
        </p:txBody>
      </p:sp>
      <p:sp>
        <p:nvSpPr>
          <p:cNvPr id="138243" name="Rectangle 3"/>
          <p:cNvSpPr>
            <a:spLocks noGrp="1" noChangeArrowheads="1"/>
          </p:cNvSpPr>
          <p:nvPr>
            <p:ph idx="1"/>
          </p:nvPr>
        </p:nvSpPr>
        <p:spPr/>
        <p:txBody>
          <a:bodyPr/>
          <a:lstStyle/>
          <a:p>
            <a:r>
              <a:rPr lang="en-US" dirty="0"/>
              <a:t>To communicate information credibly, a signal must be costly or difficult to fake</a:t>
            </a:r>
          </a:p>
          <a:p>
            <a:pPr lvl="1"/>
            <a:r>
              <a:rPr lang="en-US" dirty="0"/>
              <a:t>Sellers have an incentive to exaggerate the quality of their product</a:t>
            </a:r>
          </a:p>
          <a:p>
            <a:pPr lvl="1"/>
            <a:r>
              <a:rPr lang="en-US" dirty="0"/>
              <a:t>Buyers value objective information about quality</a:t>
            </a:r>
          </a:p>
        </p:txBody>
      </p:sp>
      <p:sp>
        <p:nvSpPr>
          <p:cNvPr id="5" name="Footer Placeholder 4"/>
          <p:cNvSpPr>
            <a:spLocks noGrp="1"/>
          </p:cNvSpPr>
          <p:nvPr>
            <p:ph type="ftr" sz="quarter" idx="11"/>
          </p:nvPr>
        </p:nvSpPr>
        <p:spPr>
          <a:xfrm>
            <a:off x="3047999" y="6400800"/>
            <a:ext cx="4385953"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3F53C9DB-7C2D-47B6-A07D-64EC4C654EF1}" type="slidenum">
              <a:rPr lang="en-US"/>
              <a:pPr/>
              <a:t>27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82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8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r>
              <a:rPr lang="en-US" dirty="0"/>
              <a:t>Costly Signals</a:t>
            </a:r>
          </a:p>
        </p:txBody>
      </p:sp>
      <p:sp>
        <p:nvSpPr>
          <p:cNvPr id="7" name="Content Placeholder 6"/>
          <p:cNvSpPr>
            <a:spLocks noGrp="1"/>
          </p:cNvSpPr>
          <p:nvPr>
            <p:ph idx="1"/>
          </p:nvPr>
        </p:nvSpPr>
        <p:spPr/>
        <p:txBody>
          <a:bodyPr>
            <a:normAutofit lnSpcReduction="10000"/>
          </a:bodyPr>
          <a:lstStyle/>
          <a:p>
            <a:r>
              <a:rPr lang="en-US" dirty="0"/>
              <a:t>Television advertising is expensive</a:t>
            </a:r>
          </a:p>
          <a:p>
            <a:pPr lvl="1"/>
            <a:r>
              <a:rPr lang="en-US" dirty="0"/>
              <a:t>In print advertising, "As seen on TV" signals a company's commitment to its product</a:t>
            </a:r>
          </a:p>
          <a:p>
            <a:pPr lvl="2"/>
            <a:r>
              <a:rPr lang="en-US" dirty="0"/>
              <a:t>Potential signal of quality</a:t>
            </a:r>
          </a:p>
          <a:p>
            <a:r>
              <a:rPr lang="en-US" dirty="0" smtClean="0"/>
              <a:t>Educational </a:t>
            </a:r>
            <a:r>
              <a:rPr lang="en-US" dirty="0"/>
              <a:t>institutions' brands and students' grades signal quality</a:t>
            </a:r>
          </a:p>
          <a:p>
            <a:pPr lvl="1"/>
            <a:r>
              <a:rPr lang="en-US" dirty="0"/>
              <a:t>An A</a:t>
            </a:r>
            <a:r>
              <a:rPr lang="en-US" baseline="30000" dirty="0"/>
              <a:t>+</a:t>
            </a:r>
            <a:r>
              <a:rPr lang="en-US" dirty="0"/>
              <a:t> student from MIT is more likely to be offered a job than a C student from an average academic institution</a:t>
            </a:r>
          </a:p>
        </p:txBody>
      </p:sp>
      <p:sp>
        <p:nvSpPr>
          <p:cNvPr id="5" name="Footer Placeholder 4"/>
          <p:cNvSpPr>
            <a:spLocks noGrp="1"/>
          </p:cNvSpPr>
          <p:nvPr>
            <p:ph type="ftr" sz="quarter" idx="11"/>
          </p:nvPr>
        </p:nvSpPr>
        <p:spPr>
          <a:xfrm>
            <a:off x="3047999" y="6400800"/>
            <a:ext cx="3376551"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C8D22B81-05F0-419F-8C17-46B738C3F21B}" type="slidenum">
              <a:rPr lang="en-US"/>
              <a:pPr/>
              <a:t>28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normAutofit/>
          </a:bodyPr>
          <a:lstStyle/>
          <a:p>
            <a:r>
              <a:rPr lang="en-US"/>
              <a:t>Conspicuous Consumption</a:t>
            </a:r>
          </a:p>
        </p:txBody>
      </p:sp>
      <p:sp>
        <p:nvSpPr>
          <p:cNvPr id="140291" name="Rectangle 3"/>
          <p:cNvSpPr>
            <a:spLocks noGrp="1" noChangeArrowheads="1"/>
          </p:cNvSpPr>
          <p:nvPr>
            <p:ph idx="1"/>
          </p:nvPr>
        </p:nvSpPr>
        <p:spPr/>
        <p:txBody>
          <a:bodyPr>
            <a:normAutofit fontScale="92500"/>
          </a:bodyPr>
          <a:lstStyle/>
          <a:p>
            <a:r>
              <a:rPr lang="en-US" dirty="0"/>
              <a:t>Choose a lawyer</a:t>
            </a:r>
          </a:p>
          <a:p>
            <a:pPr lvl="1"/>
            <a:r>
              <a:rPr lang="en-US" dirty="0"/>
              <a:t>Lawyer A wears inexpensive suits and drives a </a:t>
            </a:r>
            <a:br>
              <a:rPr lang="en-US" dirty="0"/>
            </a:br>
            <a:r>
              <a:rPr lang="en-US" dirty="0"/>
              <a:t>10-year old Dodge Neon</a:t>
            </a:r>
          </a:p>
          <a:p>
            <a:pPr lvl="1"/>
            <a:r>
              <a:rPr lang="en-US" dirty="0"/>
              <a:t>Lawyer B wears custom-tailored suits and drives a new BMW 745i</a:t>
            </a:r>
          </a:p>
          <a:p>
            <a:pPr lvl="1"/>
            <a:r>
              <a:rPr lang="en-US" dirty="0"/>
              <a:t>No other information is available</a:t>
            </a:r>
          </a:p>
          <a:p>
            <a:r>
              <a:rPr lang="en-US" dirty="0"/>
              <a:t>Conspicuous consumption signals success</a:t>
            </a:r>
          </a:p>
          <a:p>
            <a:pPr lvl="1"/>
            <a:r>
              <a:rPr lang="en-US" dirty="0"/>
              <a:t>Choose Lawyer B ….</a:t>
            </a:r>
          </a:p>
          <a:p>
            <a:pPr lvl="1" algn="ctr">
              <a:buFontTx/>
              <a:buNone/>
            </a:pPr>
            <a:r>
              <a:rPr lang="en-US" dirty="0"/>
              <a:t>… and pass on Ben Matlock!</a:t>
            </a:r>
          </a:p>
          <a:p>
            <a:endParaRPr lang="en-US" dirty="0"/>
          </a:p>
        </p:txBody>
      </p:sp>
      <p:sp>
        <p:nvSpPr>
          <p:cNvPr id="5" name="Footer Placeholder 4"/>
          <p:cNvSpPr>
            <a:spLocks noGrp="1"/>
          </p:cNvSpPr>
          <p:nvPr>
            <p:ph type="ftr" sz="quarter" idx="11"/>
          </p:nvPr>
        </p:nvSpPr>
        <p:spPr>
          <a:xfrm>
            <a:off x="3048000" y="6400800"/>
            <a:ext cx="3732810"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D1B26C1E-DE55-421E-BD48-18C104291C07}" type="slidenum">
              <a:rPr lang="en-US"/>
              <a:pPr/>
              <a:t>29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0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0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02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02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029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02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normAutofit/>
          </a:bodyPr>
          <a:lstStyle/>
          <a:p>
            <a:r>
              <a:rPr lang="en-US"/>
              <a:t>Information and the Invisible Hand</a:t>
            </a:r>
          </a:p>
        </p:txBody>
      </p:sp>
      <p:sp>
        <p:nvSpPr>
          <p:cNvPr id="63491" name="Rectangle 3"/>
          <p:cNvSpPr>
            <a:spLocks noGrp="1" noChangeArrowheads="1"/>
          </p:cNvSpPr>
          <p:nvPr>
            <p:ph idx="1"/>
          </p:nvPr>
        </p:nvSpPr>
        <p:spPr/>
        <p:txBody>
          <a:bodyPr/>
          <a:lstStyle/>
          <a:p>
            <a:r>
              <a:rPr lang="en-US" dirty="0" smtClean="0"/>
              <a:t>Essential condition: All parties have all relevant </a:t>
            </a:r>
            <a:r>
              <a:rPr lang="en-US" i="1" dirty="0">
                <a:solidFill>
                  <a:srgbClr val="FFC000"/>
                </a:solidFill>
              </a:rPr>
              <a:t>information</a:t>
            </a:r>
          </a:p>
          <a:p>
            <a:pPr marL="342900" lvl="1" indent="-342900">
              <a:buFont typeface="Arial" panose="020B0604020202020204" pitchFamily="34" charset="0"/>
              <a:buChar char="•"/>
            </a:pPr>
            <a:r>
              <a:rPr lang="en-US" dirty="0" smtClean="0"/>
              <a:t>Without free information, market results are </a:t>
            </a:r>
            <a:r>
              <a:rPr lang="en-US" i="1" dirty="0">
                <a:solidFill>
                  <a:srgbClr val="FFC000"/>
                </a:solidFill>
              </a:rPr>
              <a:t>not efficient</a:t>
            </a:r>
          </a:p>
          <a:p>
            <a:pPr lvl="2"/>
            <a:r>
              <a:rPr lang="en-US" dirty="0" smtClean="0"/>
              <a:t>Bargaining for a bowl in Kashmir</a:t>
            </a:r>
          </a:p>
          <a:p>
            <a:r>
              <a:rPr lang="en-US" dirty="0" smtClean="0"/>
              <a:t>Parties must decide how much information to gather</a:t>
            </a:r>
          </a:p>
          <a:p>
            <a:pPr lvl="1"/>
            <a:r>
              <a:rPr lang="en-US" dirty="0" smtClean="0"/>
              <a:t>Information gathering strategies differ</a:t>
            </a:r>
            <a:endParaRPr lang="en-US" dirty="0"/>
          </a:p>
        </p:txBody>
      </p:sp>
      <p:sp>
        <p:nvSpPr>
          <p:cNvPr id="5" name="Footer Placeholder 4"/>
          <p:cNvSpPr>
            <a:spLocks noGrp="1"/>
          </p:cNvSpPr>
          <p:nvPr>
            <p:ph type="ftr" sz="quarter" idx="11"/>
          </p:nvPr>
        </p:nvSpPr>
        <p:spPr>
          <a:xfrm>
            <a:off x="3048000" y="6400800"/>
            <a:ext cx="4754088"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04BEC912-C7FF-4B4F-92BE-6D74B6EDDABA}" type="slidenum">
              <a:rPr lang="en-US"/>
              <a:pPr/>
              <a:t>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4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34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dirty="0"/>
              <a:t>Statistical Discrimination</a:t>
            </a:r>
          </a:p>
        </p:txBody>
      </p:sp>
      <p:sp>
        <p:nvSpPr>
          <p:cNvPr id="149507" name="Rectangle 3"/>
          <p:cNvSpPr>
            <a:spLocks noGrp="1" noChangeArrowheads="1"/>
          </p:cNvSpPr>
          <p:nvPr>
            <p:ph idx="1"/>
          </p:nvPr>
        </p:nvSpPr>
        <p:spPr/>
        <p:txBody>
          <a:bodyPr>
            <a:normAutofit fontScale="85000" lnSpcReduction="20000"/>
          </a:bodyPr>
          <a:lstStyle/>
          <a:p>
            <a:r>
              <a:rPr lang="en-US" b="1" dirty="0">
                <a:solidFill>
                  <a:srgbClr val="FFC000"/>
                </a:solidFill>
              </a:rPr>
              <a:t>Statistical discrimination</a:t>
            </a:r>
            <a:r>
              <a:rPr lang="en-US" dirty="0">
                <a:solidFill>
                  <a:srgbClr val="FFC000"/>
                </a:solidFill>
              </a:rPr>
              <a:t> </a:t>
            </a:r>
            <a:r>
              <a:rPr lang="en-US" dirty="0"/>
              <a:t>uses group characteristics to infer individual characteristics</a:t>
            </a:r>
          </a:p>
          <a:p>
            <a:pPr lvl="1"/>
            <a:r>
              <a:rPr lang="en-US" dirty="0"/>
              <a:t>Can be applied to people as well as to  goods and services</a:t>
            </a:r>
          </a:p>
          <a:p>
            <a:pPr lvl="1"/>
            <a:r>
              <a:rPr lang="en-US" dirty="0"/>
              <a:t>Results from observed differences between groups</a:t>
            </a:r>
          </a:p>
          <a:p>
            <a:r>
              <a:rPr lang="en-US" dirty="0"/>
              <a:t>Example</a:t>
            </a:r>
          </a:p>
          <a:p>
            <a:pPr lvl="1"/>
            <a:r>
              <a:rPr lang="en-US" dirty="0"/>
              <a:t>This candidate for employment is in her late twenties</a:t>
            </a:r>
          </a:p>
          <a:p>
            <a:pPr lvl="1"/>
            <a:r>
              <a:rPr lang="en-US" dirty="0"/>
              <a:t>Women have babies in their late twenties </a:t>
            </a:r>
          </a:p>
          <a:p>
            <a:pPr lvl="1"/>
            <a:r>
              <a:rPr lang="en-US" dirty="0"/>
              <a:t>This candidate will have a baby in the next few years</a:t>
            </a:r>
          </a:p>
          <a:p>
            <a:pPr lvl="2"/>
            <a:r>
              <a:rPr lang="en-US" dirty="0"/>
              <a:t>High cost compared to other candidates</a:t>
            </a:r>
          </a:p>
        </p:txBody>
      </p:sp>
      <p:sp>
        <p:nvSpPr>
          <p:cNvPr id="5" name="Footer Placeholder 4"/>
          <p:cNvSpPr>
            <a:spLocks noGrp="1"/>
          </p:cNvSpPr>
          <p:nvPr>
            <p:ph type="ftr" sz="quarter" idx="11"/>
          </p:nvPr>
        </p:nvSpPr>
        <p:spPr>
          <a:xfrm>
            <a:off x="3047999" y="6400800"/>
            <a:ext cx="3720935"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25788D4D-6496-4097-B34A-FA7E5DC4E4C9}" type="slidenum">
              <a:rPr lang="en-US"/>
              <a:pPr/>
              <a:t>30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950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95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950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950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950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950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95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r>
              <a:rPr lang="en-US"/>
              <a:t>Dangerous Drivers</a:t>
            </a:r>
          </a:p>
        </p:txBody>
      </p:sp>
      <p:sp>
        <p:nvSpPr>
          <p:cNvPr id="141315" name="Rectangle 3"/>
          <p:cNvSpPr>
            <a:spLocks noGrp="1" noChangeArrowheads="1"/>
          </p:cNvSpPr>
          <p:nvPr>
            <p:ph idx="1"/>
          </p:nvPr>
        </p:nvSpPr>
        <p:spPr/>
        <p:txBody>
          <a:bodyPr/>
          <a:lstStyle/>
          <a:p>
            <a:r>
              <a:rPr lang="en-US" dirty="0"/>
              <a:t>Men under 25 years of age pay more than other drivers for auto insurance</a:t>
            </a:r>
          </a:p>
          <a:p>
            <a:pPr lvl="1"/>
            <a:r>
              <a:rPr lang="en-US" dirty="0"/>
              <a:t>Expected cost of insuring a driver depends the probability and size of claims</a:t>
            </a:r>
          </a:p>
          <a:p>
            <a:pPr lvl="2"/>
            <a:r>
              <a:rPr lang="en-US" dirty="0"/>
              <a:t>Individual assessments are not possible</a:t>
            </a:r>
          </a:p>
          <a:p>
            <a:pPr lvl="1"/>
            <a:r>
              <a:rPr lang="en-US" dirty="0"/>
              <a:t>Rates are based on demographic groups and the claim history of those groups</a:t>
            </a:r>
          </a:p>
          <a:p>
            <a:pPr lvl="2"/>
            <a:r>
              <a:rPr lang="en-US" dirty="0"/>
              <a:t>Individual rates are adjusted upward as more information becomes available</a:t>
            </a:r>
          </a:p>
        </p:txBody>
      </p:sp>
      <p:sp>
        <p:nvSpPr>
          <p:cNvPr id="5" name="Footer Placeholder 4"/>
          <p:cNvSpPr>
            <a:spLocks noGrp="1"/>
          </p:cNvSpPr>
          <p:nvPr>
            <p:ph type="ftr" sz="quarter" idx="11"/>
          </p:nvPr>
        </p:nvSpPr>
        <p:spPr>
          <a:xfrm>
            <a:off x="3047999" y="6400800"/>
            <a:ext cx="4112821"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8994DA0C-ACFC-4B18-9588-5461642499B7}" type="slidenum">
              <a:rPr lang="en-US"/>
              <a:pPr/>
              <a:t>31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13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13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1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r>
              <a:rPr lang="en-US" dirty="0"/>
              <a:t>Adverse Selection</a:t>
            </a:r>
          </a:p>
        </p:txBody>
      </p:sp>
      <p:sp>
        <p:nvSpPr>
          <p:cNvPr id="143363" name="Rectangle 3"/>
          <p:cNvSpPr>
            <a:spLocks noGrp="1" noChangeArrowheads="1"/>
          </p:cNvSpPr>
          <p:nvPr>
            <p:ph idx="1"/>
          </p:nvPr>
        </p:nvSpPr>
        <p:spPr/>
        <p:txBody>
          <a:bodyPr>
            <a:normAutofit fontScale="85000" lnSpcReduction="20000"/>
          </a:bodyPr>
          <a:lstStyle/>
          <a:p>
            <a:r>
              <a:rPr lang="en-US" b="1" dirty="0">
                <a:solidFill>
                  <a:srgbClr val="FFC000"/>
                </a:solidFill>
              </a:rPr>
              <a:t>Adverse selection</a:t>
            </a:r>
            <a:r>
              <a:rPr lang="en-US" dirty="0">
                <a:solidFill>
                  <a:srgbClr val="FFC000"/>
                </a:solidFill>
              </a:rPr>
              <a:t> </a:t>
            </a:r>
            <a:r>
              <a:rPr lang="en-US" dirty="0"/>
              <a:t>occurs because insurance tends to be purchased more by those who are most costly for companies to insure</a:t>
            </a:r>
          </a:p>
          <a:p>
            <a:pPr lvl="1"/>
            <a:r>
              <a:rPr lang="en-US" dirty="0"/>
              <a:t>Insurance is most valuable to those with many claims</a:t>
            </a:r>
          </a:p>
          <a:p>
            <a:r>
              <a:rPr lang="en-US" dirty="0"/>
              <a:t>Adverse selection increases insurance premiums</a:t>
            </a:r>
          </a:p>
          <a:p>
            <a:pPr lvl="1"/>
            <a:r>
              <a:rPr lang="en-US" dirty="0"/>
              <a:t>Reduces attractiveness of insurance to low-risk customers</a:t>
            </a:r>
          </a:p>
          <a:p>
            <a:pPr lvl="2"/>
            <a:r>
              <a:rPr lang="en-US" dirty="0"/>
              <a:t>"Best" insurance risk customers opt out</a:t>
            </a:r>
          </a:p>
          <a:p>
            <a:pPr lvl="1"/>
            <a:r>
              <a:rPr lang="en-US" dirty="0"/>
              <a:t>Rates increase</a:t>
            </a:r>
          </a:p>
          <a:p>
            <a:pPr lvl="1"/>
            <a:r>
              <a:rPr lang="en-US" dirty="0"/>
              <a:t>Repeat</a:t>
            </a:r>
          </a:p>
        </p:txBody>
      </p:sp>
      <p:sp>
        <p:nvSpPr>
          <p:cNvPr id="5" name="Footer Placeholder 4"/>
          <p:cNvSpPr>
            <a:spLocks noGrp="1"/>
          </p:cNvSpPr>
          <p:nvPr>
            <p:ph type="ftr" sz="quarter" idx="11"/>
          </p:nvPr>
        </p:nvSpPr>
        <p:spPr>
          <a:xfrm>
            <a:off x="3047999" y="6400800"/>
            <a:ext cx="4243449"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4E61E1EB-D466-4EE2-A787-DA2E664DE060}" type="slidenum">
              <a:rPr lang="en-US"/>
              <a:pPr/>
              <a:t>32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6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r>
              <a:rPr lang="en-US" dirty="0"/>
              <a:t>Moral Hazard</a:t>
            </a:r>
          </a:p>
        </p:txBody>
      </p:sp>
      <p:sp>
        <p:nvSpPr>
          <p:cNvPr id="145411" name="Rectangle 3"/>
          <p:cNvSpPr>
            <a:spLocks noGrp="1" noChangeArrowheads="1"/>
          </p:cNvSpPr>
          <p:nvPr>
            <p:ph idx="1"/>
          </p:nvPr>
        </p:nvSpPr>
        <p:spPr/>
        <p:txBody>
          <a:bodyPr>
            <a:normAutofit fontScale="85000" lnSpcReduction="20000"/>
          </a:bodyPr>
          <a:lstStyle/>
          <a:p>
            <a:r>
              <a:rPr lang="en-US" b="1" dirty="0">
                <a:solidFill>
                  <a:srgbClr val="FFC000"/>
                </a:solidFill>
              </a:rPr>
              <a:t>Moral hazard</a:t>
            </a:r>
            <a:r>
              <a:rPr lang="en-US" dirty="0">
                <a:solidFill>
                  <a:srgbClr val="FFC000"/>
                </a:solidFill>
              </a:rPr>
              <a:t> </a:t>
            </a:r>
            <a:r>
              <a:rPr lang="en-US" dirty="0"/>
              <a:t>is the tendency of people to expend less effort protecting insured goods</a:t>
            </a:r>
          </a:p>
          <a:p>
            <a:pPr lvl="1"/>
            <a:r>
              <a:rPr lang="en-US" dirty="0"/>
              <a:t>People take more risk with insured goods or activities</a:t>
            </a:r>
          </a:p>
          <a:p>
            <a:pPr lvl="1"/>
            <a:r>
              <a:rPr lang="en-US" dirty="0"/>
              <a:t>Deductibles give policy holders an incentive to be more cautious</a:t>
            </a:r>
          </a:p>
          <a:p>
            <a:r>
              <a:rPr lang="en-US" dirty="0"/>
              <a:t>Suppose a car owner has a $1,000 deductible policy</a:t>
            </a:r>
          </a:p>
          <a:p>
            <a:pPr lvl="1"/>
            <a:r>
              <a:rPr lang="en-US" dirty="0"/>
              <a:t>The owner pays the first $1,000 of each claim</a:t>
            </a:r>
          </a:p>
          <a:p>
            <a:pPr lvl="2"/>
            <a:r>
              <a:rPr lang="en-US" dirty="0"/>
              <a:t>Strong incentive to avoid accidents</a:t>
            </a:r>
          </a:p>
          <a:p>
            <a:pPr lvl="1"/>
            <a:r>
              <a:rPr lang="en-US" dirty="0"/>
              <a:t>Claims less than $1,000 are not reported</a:t>
            </a:r>
          </a:p>
          <a:p>
            <a:pPr lvl="1"/>
            <a:r>
              <a:rPr lang="en-US" dirty="0"/>
              <a:t>Insurance premiums go down</a:t>
            </a:r>
          </a:p>
        </p:txBody>
      </p:sp>
      <p:sp>
        <p:nvSpPr>
          <p:cNvPr id="5" name="Footer Placeholder 4"/>
          <p:cNvSpPr>
            <a:spLocks noGrp="1"/>
          </p:cNvSpPr>
          <p:nvPr>
            <p:ph type="ftr" sz="quarter" idx="11"/>
          </p:nvPr>
        </p:nvSpPr>
        <p:spPr>
          <a:xfrm>
            <a:off x="3048000" y="6400800"/>
            <a:ext cx="3590306"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E591DAC6-096E-468F-B687-BF613C861AC7}" type="slidenum">
              <a:rPr lang="en-US"/>
              <a:pPr/>
              <a:t>33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4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4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4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4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4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54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54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normAutofit/>
          </a:bodyPr>
          <a:lstStyle/>
          <a:p>
            <a:r>
              <a:rPr lang="en-US" dirty="0"/>
              <a:t>Disappearing Political Discourse</a:t>
            </a:r>
          </a:p>
        </p:txBody>
      </p:sp>
      <p:sp>
        <p:nvSpPr>
          <p:cNvPr id="4" name="Content Placeholder 3"/>
          <p:cNvSpPr>
            <a:spLocks noGrp="1"/>
          </p:cNvSpPr>
          <p:nvPr>
            <p:ph idx="1"/>
          </p:nvPr>
        </p:nvSpPr>
        <p:spPr/>
        <p:txBody>
          <a:bodyPr>
            <a:normAutofit/>
          </a:bodyPr>
          <a:lstStyle/>
          <a:p>
            <a:r>
              <a:rPr lang="en-US" sz="2800" dirty="0"/>
              <a:t>Disappearing political discourse theory holds that politicians who support a policy will remain silent to avoid being misunderstood</a:t>
            </a:r>
          </a:p>
          <a:p>
            <a:pPr lvl="1"/>
            <a:r>
              <a:rPr lang="en-US" sz="2400" dirty="0"/>
              <a:t>Opposing the death penalty could be interpreted b</a:t>
            </a:r>
            <a:r>
              <a:rPr lang="en-US" sz="2400" dirty="0" smtClean="0"/>
              <a:t>y </a:t>
            </a:r>
            <a:r>
              <a:rPr lang="en-US" sz="2400" dirty="0"/>
              <a:t>voters as being soft on crime</a:t>
            </a:r>
          </a:p>
          <a:p>
            <a:pPr lvl="2"/>
            <a:r>
              <a:rPr lang="en-US" sz="2000" dirty="0"/>
              <a:t>No necessary relationship between the two</a:t>
            </a:r>
          </a:p>
          <a:p>
            <a:r>
              <a:rPr lang="en-US" sz="2800" dirty="0"/>
              <a:t>Assumes voters implicitly assign a position to a politician who has not made public statements</a:t>
            </a:r>
          </a:p>
        </p:txBody>
      </p:sp>
      <p:sp>
        <p:nvSpPr>
          <p:cNvPr id="6" name="Footer Placeholder 4"/>
          <p:cNvSpPr>
            <a:spLocks noGrp="1"/>
          </p:cNvSpPr>
          <p:nvPr>
            <p:ph type="ftr" sz="quarter" idx="11"/>
          </p:nvPr>
        </p:nvSpPr>
        <p:spPr>
          <a:xfrm>
            <a:off x="3048000" y="6400800"/>
            <a:ext cx="3673434"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5" name="Slide Number Placeholder 1"/>
          <p:cNvSpPr>
            <a:spLocks noGrp="1"/>
          </p:cNvSpPr>
          <p:nvPr>
            <p:ph type="sldNum" sz="quarter" idx="12"/>
          </p:nvPr>
        </p:nvSpPr>
        <p:spPr/>
        <p:txBody>
          <a:bodyPr/>
          <a:lstStyle/>
          <a:p>
            <a:r>
              <a:rPr lang="en-US"/>
              <a:t>11-</a:t>
            </a:r>
            <a:fld id="{F04D92D0-AC6C-470B-81DE-82DB96B098C2}" type="slidenum">
              <a:rPr lang="en-US"/>
              <a:pPr/>
              <a:t>34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normAutofit/>
          </a:bodyPr>
          <a:lstStyle/>
          <a:p>
            <a:r>
              <a:rPr lang="en-US" dirty="0"/>
              <a:t>Politicians and the Death Penalty</a:t>
            </a:r>
          </a:p>
        </p:txBody>
      </p:sp>
      <p:sp>
        <p:nvSpPr>
          <p:cNvPr id="7" name="Content Placeholder 6"/>
          <p:cNvSpPr>
            <a:spLocks noGrp="1"/>
          </p:cNvSpPr>
          <p:nvPr>
            <p:ph idx="1"/>
          </p:nvPr>
        </p:nvSpPr>
        <p:spPr/>
        <p:txBody>
          <a:bodyPr/>
          <a:lstStyle/>
          <a:p>
            <a:r>
              <a:rPr lang="en-US" dirty="0"/>
              <a:t>Arguments against the death penalty</a:t>
            </a:r>
          </a:p>
          <a:p>
            <a:pPr lvl="1"/>
            <a:r>
              <a:rPr lang="en-US" dirty="0"/>
              <a:t>Expensive relative to life in prison without parole</a:t>
            </a:r>
          </a:p>
          <a:p>
            <a:pPr lvl="1"/>
            <a:r>
              <a:rPr lang="en-US" dirty="0"/>
              <a:t>Irreversible for people later found innocent</a:t>
            </a:r>
          </a:p>
          <a:p>
            <a:pPr lvl="1"/>
            <a:r>
              <a:rPr lang="en-US" dirty="0"/>
              <a:t>Does not deter capital crimes</a:t>
            </a:r>
          </a:p>
          <a:p>
            <a:r>
              <a:rPr lang="en-US" dirty="0"/>
              <a:t>Politicians avoid taking a public position on capital punishment</a:t>
            </a:r>
          </a:p>
        </p:txBody>
      </p:sp>
      <p:sp>
        <p:nvSpPr>
          <p:cNvPr id="5" name="Footer Placeholder 4"/>
          <p:cNvSpPr>
            <a:spLocks noGrp="1"/>
          </p:cNvSpPr>
          <p:nvPr>
            <p:ph type="ftr" sz="quarter" idx="11"/>
          </p:nvPr>
        </p:nvSpPr>
        <p:spPr>
          <a:xfrm>
            <a:off x="3048000" y="6400800"/>
            <a:ext cx="3505200"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9D60C5B4-2A48-4FE4-AC2C-BED68D133CA0}" type="slidenum">
              <a:rPr lang="en-US"/>
              <a:pPr/>
              <a:t>35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normAutofit/>
          </a:bodyPr>
          <a:lstStyle/>
          <a:p>
            <a:r>
              <a:rPr lang="en-US"/>
              <a:t>Politicians and the Death Penalty</a:t>
            </a:r>
          </a:p>
        </p:txBody>
      </p:sp>
      <p:sp>
        <p:nvSpPr>
          <p:cNvPr id="3" name="Content Placeholder 2"/>
          <p:cNvSpPr>
            <a:spLocks noGrp="1"/>
          </p:cNvSpPr>
          <p:nvPr>
            <p:ph idx="1"/>
          </p:nvPr>
        </p:nvSpPr>
        <p:spPr/>
        <p:txBody>
          <a:bodyPr/>
          <a:lstStyle/>
          <a:p>
            <a:r>
              <a:rPr lang="en-US" dirty="0"/>
              <a:t>Voters want </a:t>
            </a:r>
            <a:r>
              <a:rPr lang="en-US" dirty="0" smtClean="0"/>
              <a:t>politicians</a:t>
            </a:r>
            <a:r>
              <a:rPr lang="hu-HU" dirty="0" smtClean="0"/>
              <a:t> </a:t>
            </a:r>
            <a:r>
              <a:rPr lang="hu-HU" dirty="0" err="1" smtClean="0"/>
              <a:t>that</a:t>
            </a:r>
            <a:r>
              <a:rPr lang="en-US" dirty="0" smtClean="0"/>
              <a:t> </a:t>
            </a:r>
            <a:r>
              <a:rPr lang="en-US" dirty="0"/>
              <a:t>are tough on crime</a:t>
            </a:r>
          </a:p>
          <a:p>
            <a:pPr lvl="1"/>
            <a:r>
              <a:rPr lang="en-US" dirty="0"/>
              <a:t>Broader issue than the death penalty</a:t>
            </a:r>
          </a:p>
          <a:p>
            <a:r>
              <a:rPr lang="en-US" dirty="0"/>
              <a:t>Two groups of politicians:  tough on crime and soft on crime</a:t>
            </a:r>
          </a:p>
          <a:p>
            <a:r>
              <a:rPr lang="en-US" dirty="0"/>
              <a:t>Voters use information about a politician's views on the death penalty to infer the politician's stand on crime</a:t>
            </a:r>
          </a:p>
        </p:txBody>
      </p:sp>
      <p:sp>
        <p:nvSpPr>
          <p:cNvPr id="5" name="Footer Placeholder 4"/>
          <p:cNvSpPr>
            <a:spLocks noGrp="1"/>
          </p:cNvSpPr>
          <p:nvPr>
            <p:ph type="ftr" sz="quarter" idx="11"/>
          </p:nvPr>
        </p:nvSpPr>
        <p:spPr>
          <a:xfrm>
            <a:off x="3047999" y="6400800"/>
            <a:ext cx="4255325"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DAF1B195-A278-466E-90C0-033F886FCCAE}" type="slidenum">
              <a:rPr lang="en-US"/>
              <a:pPr/>
              <a:t>36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normAutofit/>
          </a:bodyPr>
          <a:lstStyle/>
          <a:p>
            <a:r>
              <a:rPr lang="en-US"/>
              <a:t>Politicians and the Death Penalty</a:t>
            </a:r>
          </a:p>
        </p:txBody>
      </p:sp>
      <p:sp>
        <p:nvSpPr>
          <p:cNvPr id="16" name="Content Placeholder 15"/>
          <p:cNvSpPr>
            <a:spLocks noGrp="1"/>
          </p:cNvSpPr>
          <p:nvPr>
            <p:ph idx="1"/>
          </p:nvPr>
        </p:nvSpPr>
        <p:spPr>
          <a:xfrm>
            <a:off x="923926" y="3313215"/>
            <a:ext cx="7762874" cy="2812947"/>
          </a:xfrm>
        </p:spPr>
        <p:txBody>
          <a:bodyPr>
            <a:normAutofit fontScale="92500" lnSpcReduction="20000"/>
          </a:bodyPr>
          <a:lstStyle/>
          <a:p>
            <a:r>
              <a:rPr lang="en-US" sz="2300" dirty="0" smtClean="0"/>
              <a:t>Politicians </a:t>
            </a:r>
            <a:r>
              <a:rPr lang="en-US" sz="2300" dirty="0"/>
              <a:t>tough on crime </a:t>
            </a:r>
            <a:r>
              <a:rPr lang="en-US" sz="2300" u="sng" dirty="0"/>
              <a:t>and</a:t>
            </a:r>
            <a:r>
              <a:rPr lang="en-US" sz="2300" dirty="0"/>
              <a:t> opposed to capital punishment lose votes</a:t>
            </a:r>
          </a:p>
          <a:p>
            <a:pPr lvl="1"/>
            <a:r>
              <a:rPr lang="en-US" sz="2100" dirty="0"/>
              <a:t>They have an incentive to remain silent</a:t>
            </a:r>
          </a:p>
          <a:p>
            <a:pPr lvl="2"/>
            <a:r>
              <a:rPr lang="en-US" sz="2100" dirty="0"/>
              <a:t>Move to blue box</a:t>
            </a:r>
          </a:p>
          <a:p>
            <a:pPr lvl="1"/>
            <a:r>
              <a:rPr lang="en-US" sz="2100" dirty="0"/>
              <a:t>Probability that a politician in the red box is tough on crime decreases</a:t>
            </a:r>
          </a:p>
          <a:p>
            <a:pPr lvl="2"/>
            <a:r>
              <a:rPr lang="en-US" sz="2100" dirty="0"/>
              <a:t>More defections</a:t>
            </a:r>
          </a:p>
          <a:p>
            <a:r>
              <a:rPr lang="en-US" sz="2300" dirty="0"/>
              <a:t>Public statements do not accurately reflect aggregate views of politicians on capital punishment</a:t>
            </a:r>
          </a:p>
        </p:txBody>
      </p:sp>
      <p:sp>
        <p:nvSpPr>
          <p:cNvPr id="15" name="Footer Placeholder 4"/>
          <p:cNvSpPr>
            <a:spLocks noGrp="1"/>
          </p:cNvSpPr>
          <p:nvPr>
            <p:ph type="ftr" sz="quarter" idx="11"/>
          </p:nvPr>
        </p:nvSpPr>
        <p:spPr>
          <a:xfrm>
            <a:off x="3048000" y="6400800"/>
            <a:ext cx="3602182"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14" name="Slide Number Placeholder 1"/>
          <p:cNvSpPr>
            <a:spLocks noGrp="1"/>
          </p:cNvSpPr>
          <p:nvPr>
            <p:ph type="sldNum" sz="quarter" idx="12"/>
          </p:nvPr>
        </p:nvSpPr>
        <p:spPr/>
        <p:txBody>
          <a:bodyPr/>
          <a:lstStyle/>
          <a:p>
            <a:r>
              <a:rPr lang="en-US"/>
              <a:t>11-</a:t>
            </a:r>
            <a:fld id="{4EFA4F48-CEBD-49F7-94BA-6D9FA5618A9F}" type="slidenum">
              <a:rPr lang="en-US"/>
              <a:pPr/>
              <a:t>37</a:t>
            </a:fld>
            <a:endParaRPr lang="en-US"/>
          </a:p>
        </p:txBody>
      </p:sp>
      <p:sp>
        <p:nvSpPr>
          <p:cNvPr id="65552" name="TextBox 7"/>
          <p:cNvSpPr txBox="1">
            <a:spLocks noChangeArrowheads="1"/>
          </p:cNvSpPr>
          <p:nvPr/>
        </p:nvSpPr>
        <p:spPr bwMode="auto">
          <a:xfrm>
            <a:off x="919162" y="1559332"/>
            <a:ext cx="2393951" cy="1631710"/>
          </a:xfrm>
          <a:prstGeom prst="rect">
            <a:avLst/>
          </a:prstGeom>
          <a:solidFill>
            <a:schemeClr val="accent2"/>
          </a:solidFill>
          <a:ln w="9525">
            <a:noFill/>
            <a:miter lim="800000"/>
            <a:headEnd/>
            <a:tailEnd/>
          </a:ln>
        </p:spPr>
        <p:txBody>
          <a:bodyPr>
            <a:spAutoFit/>
          </a:bodyPr>
          <a:lstStyle/>
          <a:p>
            <a:pPr algn="ctr"/>
            <a:r>
              <a:rPr lang="en-US" sz="2000" b="1" dirty="0">
                <a:solidFill>
                  <a:schemeClr val="bg1"/>
                </a:solidFill>
              </a:rPr>
              <a:t>Favor Death Penalty PLUS Remain Silent</a:t>
            </a:r>
          </a:p>
          <a:p>
            <a:pPr algn="ctr"/>
            <a:r>
              <a:rPr lang="en-US" sz="2000" dirty="0">
                <a:solidFill>
                  <a:schemeClr val="bg1"/>
                </a:solidFill>
              </a:rPr>
              <a:t>95% tough on crime</a:t>
            </a:r>
          </a:p>
        </p:txBody>
      </p:sp>
      <p:sp>
        <p:nvSpPr>
          <p:cNvPr id="11" name="Rectangle 10"/>
          <p:cNvSpPr/>
          <p:nvPr/>
        </p:nvSpPr>
        <p:spPr bwMode="auto">
          <a:xfrm>
            <a:off x="3314702" y="1545969"/>
            <a:ext cx="2499764" cy="1658436"/>
          </a:xfrm>
          <a:prstGeom prst="rect">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lstStyle/>
          <a:p>
            <a:pPr algn="ctr">
              <a:defRPr/>
            </a:pPr>
            <a:endParaRPr lang="en-US" sz="2800" b="1" dirty="0">
              <a:solidFill>
                <a:schemeClr val="bg1"/>
              </a:solidFill>
              <a:effectLst>
                <a:outerShdw blurRad="38100" dist="38100" dir="2700000" algn="tl">
                  <a:srgbClr val="000000">
                    <a:alpha val="43137"/>
                  </a:srgbClr>
                </a:outerShdw>
              </a:effectLst>
              <a:latin typeface="Arial" charset="0"/>
            </a:endParaRPr>
          </a:p>
        </p:txBody>
      </p:sp>
      <p:sp>
        <p:nvSpPr>
          <p:cNvPr id="65543" name="TextBox 11"/>
          <p:cNvSpPr txBox="1">
            <a:spLocks noChangeArrowheads="1"/>
          </p:cNvSpPr>
          <p:nvPr/>
        </p:nvSpPr>
        <p:spPr bwMode="auto">
          <a:xfrm>
            <a:off x="3305175" y="1562100"/>
            <a:ext cx="2546350" cy="708025"/>
          </a:xfrm>
          <a:prstGeom prst="rect">
            <a:avLst/>
          </a:prstGeom>
          <a:noFill/>
          <a:ln w="9525">
            <a:noFill/>
            <a:miter lim="800000"/>
            <a:headEnd/>
            <a:tailEnd/>
          </a:ln>
        </p:spPr>
        <p:txBody>
          <a:bodyPr>
            <a:spAutoFit/>
          </a:bodyPr>
          <a:lstStyle/>
          <a:p>
            <a:pPr algn="ctr"/>
            <a:r>
              <a:rPr lang="en-US" sz="2000" b="1" dirty="0">
                <a:solidFill>
                  <a:schemeClr val="bg1"/>
                </a:solidFill>
              </a:rPr>
              <a:t>Oppose only the </a:t>
            </a:r>
            <a:br>
              <a:rPr lang="en-US" sz="2000" b="1" dirty="0">
                <a:solidFill>
                  <a:schemeClr val="bg1"/>
                </a:solidFill>
              </a:rPr>
            </a:br>
            <a:r>
              <a:rPr lang="en-US" sz="2000" b="1" dirty="0">
                <a:solidFill>
                  <a:schemeClr val="bg1"/>
                </a:solidFill>
              </a:rPr>
              <a:t>Death Penalty</a:t>
            </a:r>
          </a:p>
        </p:txBody>
      </p:sp>
      <p:sp>
        <p:nvSpPr>
          <p:cNvPr id="65544" name="TextBox 12"/>
          <p:cNvSpPr txBox="1">
            <a:spLocks noChangeArrowheads="1"/>
          </p:cNvSpPr>
          <p:nvPr/>
        </p:nvSpPr>
        <p:spPr bwMode="auto">
          <a:xfrm>
            <a:off x="3314702" y="2378076"/>
            <a:ext cx="2546350" cy="708025"/>
          </a:xfrm>
          <a:prstGeom prst="rect">
            <a:avLst/>
          </a:prstGeom>
          <a:noFill/>
          <a:ln w="9525">
            <a:noFill/>
            <a:miter lim="800000"/>
            <a:headEnd/>
            <a:tailEnd/>
          </a:ln>
        </p:spPr>
        <p:txBody>
          <a:bodyPr>
            <a:spAutoFit/>
          </a:bodyPr>
          <a:lstStyle/>
          <a:p>
            <a:pPr algn="ctr"/>
            <a:r>
              <a:rPr lang="en-US" sz="2000" b="1" dirty="0">
                <a:solidFill>
                  <a:schemeClr val="bg1"/>
                </a:solidFill>
              </a:rPr>
              <a:t>Oppose Punishing Criminals</a:t>
            </a:r>
          </a:p>
        </p:txBody>
      </p:sp>
      <p:cxnSp>
        <p:nvCxnSpPr>
          <p:cNvPr id="65545" name="Straight Connector 14"/>
          <p:cNvCxnSpPr>
            <a:cxnSpLocks noChangeShapeType="1"/>
          </p:cNvCxnSpPr>
          <p:nvPr/>
        </p:nvCxnSpPr>
        <p:spPr bwMode="auto">
          <a:xfrm rot="10800000" flipH="1">
            <a:off x="3302000" y="2376488"/>
            <a:ext cx="2500313" cy="1587"/>
          </a:xfrm>
          <a:prstGeom prst="line">
            <a:avLst/>
          </a:prstGeom>
          <a:noFill/>
          <a:ln w="12700" algn="ctr">
            <a:solidFill>
              <a:schemeClr val="bg1"/>
            </a:solidFill>
            <a:round/>
            <a:headEnd/>
            <a:tailEnd/>
          </a:ln>
        </p:spPr>
      </p:cxnSp>
      <p:grpSp>
        <p:nvGrpSpPr>
          <p:cNvPr id="65546" name="Group 20"/>
          <p:cNvGrpSpPr>
            <a:grpSpLocks/>
          </p:cNvGrpSpPr>
          <p:nvPr/>
        </p:nvGrpSpPr>
        <p:grpSpPr bwMode="auto">
          <a:xfrm>
            <a:off x="5811838" y="1565275"/>
            <a:ext cx="2690812" cy="1624013"/>
            <a:chOff x="5883449" y="2227085"/>
            <a:chExt cx="2691055" cy="1624263"/>
          </a:xfrm>
        </p:grpSpPr>
        <p:sp>
          <p:nvSpPr>
            <p:cNvPr id="65547" name="TextBox 17"/>
            <p:cNvSpPr txBox="1">
              <a:spLocks noChangeArrowheads="1"/>
            </p:cNvSpPr>
            <p:nvPr/>
          </p:nvSpPr>
          <p:spPr bwMode="auto">
            <a:xfrm>
              <a:off x="6027819" y="2839161"/>
              <a:ext cx="2546685" cy="400110"/>
            </a:xfrm>
            <a:prstGeom prst="rect">
              <a:avLst/>
            </a:prstGeom>
            <a:noFill/>
            <a:ln w="9525">
              <a:noFill/>
              <a:miter lim="800000"/>
              <a:headEnd/>
              <a:tailEnd/>
            </a:ln>
          </p:spPr>
          <p:txBody>
            <a:bodyPr>
              <a:spAutoFit/>
            </a:bodyPr>
            <a:lstStyle/>
            <a:p>
              <a:pPr algn="ctr"/>
              <a:r>
                <a:rPr lang="en-US" sz="2000" dirty="0">
                  <a:solidFill>
                    <a:schemeClr val="bg1"/>
                  </a:solidFill>
                </a:rPr>
                <a:t>80% tough on crime</a:t>
              </a:r>
            </a:p>
          </p:txBody>
        </p:sp>
        <p:sp>
          <p:nvSpPr>
            <p:cNvPr id="19" name="Right Brace 18"/>
            <p:cNvSpPr/>
            <p:nvPr/>
          </p:nvSpPr>
          <p:spPr bwMode="auto">
            <a:xfrm>
              <a:off x="5883449" y="2227085"/>
              <a:ext cx="241322" cy="1624263"/>
            </a:xfrm>
            <a:prstGeom prst="rightBrace">
              <a:avLst/>
            </a:prstGeom>
            <a:noFill/>
            <a:ln w="38100" cap="flat" cmpd="sng" algn="ctr">
              <a:solidFill>
                <a:schemeClr val="tx1"/>
              </a:solidFill>
              <a:prstDash val="solid"/>
              <a:round/>
              <a:headEnd type="none" w="med" len="med"/>
              <a:tailEnd type="none" w="med" len="med"/>
            </a:ln>
            <a:effectLst/>
          </p:spPr>
          <p:txBody>
            <a:bodyPr/>
            <a:lstStyle/>
            <a:p>
              <a:pPr algn="ctr">
                <a:defRPr/>
              </a:pPr>
              <a:endParaRPr lang="en-US" sz="2800">
                <a:solidFill>
                  <a:schemeClr val="bg1"/>
                </a:solidFill>
                <a:effectLst>
                  <a:outerShdw blurRad="38100" dist="38100" dir="2700000" algn="tl">
                    <a:srgbClr val="000000">
                      <a:alpha val="43137"/>
                    </a:srgbClr>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p:txBody>
          <a:bodyPr>
            <a:normAutofit/>
          </a:bodyPr>
          <a:lstStyle/>
          <a:p>
            <a:r>
              <a:rPr lang="en-US" sz="4000"/>
              <a:t>Legalized Drugs</a:t>
            </a:r>
          </a:p>
        </p:txBody>
      </p:sp>
      <p:sp>
        <p:nvSpPr>
          <p:cNvPr id="7" name="Content Placeholder 6"/>
          <p:cNvSpPr>
            <a:spLocks noGrp="1"/>
          </p:cNvSpPr>
          <p:nvPr>
            <p:ph idx="1"/>
          </p:nvPr>
        </p:nvSpPr>
        <p:spPr/>
        <p:txBody>
          <a:bodyPr>
            <a:normAutofit fontScale="92500" lnSpcReduction="10000"/>
          </a:bodyPr>
          <a:lstStyle/>
          <a:p>
            <a:r>
              <a:rPr lang="en-US" dirty="0" smtClean="0"/>
              <a:t>Laws against buying and selling certain substances are intended to reduce the harm to society from drug use</a:t>
            </a:r>
          </a:p>
          <a:p>
            <a:r>
              <a:rPr lang="en-US" dirty="0" smtClean="0"/>
              <a:t>Laws have a cost</a:t>
            </a:r>
          </a:p>
          <a:p>
            <a:pPr lvl="1"/>
            <a:r>
              <a:rPr lang="en-US" dirty="0" smtClean="0"/>
              <a:t>Price of illegal drugs increases</a:t>
            </a:r>
          </a:p>
          <a:p>
            <a:pPr lvl="1"/>
            <a:r>
              <a:rPr lang="en-US" dirty="0" smtClean="0"/>
              <a:t>Addicts commit crimes to pay for drugs</a:t>
            </a:r>
          </a:p>
          <a:p>
            <a:pPr lvl="1"/>
            <a:r>
              <a:rPr lang="en-US" dirty="0" smtClean="0"/>
              <a:t>Diverts people from productive employment</a:t>
            </a:r>
          </a:p>
          <a:p>
            <a:pPr lvl="1"/>
            <a:r>
              <a:rPr lang="en-US" dirty="0" smtClean="0"/>
              <a:t>Externalities of turf battles (gan</a:t>
            </a:r>
            <a:r>
              <a:rPr lang="en-US" dirty="0" smtClean="0"/>
              <a:t>g wars)</a:t>
            </a:r>
            <a:endParaRPr lang="en-US" dirty="0" smtClean="0"/>
          </a:p>
          <a:p>
            <a:pPr lvl="1"/>
            <a:r>
              <a:rPr lang="en-US" dirty="0" smtClean="0"/>
              <a:t>High cost to law enforcement, legal, and prison systems </a:t>
            </a:r>
            <a:endParaRPr lang="en-US" dirty="0"/>
          </a:p>
        </p:txBody>
      </p:sp>
      <p:sp>
        <p:nvSpPr>
          <p:cNvPr id="5" name="Footer Placeholder 4"/>
          <p:cNvSpPr>
            <a:spLocks noGrp="1"/>
          </p:cNvSpPr>
          <p:nvPr>
            <p:ph type="ftr" sz="quarter" idx="11"/>
          </p:nvPr>
        </p:nvSpPr>
        <p:spPr>
          <a:xfrm>
            <a:off x="3048000" y="6400800"/>
            <a:ext cx="3505200"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1438DB23-BD6E-418F-AA2B-E33EA01246B4}" type="slidenum">
              <a:rPr lang="en-US"/>
              <a:pPr/>
              <a:t>38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normAutofit/>
          </a:bodyPr>
          <a:lstStyle/>
          <a:p>
            <a:r>
              <a:rPr lang="en-US" sz="4000" dirty="0"/>
              <a:t>Legalized Drugs</a:t>
            </a:r>
          </a:p>
        </p:txBody>
      </p:sp>
      <p:sp>
        <p:nvSpPr>
          <p:cNvPr id="3" name="Content Placeholder 2"/>
          <p:cNvSpPr>
            <a:spLocks noGrp="1"/>
          </p:cNvSpPr>
          <p:nvPr>
            <p:ph idx="1"/>
          </p:nvPr>
        </p:nvSpPr>
        <p:spPr>
          <a:xfrm>
            <a:off x="923926" y="3574473"/>
            <a:ext cx="7762874" cy="2551689"/>
          </a:xfrm>
        </p:spPr>
        <p:txBody>
          <a:bodyPr>
            <a:normAutofit fontScale="77500" lnSpcReduction="20000"/>
          </a:bodyPr>
          <a:lstStyle/>
          <a:p>
            <a:r>
              <a:rPr lang="en-US" dirty="0"/>
              <a:t>Legalization solves most problems</a:t>
            </a:r>
          </a:p>
          <a:p>
            <a:pPr lvl="1"/>
            <a:r>
              <a:rPr lang="en-US" dirty="0"/>
              <a:t>With lower drug prices, quantity demanded may increase</a:t>
            </a:r>
          </a:p>
          <a:p>
            <a:pPr lvl="2"/>
            <a:r>
              <a:rPr lang="en-US" dirty="0"/>
              <a:t>Not supported by evidence in UK and Netherlands</a:t>
            </a:r>
          </a:p>
          <a:p>
            <a:r>
              <a:rPr lang="en-US" dirty="0"/>
              <a:t>An outspoken </a:t>
            </a:r>
            <a:r>
              <a:rPr lang="en-US" dirty="0" smtClean="0"/>
              <a:t>supporter </a:t>
            </a:r>
            <a:r>
              <a:rPr lang="en-US" dirty="0"/>
              <a:t>is seen </a:t>
            </a:r>
            <a:r>
              <a:rPr lang="en-US" dirty="0" smtClean="0"/>
              <a:t>by </a:t>
            </a:r>
            <a:r>
              <a:rPr lang="en-US" dirty="0"/>
              <a:t>voters as more </a:t>
            </a:r>
            <a:r>
              <a:rPr lang="en-US" dirty="0" smtClean="0"/>
              <a:t>likely </a:t>
            </a:r>
            <a:r>
              <a:rPr lang="en-US" dirty="0"/>
              <a:t>to be crazy </a:t>
            </a:r>
            <a:r>
              <a:rPr lang="en-US" dirty="0" smtClean="0"/>
              <a:t>than </a:t>
            </a:r>
            <a:r>
              <a:rPr lang="en-US" dirty="0"/>
              <a:t>an outspoken </a:t>
            </a:r>
            <a:r>
              <a:rPr lang="en-US" dirty="0" smtClean="0"/>
              <a:t>opponent</a:t>
            </a:r>
            <a:endParaRPr lang="en-US" dirty="0"/>
          </a:p>
          <a:p>
            <a:pPr lvl="1"/>
            <a:r>
              <a:rPr lang="en-US" dirty="0"/>
              <a:t>Rational supporters do not speak out</a:t>
            </a:r>
          </a:p>
        </p:txBody>
      </p:sp>
      <p:sp>
        <p:nvSpPr>
          <p:cNvPr id="14" name="Footer Placeholder 4"/>
          <p:cNvSpPr>
            <a:spLocks noGrp="1"/>
          </p:cNvSpPr>
          <p:nvPr>
            <p:ph type="ftr" sz="quarter" idx="11"/>
          </p:nvPr>
        </p:nvSpPr>
        <p:spPr>
          <a:xfrm>
            <a:off x="3047999" y="6400800"/>
            <a:ext cx="4120025"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13" name="Slide Number Placeholder 1"/>
          <p:cNvSpPr>
            <a:spLocks noGrp="1"/>
          </p:cNvSpPr>
          <p:nvPr>
            <p:ph type="sldNum" sz="quarter" idx="12"/>
          </p:nvPr>
        </p:nvSpPr>
        <p:spPr/>
        <p:txBody>
          <a:bodyPr/>
          <a:lstStyle/>
          <a:p>
            <a:r>
              <a:rPr lang="en-US"/>
              <a:t>11-</a:t>
            </a:r>
            <a:fld id="{B7515D9C-0871-4EAE-8E12-B54B269F1DD5}" type="slidenum">
              <a:rPr lang="en-US"/>
              <a:pPr/>
              <a:t>39</a:t>
            </a:fld>
            <a:endParaRPr lang="en-US"/>
          </a:p>
        </p:txBody>
      </p:sp>
      <p:sp>
        <p:nvSpPr>
          <p:cNvPr id="4" name="Rectangle 3"/>
          <p:cNvSpPr/>
          <p:nvPr/>
        </p:nvSpPr>
        <p:spPr bwMode="auto">
          <a:xfrm>
            <a:off x="2363330" y="1898270"/>
            <a:ext cx="2406316" cy="1115136"/>
          </a:xfrm>
          <a:prstGeom prst="rect">
            <a:avLst/>
          </a:prstGeom>
          <a:solidFill>
            <a:schemeClr val="accent2"/>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sz="2000" b="1" dirty="0">
                <a:solidFill>
                  <a:schemeClr val="bg1"/>
                </a:solidFill>
                <a:effectLst>
                  <a:outerShdw blurRad="38100" dist="38100" dir="2700000" algn="tl">
                    <a:srgbClr val="000000">
                      <a:alpha val="43137"/>
                    </a:srgbClr>
                  </a:outerShdw>
                </a:effectLst>
                <a:latin typeface="Arial" charset="0"/>
              </a:rPr>
              <a:t>Rational </a:t>
            </a:r>
            <a:br>
              <a:rPr lang="en-US" sz="2000" b="1" dirty="0">
                <a:solidFill>
                  <a:schemeClr val="bg1"/>
                </a:solidFill>
                <a:effectLst>
                  <a:outerShdw blurRad="38100" dist="38100" dir="2700000" algn="tl">
                    <a:srgbClr val="000000">
                      <a:alpha val="43137"/>
                    </a:srgbClr>
                  </a:outerShdw>
                </a:effectLst>
                <a:latin typeface="Arial" charset="0"/>
              </a:rPr>
            </a:br>
            <a:r>
              <a:rPr lang="en-US" sz="2000" b="1" dirty="0">
                <a:solidFill>
                  <a:schemeClr val="bg1"/>
                </a:solidFill>
                <a:effectLst>
                  <a:outerShdw blurRad="38100" dist="38100" dir="2700000" algn="tl">
                    <a:srgbClr val="000000">
                      <a:alpha val="43137"/>
                    </a:srgbClr>
                  </a:outerShdw>
                </a:effectLst>
                <a:latin typeface="Arial" charset="0"/>
              </a:rPr>
              <a:t>Opponent</a:t>
            </a:r>
          </a:p>
        </p:txBody>
      </p:sp>
      <p:sp>
        <p:nvSpPr>
          <p:cNvPr id="5" name="Rectangle 4"/>
          <p:cNvSpPr/>
          <p:nvPr/>
        </p:nvSpPr>
        <p:spPr bwMode="auto">
          <a:xfrm>
            <a:off x="4761709" y="1898270"/>
            <a:ext cx="2406316" cy="770022"/>
          </a:xfrm>
          <a:prstGeom prst="rect">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2000" b="1" dirty="0">
                <a:solidFill>
                  <a:schemeClr val="bg1"/>
                </a:solidFill>
                <a:effectLst>
                  <a:outerShdw blurRad="38100" dist="38100" dir="2700000" algn="tl">
                    <a:srgbClr val="000000">
                      <a:alpha val="43137"/>
                    </a:srgbClr>
                  </a:outerShdw>
                </a:effectLst>
                <a:latin typeface="Arial" charset="0"/>
              </a:rPr>
              <a:t>Rational Supporter</a:t>
            </a:r>
          </a:p>
        </p:txBody>
      </p:sp>
      <p:sp>
        <p:nvSpPr>
          <p:cNvPr id="9" name="Rectangle 8"/>
          <p:cNvSpPr/>
          <p:nvPr/>
        </p:nvSpPr>
        <p:spPr bwMode="auto">
          <a:xfrm>
            <a:off x="2363330" y="3013406"/>
            <a:ext cx="2406316" cy="424907"/>
          </a:xfrm>
          <a:prstGeom prst="rect">
            <a:avLst/>
          </a:prstGeom>
          <a:solidFill>
            <a:schemeClr val="accent2"/>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sz="2000" b="1" dirty="0">
                <a:solidFill>
                  <a:schemeClr val="bg1"/>
                </a:solidFill>
                <a:effectLst>
                  <a:outerShdw blurRad="38100" dist="38100" dir="2700000" algn="tl">
                    <a:srgbClr val="000000">
                      <a:alpha val="43137"/>
                    </a:srgbClr>
                  </a:outerShdw>
                </a:effectLst>
                <a:latin typeface="Arial" charset="0"/>
              </a:rPr>
              <a:t>Crazy Opponent</a:t>
            </a:r>
          </a:p>
        </p:txBody>
      </p:sp>
      <p:sp>
        <p:nvSpPr>
          <p:cNvPr id="10" name="Rectangle 9"/>
          <p:cNvSpPr/>
          <p:nvPr/>
        </p:nvSpPr>
        <p:spPr bwMode="auto">
          <a:xfrm>
            <a:off x="4761709" y="2668292"/>
            <a:ext cx="2406316" cy="770022"/>
          </a:xfrm>
          <a:prstGeom prst="rect">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2000" b="1" dirty="0">
                <a:solidFill>
                  <a:schemeClr val="bg1"/>
                </a:solidFill>
                <a:effectLst>
                  <a:outerShdw blurRad="38100" dist="38100" dir="2700000" algn="tl">
                    <a:srgbClr val="000000">
                      <a:alpha val="43137"/>
                    </a:srgbClr>
                  </a:outerShdw>
                </a:effectLst>
                <a:latin typeface="Arial" charset="0"/>
              </a:rPr>
              <a:t>Crazy Supporter</a:t>
            </a:r>
          </a:p>
        </p:txBody>
      </p:sp>
      <p:sp>
        <p:nvSpPr>
          <p:cNvPr id="11" name="TextBox 10"/>
          <p:cNvSpPr txBox="1"/>
          <p:nvPr/>
        </p:nvSpPr>
        <p:spPr>
          <a:xfrm>
            <a:off x="2700742" y="1516503"/>
            <a:ext cx="1226105" cy="369332"/>
          </a:xfrm>
          <a:prstGeom prst="rect">
            <a:avLst/>
          </a:prstGeom>
          <a:noFill/>
        </p:spPr>
        <p:txBody>
          <a:bodyPr wrap="none">
            <a:spAutoFit/>
          </a:bodyPr>
          <a:lstStyle/>
          <a:p>
            <a:pPr fontAlgn="auto">
              <a:spcBef>
                <a:spcPts val="0"/>
              </a:spcBef>
              <a:spcAft>
                <a:spcPts val="0"/>
              </a:spcAft>
              <a:defRPr/>
            </a:pPr>
            <a:r>
              <a:rPr lang="en-US" u="sng" dirty="0">
                <a:solidFill>
                  <a:schemeClr val="bg1"/>
                </a:solidFill>
                <a:effectLst>
                  <a:outerShdw blurRad="38100" dist="38100" dir="2700000" algn="tl">
                    <a:srgbClr val="000000">
                      <a:alpha val="43137"/>
                    </a:srgbClr>
                  </a:outerShdw>
                </a:effectLst>
                <a:latin typeface="+mn-lt"/>
              </a:rPr>
              <a:t>Opponents</a:t>
            </a:r>
          </a:p>
        </p:txBody>
      </p:sp>
      <p:sp>
        <p:nvSpPr>
          <p:cNvPr id="12" name="TextBox 11"/>
          <p:cNvSpPr txBox="1"/>
          <p:nvPr/>
        </p:nvSpPr>
        <p:spPr>
          <a:xfrm>
            <a:off x="5249004" y="1516503"/>
            <a:ext cx="1213730" cy="369332"/>
          </a:xfrm>
          <a:prstGeom prst="rect">
            <a:avLst/>
          </a:prstGeom>
          <a:noFill/>
        </p:spPr>
        <p:txBody>
          <a:bodyPr wrap="none">
            <a:spAutoFit/>
          </a:bodyPr>
          <a:lstStyle/>
          <a:p>
            <a:pPr fontAlgn="auto">
              <a:spcBef>
                <a:spcPts val="0"/>
              </a:spcBef>
              <a:spcAft>
                <a:spcPts val="0"/>
              </a:spcAft>
              <a:defRPr/>
            </a:pPr>
            <a:r>
              <a:rPr lang="en-US" u="sng" dirty="0">
                <a:solidFill>
                  <a:schemeClr val="bg1"/>
                </a:solidFill>
                <a:effectLst>
                  <a:outerShdw blurRad="38100" dist="38100" dir="2700000" algn="tl">
                    <a:srgbClr val="000000">
                      <a:alpha val="43137"/>
                    </a:srgbClr>
                  </a:outerShdw>
                </a:effectLst>
                <a:latin typeface="+mn-lt"/>
              </a:rPr>
              <a:t>Supporters</a:t>
            </a:r>
          </a:p>
        </p:txBody>
      </p:sp>
      <p:cxnSp>
        <p:nvCxnSpPr>
          <p:cNvPr id="15" name="Straight Connector 14"/>
          <p:cNvCxnSpPr>
            <a:cxnSpLocks noChangeShapeType="1"/>
          </p:cNvCxnSpPr>
          <p:nvPr/>
        </p:nvCxnSpPr>
        <p:spPr bwMode="auto">
          <a:xfrm>
            <a:off x="2363330" y="2888550"/>
            <a:ext cx="2398379" cy="0"/>
          </a:xfrm>
          <a:prstGeom prst="line">
            <a:avLst/>
          </a:prstGeom>
          <a:noFill/>
          <a:ln w="12700" algn="ctr">
            <a:solidFill>
              <a:schemeClr val="bg1"/>
            </a:solidFill>
            <a:round/>
            <a:headEnd/>
            <a:tailEnd/>
          </a:ln>
        </p:spPr>
      </p:cxnSp>
      <p:cxnSp>
        <p:nvCxnSpPr>
          <p:cNvPr id="17" name="Straight Connector 14"/>
          <p:cNvCxnSpPr>
            <a:cxnSpLocks noChangeShapeType="1"/>
          </p:cNvCxnSpPr>
          <p:nvPr/>
        </p:nvCxnSpPr>
        <p:spPr bwMode="auto">
          <a:xfrm flipV="1">
            <a:off x="4761709" y="2758085"/>
            <a:ext cx="2406315" cy="1"/>
          </a:xfrm>
          <a:prstGeom prst="line">
            <a:avLst/>
          </a:prstGeom>
          <a:noFill/>
          <a:ln w="12700" algn="ctr">
            <a:solidFill>
              <a:schemeClr val="bg1"/>
            </a:solidFill>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normAutofit/>
          </a:bodyPr>
          <a:lstStyle/>
          <a:p>
            <a:r>
              <a:rPr lang="en-US" dirty="0"/>
              <a:t>How The Middleman Adds Value</a:t>
            </a:r>
          </a:p>
        </p:txBody>
      </p:sp>
      <p:sp>
        <p:nvSpPr>
          <p:cNvPr id="100355" name="Rectangle 3"/>
          <p:cNvSpPr>
            <a:spLocks noGrp="1" noChangeArrowheads="1"/>
          </p:cNvSpPr>
          <p:nvPr>
            <p:ph idx="1"/>
          </p:nvPr>
        </p:nvSpPr>
        <p:spPr/>
        <p:txBody>
          <a:bodyPr/>
          <a:lstStyle/>
          <a:p>
            <a:r>
              <a:rPr lang="en-US" dirty="0"/>
              <a:t>Buyers sometimes choose among several </a:t>
            </a:r>
            <a:r>
              <a:rPr lang="en-US" i="1" dirty="0" smtClean="0">
                <a:solidFill>
                  <a:srgbClr val="FFC000"/>
                </a:solidFill>
              </a:rPr>
              <a:t>version</a:t>
            </a:r>
            <a:r>
              <a:rPr lang="hu-HU" i="1" dirty="0" smtClean="0">
                <a:solidFill>
                  <a:srgbClr val="FFC000"/>
                </a:solidFill>
              </a:rPr>
              <a:t>s</a:t>
            </a:r>
            <a:r>
              <a:rPr lang="en-US" dirty="0" smtClean="0"/>
              <a:t> </a:t>
            </a:r>
            <a:r>
              <a:rPr lang="en-US" dirty="0"/>
              <a:t>of a product</a:t>
            </a:r>
          </a:p>
          <a:p>
            <a:pPr lvl="1"/>
            <a:r>
              <a:rPr lang="en-US" dirty="0"/>
              <a:t>Each has </a:t>
            </a:r>
            <a:r>
              <a:rPr lang="en-US" i="1" dirty="0">
                <a:solidFill>
                  <a:srgbClr val="FFC000"/>
                </a:solidFill>
              </a:rPr>
              <a:t>complex feature sets</a:t>
            </a:r>
            <a:endParaRPr lang="en-US" sz="3200" i="1" dirty="0">
              <a:solidFill>
                <a:srgbClr val="FFC000"/>
              </a:solidFill>
            </a:endParaRPr>
          </a:p>
          <a:p>
            <a:r>
              <a:rPr lang="en-US" dirty="0"/>
              <a:t>Research options</a:t>
            </a:r>
          </a:p>
          <a:p>
            <a:pPr lvl="1"/>
            <a:r>
              <a:rPr lang="en-US" dirty="0"/>
              <a:t>Company web site</a:t>
            </a:r>
          </a:p>
          <a:p>
            <a:pPr lvl="1"/>
            <a:r>
              <a:rPr lang="en-US" dirty="0"/>
              <a:t>Ask friends and family</a:t>
            </a:r>
          </a:p>
          <a:p>
            <a:pPr lvl="1"/>
            <a:r>
              <a:rPr lang="en-US" i="1" dirty="0"/>
              <a:t>Consumer Reports, </a:t>
            </a:r>
            <a:r>
              <a:rPr lang="en-US" dirty="0"/>
              <a:t>online product reviews</a:t>
            </a:r>
          </a:p>
          <a:p>
            <a:pPr lvl="1"/>
            <a:r>
              <a:rPr lang="en-US" dirty="0"/>
              <a:t>Visit stores, ecommerce sites</a:t>
            </a:r>
          </a:p>
        </p:txBody>
      </p:sp>
      <p:sp>
        <p:nvSpPr>
          <p:cNvPr id="5" name="Footer Placeholder 4"/>
          <p:cNvSpPr>
            <a:spLocks noGrp="1"/>
          </p:cNvSpPr>
          <p:nvPr>
            <p:ph type="ftr" sz="quarter" idx="11"/>
          </p:nvPr>
        </p:nvSpPr>
        <p:spPr>
          <a:xfrm>
            <a:off x="3047999" y="6400800"/>
            <a:ext cx="3863439"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E9FDE4B9-8E83-48A7-BEEE-1EF302BCB9DF}" type="slidenum">
              <a:rPr lang="en-US"/>
              <a:pPr/>
              <a:t>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35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35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3"/>
          <p:cNvSpPr>
            <a:spLocks noGrp="1"/>
          </p:cNvSpPr>
          <p:nvPr>
            <p:ph type="title"/>
          </p:nvPr>
        </p:nvSpPr>
        <p:spPr/>
        <p:txBody>
          <a:bodyPr/>
          <a:lstStyle/>
          <a:p>
            <a:r>
              <a:rPr lang="en-US"/>
              <a:t>The Economics of Information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0500376"/>
              </p:ext>
            </p:extLst>
          </p:nvPr>
        </p:nvGraphicFramePr>
        <p:xfrm>
          <a:off x="678261" y="1600200"/>
          <a:ext cx="7762875"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a:xfrm>
            <a:off x="3048000" y="6400800"/>
            <a:ext cx="3815938"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17D151A3-7D36-4835-AF2A-303FEA9BEEAA}" type="slidenum">
              <a:rPr lang="en-US"/>
              <a:pPr/>
              <a:t>40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9F5A889-DC76-4BBA-A119-8E5412BF466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1E6A8497-A3EC-41BE-823F-13E8A50FAA0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82490B37-6717-413F-9FEA-766438F4450D}"/>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3AB32D59-5D29-407B-8952-F548A58FA89F}"/>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graphicEl>
                                              <a:dgm id="{CD943A7F-851D-473E-AAC3-88C356EE9241}"/>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46087898-D9C6-426A-ADF8-DF6A9F7BCFE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one"/>
        </p:bldSub>
      </p:bldGraphic>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ctrTitle"/>
          </p:nvPr>
        </p:nvSpPr>
        <p:spPr>
          <a:xfrm>
            <a:off x="1657884" y="2743200"/>
            <a:ext cx="5881643" cy="1470025"/>
          </a:xfrm>
        </p:spPr>
        <p:txBody>
          <a:bodyPr/>
          <a:lstStyle/>
          <a:p>
            <a:r>
              <a:rPr lang="en-US" dirty="0" smtClean="0"/>
              <a:t>Chapter 11: Appendix</a:t>
            </a:r>
            <a:endParaRPr lang="en-US" dirty="0"/>
          </a:p>
        </p:txBody>
      </p:sp>
      <p:sp>
        <p:nvSpPr>
          <p:cNvPr id="6" name="Alcím 5"/>
          <p:cNvSpPr>
            <a:spLocks noGrp="1"/>
          </p:cNvSpPr>
          <p:nvPr>
            <p:ph type="subTitle" idx="1"/>
          </p:nvPr>
        </p:nvSpPr>
        <p:spPr/>
        <p:txBody>
          <a:bodyPr>
            <a:normAutofit/>
          </a:bodyPr>
          <a:lstStyle/>
          <a:p>
            <a:r>
              <a:rPr lang="en-US" dirty="0" smtClean="0"/>
              <a:t>The Principal </a:t>
            </a:r>
            <a:r>
              <a:rPr lang="en-US" dirty="0" smtClean="0">
                <a:latin typeface="Calibri"/>
              </a:rPr>
              <a:t>–</a:t>
            </a:r>
            <a:r>
              <a:rPr lang="en-US" dirty="0" smtClean="0"/>
              <a:t> Agent Model</a:t>
            </a:r>
            <a:endParaRPr lang="en-US" dirty="0"/>
          </a:p>
        </p:txBody>
      </p:sp>
      <p:sp>
        <p:nvSpPr>
          <p:cNvPr id="4" name="Dia számának helye 3"/>
          <p:cNvSpPr>
            <a:spLocks noGrp="1"/>
          </p:cNvSpPr>
          <p:nvPr>
            <p:ph type="sldNum" sz="quarter" idx="4294967295"/>
          </p:nvPr>
        </p:nvSpPr>
        <p:spPr>
          <a:xfrm>
            <a:off x="7010400" y="6356350"/>
            <a:ext cx="2133600" cy="365125"/>
          </a:xfrm>
        </p:spPr>
        <p:txBody>
          <a:bodyPr/>
          <a:lstStyle/>
          <a:p>
            <a:pPr>
              <a:defRPr/>
            </a:pPr>
            <a:fld id="{9040637D-9C84-49AB-9154-B2B645E15459}" type="slidenum">
              <a:rPr lang="en-US" smtClean="0"/>
              <a:pPr>
                <a:defRPr/>
              </a:pPr>
              <a:t>41</a:t>
            </a:fld>
            <a:endParaRPr lang="en-US"/>
          </a:p>
        </p:txBody>
      </p:sp>
    </p:spTree>
    <p:extLst>
      <p:ext uri="{BB962C8B-B14F-4D97-AF65-F5344CB8AC3E}">
        <p14:creationId xmlns:p14="http://schemas.microsoft.com/office/powerpoint/2010/main" val="12138023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787400"/>
          </a:xfrm>
        </p:spPr>
        <p:txBody>
          <a:bodyPr/>
          <a:lstStyle/>
          <a:p>
            <a:pPr eaLnBrk="1" hangingPunct="1"/>
            <a:r>
              <a:rPr lang="en-US" altLang="hu-HU" sz="3600" b="1" smtClean="0"/>
              <a:t>The principal </a:t>
            </a:r>
            <a:r>
              <a:rPr lang="en-US" altLang="hu-HU" sz="3600" b="1" smtClean="0">
                <a:cs typeface="Times New Roman" panose="02020603050405020304" pitchFamily="18" charset="0"/>
              </a:rPr>
              <a:t>– agent model (Laffont)</a:t>
            </a:r>
            <a:r>
              <a:rPr lang="hu-HU" altLang="hu-HU" sz="3600" b="1" smtClean="0">
                <a:cs typeface="Times New Roman" panose="02020603050405020304" pitchFamily="18" charset="0"/>
              </a:rPr>
              <a:t> (1)</a:t>
            </a:r>
            <a:endParaRPr lang="en-US" altLang="hu-HU" sz="3600" smtClean="0">
              <a:cs typeface="Times New Roman" panose="02020603050405020304" pitchFamily="18" charset="0"/>
            </a:endParaRPr>
          </a:p>
        </p:txBody>
      </p:sp>
      <p:sp>
        <p:nvSpPr>
          <p:cNvPr id="33795" name="Rectangle 3"/>
          <p:cNvSpPr>
            <a:spLocks noGrp="1" noChangeArrowheads="1"/>
          </p:cNvSpPr>
          <p:nvPr>
            <p:ph type="body" sz="half" idx="1"/>
          </p:nvPr>
        </p:nvSpPr>
        <p:spPr>
          <a:xfrm>
            <a:off x="566738" y="1378424"/>
            <a:ext cx="8043862" cy="4641376"/>
          </a:xfrm>
        </p:spPr>
        <p:txBody>
          <a:bodyPr/>
          <a:lstStyle/>
          <a:p>
            <a:pPr marL="469900" indent="-469900" eaLnBrk="1" hangingPunct="1"/>
            <a:r>
              <a:rPr lang="en-US" altLang="hu-HU" sz="2400" dirty="0" smtClean="0"/>
              <a:t>The asymmetric information between the </a:t>
            </a:r>
            <a:r>
              <a:rPr lang="en-US" altLang="hu-HU" sz="2400" i="1" dirty="0" smtClean="0"/>
              <a:t>P</a:t>
            </a:r>
            <a:r>
              <a:rPr lang="en-US" altLang="hu-HU" sz="2400" dirty="0" smtClean="0"/>
              <a:t> and the </a:t>
            </a:r>
            <a:r>
              <a:rPr lang="en-US" altLang="hu-HU" sz="2400" i="1" dirty="0" smtClean="0"/>
              <a:t>A</a:t>
            </a:r>
            <a:r>
              <a:rPr lang="en-US" altLang="hu-HU" sz="2400" dirty="0" smtClean="0"/>
              <a:t> has a huge impact on the contract they agree on</a:t>
            </a:r>
          </a:p>
          <a:p>
            <a:pPr marL="469900" indent="-469900" eaLnBrk="1" hangingPunct="1"/>
            <a:r>
              <a:rPr lang="en-US" altLang="hu-HU" sz="2400" dirty="0" smtClean="0"/>
              <a:t>The efficient use of the factors of production requires that </a:t>
            </a:r>
            <a:r>
              <a:rPr lang="en-US" altLang="hu-HU" sz="2400" i="1" dirty="0" smtClean="0"/>
              <a:t>A</a:t>
            </a:r>
            <a:r>
              <a:rPr lang="en-US" altLang="hu-HU" sz="2400" dirty="0" smtClean="0"/>
              <a:t>’s private information become a common knowledge</a:t>
            </a:r>
          </a:p>
          <a:p>
            <a:pPr marL="469900" indent="-469900" eaLnBrk="1" hangingPunct="1"/>
            <a:r>
              <a:rPr lang="en-US" altLang="hu-HU" sz="2400" i="1" dirty="0" smtClean="0"/>
              <a:t>P</a:t>
            </a:r>
            <a:r>
              <a:rPr lang="en-US" altLang="hu-HU" sz="2400" dirty="0" smtClean="0"/>
              <a:t> must transfer an “information rent” to </a:t>
            </a:r>
            <a:r>
              <a:rPr lang="en-US" altLang="hu-HU" sz="2400" i="1" dirty="0" smtClean="0"/>
              <a:t>A</a:t>
            </a:r>
            <a:r>
              <a:rPr lang="en-US" altLang="hu-HU" sz="2400" dirty="0" smtClean="0"/>
              <a:t> in order to make her reveal private information</a:t>
            </a:r>
          </a:p>
          <a:p>
            <a:pPr marL="469900" indent="-469900" eaLnBrk="1" hangingPunct="1"/>
            <a:r>
              <a:rPr lang="en-US" altLang="hu-HU" sz="2400" dirty="0" smtClean="0"/>
              <a:t>The information rent adds to the technological costs of </a:t>
            </a:r>
            <a:r>
              <a:rPr lang="en-US" altLang="hu-HU" sz="2400" i="1" dirty="0" smtClean="0"/>
              <a:t>P</a:t>
            </a:r>
            <a:r>
              <a:rPr lang="en-US" altLang="hu-HU" sz="2400" dirty="0" smtClean="0"/>
              <a:t>. Consequently, the volume of trade differs from the one that would have been occurred under perfect information</a:t>
            </a:r>
          </a:p>
          <a:p>
            <a:pPr marL="469900" indent="-469900" eaLnBrk="1" hangingPunct="1"/>
            <a:r>
              <a:rPr lang="en-US" altLang="hu-HU" sz="2400" dirty="0" smtClean="0"/>
              <a:t>The equilibrium is the “second best solution” of the game between </a:t>
            </a:r>
            <a:r>
              <a:rPr lang="en-US" altLang="hu-HU" sz="2400" i="1" dirty="0" smtClean="0"/>
              <a:t>P</a:t>
            </a:r>
            <a:r>
              <a:rPr lang="en-US" altLang="hu-HU" sz="2400" dirty="0" smtClean="0"/>
              <a:t> and </a:t>
            </a:r>
            <a:r>
              <a:rPr lang="en-US" altLang="hu-HU" sz="2400" i="1" dirty="0" smtClean="0"/>
              <a:t>A</a:t>
            </a:r>
            <a:endParaRPr lang="en-US" altLang="hu-HU" sz="2400" dirty="0" smtClean="0"/>
          </a:p>
        </p:txBody>
      </p:sp>
    </p:spTree>
    <p:extLst>
      <p:ext uri="{BB962C8B-B14F-4D97-AF65-F5344CB8AC3E}">
        <p14:creationId xmlns:p14="http://schemas.microsoft.com/office/powerpoint/2010/main" val="2493578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8229600" cy="931862"/>
          </a:xfrm>
        </p:spPr>
        <p:txBody>
          <a:bodyPr/>
          <a:lstStyle/>
          <a:p>
            <a:pPr eaLnBrk="1" hangingPunct="1"/>
            <a:r>
              <a:rPr lang="en-US" altLang="hu-HU" sz="3600" b="1" smtClean="0"/>
              <a:t>The principal </a:t>
            </a:r>
            <a:r>
              <a:rPr lang="en-US" altLang="hu-HU" sz="3600" b="1" smtClean="0">
                <a:cs typeface="Times New Roman" panose="02020603050405020304" pitchFamily="18" charset="0"/>
              </a:rPr>
              <a:t>– agent model </a:t>
            </a:r>
            <a:r>
              <a:rPr lang="hu-HU" altLang="hu-HU" sz="3600" b="1" smtClean="0">
                <a:cs typeface="Times New Roman" panose="02020603050405020304" pitchFamily="18" charset="0"/>
              </a:rPr>
              <a:t>(2)</a:t>
            </a:r>
            <a:endParaRPr lang="en-US" altLang="hu-HU" sz="3600" smtClean="0">
              <a:cs typeface="Times New Roman" panose="02020603050405020304" pitchFamily="18" charset="0"/>
            </a:endParaRPr>
          </a:p>
        </p:txBody>
      </p:sp>
      <p:sp>
        <p:nvSpPr>
          <p:cNvPr id="34819" name="Rectangle 3"/>
          <p:cNvSpPr>
            <a:spLocks noGrp="1" noChangeArrowheads="1"/>
          </p:cNvSpPr>
          <p:nvPr>
            <p:ph type="body" sz="half" idx="1"/>
          </p:nvPr>
        </p:nvSpPr>
        <p:spPr>
          <a:xfrm>
            <a:off x="457200" y="1752600"/>
            <a:ext cx="8229600" cy="4511722"/>
          </a:xfrm>
        </p:spPr>
        <p:txBody>
          <a:bodyPr/>
          <a:lstStyle/>
          <a:p>
            <a:pPr eaLnBrk="1" hangingPunct="1"/>
            <a:r>
              <a:rPr lang="en-US" altLang="hu-HU" sz="2400" i="1" dirty="0" smtClean="0"/>
              <a:t>P</a:t>
            </a:r>
            <a:r>
              <a:rPr lang="en-US" altLang="hu-HU" sz="2400" dirty="0" smtClean="0"/>
              <a:t> delegates the task to </a:t>
            </a:r>
            <a:r>
              <a:rPr lang="en-US" altLang="hu-HU" sz="2400" i="1" dirty="0" smtClean="0"/>
              <a:t>A</a:t>
            </a:r>
            <a:r>
              <a:rPr lang="en-US" altLang="hu-HU" sz="2400" dirty="0" smtClean="0"/>
              <a:t> that </a:t>
            </a:r>
            <a:r>
              <a:rPr lang="en-US" altLang="hu-HU" sz="2400" i="1" dirty="0" smtClean="0"/>
              <a:t>A</a:t>
            </a:r>
            <a:r>
              <a:rPr lang="en-US" altLang="hu-HU" sz="2400" dirty="0" smtClean="0"/>
              <a:t> should produce a good in an amount of </a:t>
            </a:r>
            <a:r>
              <a:rPr lang="en-US" altLang="hu-HU" sz="2400" i="1" dirty="0" smtClean="0"/>
              <a:t>q</a:t>
            </a:r>
            <a:r>
              <a:rPr lang="en-US" altLang="hu-HU" sz="2400" dirty="0" smtClean="0"/>
              <a:t>. The value of </a:t>
            </a:r>
            <a:r>
              <a:rPr lang="en-US" altLang="hu-HU" sz="2400" i="1" dirty="0" smtClean="0"/>
              <a:t>q</a:t>
            </a:r>
            <a:r>
              <a:rPr lang="en-US" altLang="hu-HU" sz="2400" dirty="0" smtClean="0"/>
              <a:t> for </a:t>
            </a:r>
            <a:r>
              <a:rPr lang="en-US" altLang="hu-HU" sz="2400" i="1" dirty="0" smtClean="0"/>
              <a:t>P</a:t>
            </a:r>
            <a:r>
              <a:rPr lang="en-US" altLang="hu-HU" sz="2400" dirty="0" smtClean="0"/>
              <a:t> is </a:t>
            </a:r>
            <a:r>
              <a:rPr lang="en-US" altLang="hu-HU" sz="2400" i="1" dirty="0" smtClean="0"/>
              <a:t>S</a:t>
            </a:r>
            <a:r>
              <a:rPr lang="en-US" altLang="hu-HU" sz="2400" dirty="0" smtClean="0"/>
              <a:t>(</a:t>
            </a:r>
            <a:r>
              <a:rPr lang="en-US" altLang="hu-HU" sz="2400" i="1" dirty="0" smtClean="0"/>
              <a:t>q</a:t>
            </a:r>
            <a:r>
              <a:rPr lang="en-US" altLang="hu-HU" sz="2400" dirty="0" smtClean="0"/>
              <a:t>) so, that</a:t>
            </a:r>
          </a:p>
          <a:p>
            <a:pPr eaLnBrk="1" hangingPunct="1"/>
            <a:endParaRPr lang="en-US" altLang="hu-HU" sz="2400" dirty="0" smtClean="0"/>
          </a:p>
          <a:p>
            <a:pPr eaLnBrk="1" hangingPunct="1"/>
            <a:r>
              <a:rPr lang="en-US" altLang="hu-HU" sz="2400" i="1" dirty="0" smtClean="0"/>
              <a:t>P</a:t>
            </a:r>
            <a:r>
              <a:rPr lang="en-US" altLang="hu-HU" sz="2400" dirty="0" smtClean="0"/>
              <a:t> cannot observe the production cost of </a:t>
            </a:r>
            <a:r>
              <a:rPr lang="en-US" altLang="hu-HU" sz="2400" i="1" dirty="0" smtClean="0"/>
              <a:t>q</a:t>
            </a:r>
            <a:r>
              <a:rPr lang="en-US" altLang="hu-HU" sz="2400" dirty="0" smtClean="0"/>
              <a:t>, but the possible distribution of costs are common knowledge between </a:t>
            </a:r>
            <a:r>
              <a:rPr lang="en-US" altLang="hu-HU" sz="2400" i="1" dirty="0" smtClean="0"/>
              <a:t>P</a:t>
            </a:r>
            <a:r>
              <a:rPr lang="en-US" altLang="hu-HU" sz="2400" dirty="0" smtClean="0"/>
              <a:t> and </a:t>
            </a:r>
            <a:r>
              <a:rPr lang="en-US" altLang="hu-HU" sz="2400" i="1" dirty="0" smtClean="0"/>
              <a:t>A</a:t>
            </a:r>
          </a:p>
          <a:p>
            <a:pPr eaLnBrk="1" hangingPunct="1"/>
            <a:r>
              <a:rPr lang="en-US" altLang="hu-HU" sz="2400" dirty="0" smtClean="0"/>
              <a:t>Marginal cost can have the following values:</a:t>
            </a:r>
          </a:p>
        </p:txBody>
      </p:sp>
      <p:graphicFrame>
        <p:nvGraphicFramePr>
          <p:cNvPr id="34820" name="Object 4"/>
          <p:cNvGraphicFramePr>
            <a:graphicFrameLocks noChangeAspect="1"/>
          </p:cNvGraphicFramePr>
          <p:nvPr/>
        </p:nvGraphicFramePr>
        <p:xfrm>
          <a:off x="1314450" y="2579688"/>
          <a:ext cx="5418138" cy="379412"/>
        </p:xfrm>
        <a:graphic>
          <a:graphicData uri="http://schemas.openxmlformats.org/presentationml/2006/ole">
            <mc:AlternateContent xmlns:mc="http://schemas.openxmlformats.org/markup-compatibility/2006">
              <mc:Choice xmlns:v="urn:schemas-microsoft-com:vml" Requires="v">
                <p:oleObj spid="_x0000_s1046" name="Egyenlet" r:id="rId3" imgW="4356100" imgH="304800" progId="Equation.3">
                  <p:embed/>
                </p:oleObj>
              </mc:Choice>
              <mc:Fallback>
                <p:oleObj name="Egyenlet" r:id="rId3" imgW="4356100" imgH="304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4450" y="2579688"/>
                        <a:ext cx="5418138" cy="379412"/>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21" name="Object 5"/>
          <p:cNvGraphicFramePr>
            <a:graphicFrameLocks noChangeAspect="1"/>
          </p:cNvGraphicFramePr>
          <p:nvPr/>
        </p:nvGraphicFramePr>
        <p:xfrm>
          <a:off x="900113" y="4292600"/>
          <a:ext cx="6829425" cy="1866900"/>
        </p:xfrm>
        <a:graphic>
          <a:graphicData uri="http://schemas.openxmlformats.org/presentationml/2006/ole">
            <mc:AlternateContent xmlns:mc="http://schemas.openxmlformats.org/markup-compatibility/2006">
              <mc:Choice xmlns:v="urn:schemas-microsoft-com:vml" Requires="v">
                <p:oleObj spid="_x0000_s1047" name="Egyenlet" r:id="rId5" imgW="5207000" imgH="1549400" progId="Equation.3">
                  <p:embed/>
                </p:oleObj>
              </mc:Choice>
              <mc:Fallback>
                <p:oleObj name="Egyenlet" r:id="rId5" imgW="5207000" imgH="15494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0113" y="4292600"/>
                        <a:ext cx="6829425" cy="186690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653227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4638"/>
            <a:ext cx="8229600" cy="787400"/>
          </a:xfrm>
        </p:spPr>
        <p:txBody>
          <a:bodyPr/>
          <a:lstStyle/>
          <a:p>
            <a:pPr eaLnBrk="1" hangingPunct="1"/>
            <a:r>
              <a:rPr lang="en-US" altLang="hu-HU" sz="3600" b="1" smtClean="0"/>
              <a:t>The principal </a:t>
            </a:r>
            <a:r>
              <a:rPr lang="en-US" altLang="hu-HU" sz="3600" b="1" smtClean="0">
                <a:cs typeface="Times New Roman" panose="02020603050405020304" pitchFamily="18" charset="0"/>
              </a:rPr>
              <a:t>– agent model </a:t>
            </a:r>
            <a:r>
              <a:rPr lang="hu-HU" altLang="hu-HU" sz="3600" b="1" smtClean="0">
                <a:cs typeface="Times New Roman" panose="02020603050405020304" pitchFamily="18" charset="0"/>
              </a:rPr>
              <a:t>(3)</a:t>
            </a:r>
            <a:endParaRPr lang="en-US" altLang="hu-HU" sz="3600" smtClean="0"/>
          </a:p>
        </p:txBody>
      </p:sp>
      <p:sp>
        <p:nvSpPr>
          <p:cNvPr id="35843" name="Rectangle 3"/>
          <p:cNvSpPr>
            <a:spLocks noGrp="1" noChangeArrowheads="1"/>
          </p:cNvSpPr>
          <p:nvPr>
            <p:ph type="body" sz="half" idx="1"/>
          </p:nvPr>
        </p:nvSpPr>
        <p:spPr>
          <a:xfrm>
            <a:off x="323850" y="1196975"/>
            <a:ext cx="8439150" cy="5040313"/>
          </a:xfrm>
        </p:spPr>
        <p:txBody>
          <a:bodyPr/>
          <a:lstStyle/>
          <a:p>
            <a:pPr eaLnBrk="1" hangingPunct="1"/>
            <a:r>
              <a:rPr lang="en-US" altLang="hu-HU" sz="2400" smtClean="0"/>
              <a:t>The aim of the contract is to achieve maximum allocative efficiency between </a:t>
            </a:r>
            <a:r>
              <a:rPr lang="en-US" altLang="hu-HU" sz="2400" i="1" smtClean="0"/>
              <a:t>P</a:t>
            </a:r>
            <a:r>
              <a:rPr lang="en-US" altLang="hu-HU" sz="2400" smtClean="0"/>
              <a:t> and </a:t>
            </a:r>
            <a:r>
              <a:rPr lang="en-US" altLang="hu-HU" sz="2400" i="1" smtClean="0"/>
              <a:t>A</a:t>
            </a:r>
          </a:p>
          <a:p>
            <a:pPr eaLnBrk="1" hangingPunct="1"/>
            <a:r>
              <a:rPr lang="en-US" altLang="hu-HU" sz="2400" i="1" smtClean="0"/>
              <a:t>P</a:t>
            </a:r>
            <a:r>
              <a:rPr lang="en-US" altLang="hu-HU" sz="2400" smtClean="0"/>
              <a:t> transfers pay </a:t>
            </a:r>
            <a:r>
              <a:rPr lang="en-US" altLang="hu-HU" sz="2400" i="1" smtClean="0"/>
              <a:t>t</a:t>
            </a:r>
            <a:r>
              <a:rPr lang="en-US" altLang="hu-HU" sz="2400" smtClean="0"/>
              <a:t> to </a:t>
            </a:r>
            <a:r>
              <a:rPr lang="en-US" altLang="hu-HU" sz="2400" i="1" smtClean="0"/>
              <a:t>A</a:t>
            </a:r>
            <a:r>
              <a:rPr lang="en-US" altLang="hu-HU" sz="2400" smtClean="0"/>
              <a:t>, and the feasible allocations of the contract are:</a:t>
            </a:r>
          </a:p>
          <a:p>
            <a:pPr eaLnBrk="1" hangingPunct="1"/>
            <a:r>
              <a:rPr lang="en-US" altLang="hu-HU" sz="2400" smtClean="0"/>
              <a:t> Efficient contract without uncertainty: marginal benefit = marginal cost</a:t>
            </a:r>
            <a:r>
              <a:rPr lang="hu-HU" altLang="hu-HU" sz="2400" smtClean="0"/>
              <a:t>:</a:t>
            </a:r>
            <a:endParaRPr lang="en-US" altLang="hu-HU" sz="2400" smtClean="0"/>
          </a:p>
          <a:p>
            <a:pPr lvl="1" eaLnBrk="1" hangingPunct="1"/>
            <a:r>
              <a:rPr lang="en-US" altLang="hu-HU" sz="2000" smtClean="0"/>
              <a:t>It is reasonable to execute both production plans if social welfare function is non-negative</a:t>
            </a:r>
          </a:p>
        </p:txBody>
      </p:sp>
      <p:graphicFrame>
        <p:nvGraphicFramePr>
          <p:cNvPr id="35844" name="Object 4"/>
          <p:cNvGraphicFramePr>
            <a:graphicFrameLocks noChangeAspect="1"/>
          </p:cNvGraphicFramePr>
          <p:nvPr/>
        </p:nvGraphicFramePr>
        <p:xfrm>
          <a:off x="1336675" y="2420938"/>
          <a:ext cx="2514600" cy="381000"/>
        </p:xfrm>
        <a:graphic>
          <a:graphicData uri="http://schemas.openxmlformats.org/presentationml/2006/ole">
            <mc:AlternateContent xmlns:mc="http://schemas.openxmlformats.org/markup-compatibility/2006">
              <mc:Choice xmlns:v="urn:schemas-microsoft-com:vml" Requires="v">
                <p:oleObj spid="_x0000_s2080" name="Egyenlet" r:id="rId3" imgW="1511300" imgH="215900" progId="Equation.3">
                  <p:embed/>
                </p:oleObj>
              </mc:Choice>
              <mc:Fallback>
                <p:oleObj name="Egyenlet" r:id="rId3" imgW="1511300" imgH="215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6675" y="2420938"/>
                        <a:ext cx="25146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5" name="Object 5"/>
          <p:cNvGraphicFramePr>
            <a:graphicFrameLocks noChangeAspect="1"/>
          </p:cNvGraphicFramePr>
          <p:nvPr/>
        </p:nvGraphicFramePr>
        <p:xfrm>
          <a:off x="2627313" y="3175000"/>
          <a:ext cx="2740025" cy="469900"/>
        </p:xfrm>
        <a:graphic>
          <a:graphicData uri="http://schemas.openxmlformats.org/presentationml/2006/ole">
            <mc:AlternateContent xmlns:mc="http://schemas.openxmlformats.org/markup-compatibility/2006">
              <mc:Choice xmlns:v="urn:schemas-microsoft-com:vml" Requires="v">
                <p:oleObj spid="_x0000_s2081" name="Egyenlet" r:id="rId5" imgW="2565400" imgH="444500" progId="Equation.3">
                  <p:embed/>
                </p:oleObj>
              </mc:Choice>
              <mc:Fallback>
                <p:oleObj name="Egyenlet" r:id="rId5" imgW="2565400" imgH="4445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27313" y="3175000"/>
                        <a:ext cx="2740025"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6" name="Object 6"/>
          <p:cNvGraphicFramePr>
            <a:graphicFrameLocks noChangeAspect="1"/>
          </p:cNvGraphicFramePr>
          <p:nvPr/>
        </p:nvGraphicFramePr>
        <p:xfrm>
          <a:off x="1403350" y="4365625"/>
          <a:ext cx="5976938" cy="1558925"/>
        </p:xfrm>
        <a:graphic>
          <a:graphicData uri="http://schemas.openxmlformats.org/presentationml/2006/ole">
            <mc:AlternateContent xmlns:mc="http://schemas.openxmlformats.org/markup-compatibility/2006">
              <mc:Choice xmlns:v="urn:schemas-microsoft-com:vml" Requires="v">
                <p:oleObj spid="_x0000_s2082" name="Egyenlet" r:id="rId7" imgW="5664200" imgH="1435100" progId="Equation.3">
                  <p:embed/>
                </p:oleObj>
              </mc:Choice>
              <mc:Fallback>
                <p:oleObj name="Egyenlet" r:id="rId7" imgW="5664200" imgH="1435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3350" y="4365625"/>
                        <a:ext cx="5976938" cy="15589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620624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4638"/>
            <a:ext cx="8229600" cy="787400"/>
          </a:xfrm>
        </p:spPr>
        <p:txBody>
          <a:bodyPr/>
          <a:lstStyle/>
          <a:p>
            <a:pPr eaLnBrk="1" hangingPunct="1"/>
            <a:r>
              <a:rPr lang="en-US" altLang="hu-HU" sz="3600" b="1" smtClean="0"/>
              <a:t>The principal </a:t>
            </a:r>
            <a:r>
              <a:rPr lang="en-US" altLang="hu-HU" sz="3600" b="1" smtClean="0">
                <a:cs typeface="Times New Roman" panose="02020603050405020304" pitchFamily="18" charset="0"/>
              </a:rPr>
              <a:t>– agent model </a:t>
            </a:r>
            <a:r>
              <a:rPr lang="hu-HU" altLang="hu-HU" sz="3600" b="1" smtClean="0">
                <a:cs typeface="Times New Roman" panose="02020603050405020304" pitchFamily="18" charset="0"/>
              </a:rPr>
              <a:t>(4)</a:t>
            </a:r>
            <a:endParaRPr lang="en-US" altLang="hu-HU" sz="3600" smtClean="0"/>
          </a:p>
        </p:txBody>
      </p:sp>
      <p:sp>
        <p:nvSpPr>
          <p:cNvPr id="36867" name="Rectangle 3"/>
          <p:cNvSpPr>
            <a:spLocks noGrp="1" noChangeArrowheads="1"/>
          </p:cNvSpPr>
          <p:nvPr>
            <p:ph type="body" sz="half" idx="1"/>
          </p:nvPr>
        </p:nvSpPr>
        <p:spPr>
          <a:xfrm>
            <a:off x="566738" y="1752600"/>
            <a:ext cx="8272462" cy="4267200"/>
          </a:xfrm>
        </p:spPr>
        <p:txBody>
          <a:bodyPr/>
          <a:lstStyle/>
          <a:p>
            <a:pPr eaLnBrk="1" hangingPunct="1"/>
            <a:r>
              <a:rPr lang="en-US" altLang="hu-HU" sz="2400" smtClean="0"/>
              <a:t>Assume that A’s reservation wage, </a:t>
            </a:r>
            <a:r>
              <a:rPr lang="en-US" altLang="hu-HU" sz="2400" i="1" smtClean="0"/>
              <a:t>t</a:t>
            </a:r>
            <a:r>
              <a:rPr lang="en-US" altLang="hu-HU" sz="2400" baseline="-25000" smtClean="0"/>
              <a:t>0</a:t>
            </a:r>
            <a:r>
              <a:rPr lang="en-US" altLang="hu-HU" sz="2400" smtClean="0"/>
              <a:t> = 0, and there is no fixed cost of production. Then, </a:t>
            </a:r>
            <a:r>
              <a:rPr lang="en-US" altLang="hu-HU" sz="2400" i="1" smtClean="0"/>
              <a:t>A</a:t>
            </a:r>
            <a:r>
              <a:rPr lang="en-US" altLang="hu-HU" sz="2400" smtClean="0"/>
              <a:t>’s participation constraint, depending on </a:t>
            </a:r>
            <a:r>
              <a:rPr lang="en-US" altLang="hu-HU" sz="2400" i="1" smtClean="0"/>
              <a:t>A</a:t>
            </a:r>
            <a:r>
              <a:rPr lang="en-US" altLang="hu-HU" sz="2400" smtClean="0"/>
              <a:t>’s type is</a:t>
            </a:r>
          </a:p>
          <a:p>
            <a:pPr eaLnBrk="1" hangingPunct="1"/>
            <a:endParaRPr lang="en-US" altLang="hu-HU" sz="2400" smtClean="0"/>
          </a:p>
          <a:p>
            <a:pPr eaLnBrk="1" hangingPunct="1"/>
            <a:r>
              <a:rPr lang="en-US" altLang="hu-HU" sz="2400" i="1" smtClean="0"/>
              <a:t>P</a:t>
            </a:r>
            <a:r>
              <a:rPr lang="en-US" altLang="hu-HU" sz="2400" smtClean="0"/>
              <a:t>’s contract offer is:</a:t>
            </a:r>
          </a:p>
          <a:p>
            <a:pPr eaLnBrk="1" hangingPunct="1"/>
            <a:endParaRPr lang="en-US" altLang="hu-HU" sz="2400" smtClean="0"/>
          </a:p>
          <a:p>
            <a:pPr eaLnBrk="1" hangingPunct="1"/>
            <a:endParaRPr lang="en-US" altLang="hu-HU" sz="2400" smtClean="0"/>
          </a:p>
          <a:p>
            <a:pPr eaLnBrk="1" hangingPunct="1"/>
            <a:endParaRPr lang="en-US" altLang="hu-HU" sz="2400" smtClean="0"/>
          </a:p>
          <a:p>
            <a:pPr eaLnBrk="1" hangingPunct="1"/>
            <a:r>
              <a:rPr lang="en-US" altLang="hu-HU" sz="2400" smtClean="0"/>
              <a:t>All risk is born by </a:t>
            </a:r>
            <a:r>
              <a:rPr lang="en-US" altLang="hu-HU" sz="2400" i="1" smtClean="0"/>
              <a:t>P</a:t>
            </a:r>
            <a:r>
              <a:rPr lang="en-US" altLang="hu-HU" sz="2400" smtClean="0"/>
              <a:t>, who is assumed to be risk neutral, while </a:t>
            </a:r>
            <a:r>
              <a:rPr lang="en-US" altLang="hu-HU" sz="2400" i="1" smtClean="0"/>
              <a:t>A</a:t>
            </a:r>
            <a:r>
              <a:rPr lang="en-US" altLang="hu-HU" sz="2400" smtClean="0"/>
              <a:t> is risk averse</a:t>
            </a:r>
          </a:p>
        </p:txBody>
      </p:sp>
      <p:graphicFrame>
        <p:nvGraphicFramePr>
          <p:cNvPr id="36868" name="Object 4"/>
          <p:cNvGraphicFramePr>
            <a:graphicFrameLocks noChangeAspect="1"/>
          </p:cNvGraphicFramePr>
          <p:nvPr/>
        </p:nvGraphicFramePr>
        <p:xfrm>
          <a:off x="2771775" y="2976563"/>
          <a:ext cx="3201988" cy="381000"/>
        </p:xfrm>
        <a:graphic>
          <a:graphicData uri="http://schemas.openxmlformats.org/presentationml/2006/ole">
            <mc:AlternateContent xmlns:mc="http://schemas.openxmlformats.org/markup-compatibility/2006">
              <mc:Choice xmlns:v="urn:schemas-microsoft-com:vml" Requires="v">
                <p:oleObj spid="_x0000_s3094" name="Egyenlet" r:id="rId3" imgW="2641600" imgH="368300" progId="Equation.3">
                  <p:embed/>
                </p:oleObj>
              </mc:Choice>
              <mc:Fallback>
                <p:oleObj name="Egyenlet" r:id="rId3" imgW="2641600" imgH="368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75" y="2976563"/>
                        <a:ext cx="3201988"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69" name="Object 5"/>
          <p:cNvGraphicFramePr>
            <a:graphicFrameLocks noChangeAspect="1"/>
          </p:cNvGraphicFramePr>
          <p:nvPr/>
        </p:nvGraphicFramePr>
        <p:xfrm>
          <a:off x="1295400" y="3860800"/>
          <a:ext cx="6324600" cy="1028700"/>
        </p:xfrm>
        <a:graphic>
          <a:graphicData uri="http://schemas.openxmlformats.org/presentationml/2006/ole">
            <mc:AlternateContent xmlns:mc="http://schemas.openxmlformats.org/markup-compatibility/2006">
              <mc:Choice xmlns:v="urn:schemas-microsoft-com:vml" Requires="v">
                <p:oleObj spid="_x0000_s3095" name="Egyenlet" r:id="rId5" imgW="4775200" imgH="889000" progId="Equation.3">
                  <p:embed/>
                </p:oleObj>
              </mc:Choice>
              <mc:Fallback>
                <p:oleObj name="Egyenlet" r:id="rId5" imgW="4775200" imgH="889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3860800"/>
                        <a:ext cx="6324600"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725014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hu-HU" sz="3600" b="1" smtClean="0"/>
              <a:t>The principal </a:t>
            </a:r>
            <a:r>
              <a:rPr lang="en-US" altLang="hu-HU" sz="3600" b="1" smtClean="0">
                <a:cs typeface="Times New Roman" panose="02020603050405020304" pitchFamily="18" charset="0"/>
              </a:rPr>
              <a:t>– agent model </a:t>
            </a:r>
            <a:r>
              <a:rPr lang="hu-HU" altLang="hu-HU" sz="3600" b="1" smtClean="0">
                <a:cs typeface="Times New Roman" panose="02020603050405020304" pitchFamily="18" charset="0"/>
              </a:rPr>
              <a:t>(5)</a:t>
            </a:r>
            <a:endParaRPr lang="en-US" altLang="hu-HU" sz="3600" smtClean="0"/>
          </a:p>
        </p:txBody>
      </p:sp>
      <p:sp>
        <p:nvSpPr>
          <p:cNvPr id="37891" name="Rectangle 3"/>
          <p:cNvSpPr>
            <a:spLocks noGrp="1" noChangeArrowheads="1"/>
          </p:cNvSpPr>
          <p:nvPr>
            <p:ph type="body" sz="half" idx="1"/>
          </p:nvPr>
        </p:nvSpPr>
        <p:spPr>
          <a:xfrm>
            <a:off x="457200" y="1600200"/>
            <a:ext cx="8039100" cy="4525963"/>
          </a:xfrm>
        </p:spPr>
        <p:txBody>
          <a:bodyPr/>
          <a:lstStyle/>
          <a:p>
            <a:pPr marL="469900" indent="-469900" eaLnBrk="1" hangingPunct="1"/>
            <a:r>
              <a:rPr lang="en-US" altLang="hu-HU" sz="2200" smtClean="0"/>
              <a:t>The inefficient agent must receive a higher pay beyond a certain level of output, for she must exert larger effort to produce that amount than the efficient agent</a:t>
            </a:r>
            <a:endParaRPr lang="en-US" altLang="hu-HU" sz="2600" smtClean="0"/>
          </a:p>
        </p:txBody>
      </p:sp>
      <p:grpSp>
        <p:nvGrpSpPr>
          <p:cNvPr id="37892" name="Group 4"/>
          <p:cNvGrpSpPr>
            <a:grpSpLocks/>
          </p:cNvGrpSpPr>
          <p:nvPr/>
        </p:nvGrpSpPr>
        <p:grpSpPr bwMode="auto">
          <a:xfrm>
            <a:off x="2195513" y="2744788"/>
            <a:ext cx="4587875" cy="3276600"/>
            <a:chOff x="1382" y="1632"/>
            <a:chExt cx="2890" cy="2064"/>
          </a:xfrm>
        </p:grpSpPr>
        <p:sp>
          <p:nvSpPr>
            <p:cNvPr id="37893" name="Line 5"/>
            <p:cNvSpPr>
              <a:spLocks noChangeShapeType="1"/>
            </p:cNvSpPr>
            <p:nvPr/>
          </p:nvSpPr>
          <p:spPr bwMode="auto">
            <a:xfrm flipV="1">
              <a:off x="1632" y="1920"/>
              <a:ext cx="0" cy="168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7894" name="Line 6"/>
            <p:cNvSpPr>
              <a:spLocks noChangeShapeType="1"/>
            </p:cNvSpPr>
            <p:nvPr/>
          </p:nvSpPr>
          <p:spPr bwMode="auto">
            <a:xfrm>
              <a:off x="1632" y="3600"/>
              <a:ext cx="216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7895" name="Text Box 7"/>
            <p:cNvSpPr txBox="1">
              <a:spLocks noChangeArrowheads="1"/>
            </p:cNvSpPr>
            <p:nvPr/>
          </p:nvSpPr>
          <p:spPr bwMode="auto">
            <a:xfrm>
              <a:off x="3888" y="3465"/>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hu-HU" i="1" smtClean="0">
                  <a:solidFill>
                    <a:srgbClr val="000000"/>
                  </a:solidFill>
                </a:rPr>
                <a:t>q</a:t>
              </a:r>
              <a:endParaRPr lang="en-US" altLang="hu-HU" smtClean="0">
                <a:solidFill>
                  <a:srgbClr val="000000"/>
                </a:solidFill>
              </a:endParaRPr>
            </a:p>
          </p:txBody>
        </p:sp>
        <p:sp>
          <p:nvSpPr>
            <p:cNvPr id="37896" name="Text Box 8"/>
            <p:cNvSpPr txBox="1">
              <a:spLocks noChangeArrowheads="1"/>
            </p:cNvSpPr>
            <p:nvPr/>
          </p:nvSpPr>
          <p:spPr bwMode="auto">
            <a:xfrm>
              <a:off x="1382" y="1800"/>
              <a:ext cx="1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hu-HU" i="1" smtClean="0">
                  <a:solidFill>
                    <a:srgbClr val="000000"/>
                  </a:solidFill>
                </a:rPr>
                <a:t>t</a:t>
              </a:r>
              <a:endParaRPr lang="en-US" altLang="hu-HU" smtClean="0">
                <a:solidFill>
                  <a:srgbClr val="000000"/>
                </a:solidFill>
              </a:endParaRPr>
            </a:p>
          </p:txBody>
        </p:sp>
        <p:sp>
          <p:nvSpPr>
            <p:cNvPr id="37897" name="Line 9"/>
            <p:cNvSpPr>
              <a:spLocks noChangeShapeType="1"/>
            </p:cNvSpPr>
            <p:nvPr/>
          </p:nvSpPr>
          <p:spPr bwMode="auto">
            <a:xfrm flipV="1">
              <a:off x="1632" y="2112"/>
              <a:ext cx="2016" cy="960"/>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7898" name="Line 10"/>
            <p:cNvSpPr>
              <a:spLocks noChangeShapeType="1"/>
            </p:cNvSpPr>
            <p:nvPr/>
          </p:nvSpPr>
          <p:spPr bwMode="auto">
            <a:xfrm flipV="1">
              <a:off x="1632" y="1824"/>
              <a:ext cx="1968" cy="1536"/>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graphicFrame>
          <p:nvGraphicFramePr>
            <p:cNvPr id="37899" name="Object 11"/>
            <p:cNvGraphicFramePr>
              <a:graphicFrameLocks noChangeAspect="1"/>
            </p:cNvGraphicFramePr>
            <p:nvPr/>
          </p:nvGraphicFramePr>
          <p:xfrm>
            <a:off x="1440" y="3312"/>
            <a:ext cx="103" cy="135"/>
          </p:xfrm>
          <a:graphic>
            <a:graphicData uri="http://schemas.openxmlformats.org/presentationml/2006/ole">
              <mc:AlternateContent xmlns:mc="http://schemas.openxmlformats.org/markup-compatibility/2006">
                <mc:Choice xmlns:v="urn:schemas-microsoft-com:vml" Requires="v">
                  <p:oleObj spid="_x0000_s4138" name="Egyenlet" r:id="rId3" imgW="164885" imgH="215619" progId="Equation.3">
                    <p:embed/>
                  </p:oleObj>
                </mc:Choice>
                <mc:Fallback>
                  <p:oleObj name="Egyenlet" r:id="rId3" imgW="164885"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3312"/>
                          <a:ext cx="103" cy="1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900" name="Object 12"/>
            <p:cNvGraphicFramePr>
              <a:graphicFrameLocks noChangeAspect="1"/>
            </p:cNvGraphicFramePr>
            <p:nvPr/>
          </p:nvGraphicFramePr>
          <p:xfrm>
            <a:off x="1440" y="3072"/>
            <a:ext cx="103" cy="135"/>
          </p:xfrm>
          <a:graphic>
            <a:graphicData uri="http://schemas.openxmlformats.org/presentationml/2006/ole">
              <mc:AlternateContent xmlns:mc="http://schemas.openxmlformats.org/markup-compatibility/2006">
                <mc:Choice xmlns:v="urn:schemas-microsoft-com:vml" Requires="v">
                  <p:oleObj spid="_x0000_s4139" name="Egyenlet" r:id="rId5" imgW="164885" imgH="215619" progId="Equation.3">
                    <p:embed/>
                  </p:oleObj>
                </mc:Choice>
                <mc:Fallback>
                  <p:oleObj name="Egyenlet" r:id="rId5" imgW="164885" imgH="21561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0" y="3072"/>
                          <a:ext cx="103" cy="1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901" name="Object 13"/>
            <p:cNvGraphicFramePr>
              <a:graphicFrameLocks noChangeAspect="1"/>
            </p:cNvGraphicFramePr>
            <p:nvPr/>
          </p:nvGraphicFramePr>
          <p:xfrm>
            <a:off x="3696" y="1728"/>
            <a:ext cx="576" cy="192"/>
          </p:xfrm>
          <a:graphic>
            <a:graphicData uri="http://schemas.openxmlformats.org/presentationml/2006/ole">
              <mc:AlternateContent xmlns:mc="http://schemas.openxmlformats.org/markup-compatibility/2006">
                <mc:Choice xmlns:v="urn:schemas-microsoft-com:vml" Requires="v">
                  <p:oleObj spid="_x0000_s4140" name="Egyenlet" r:id="rId7" imgW="660113" imgH="241195" progId="Equation.3">
                    <p:embed/>
                  </p:oleObj>
                </mc:Choice>
                <mc:Fallback>
                  <p:oleObj name="Egyenlet" r:id="rId7" imgW="660113" imgH="24119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96" y="1728"/>
                          <a:ext cx="576"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902" name="Object 14"/>
            <p:cNvGraphicFramePr>
              <a:graphicFrameLocks noChangeAspect="1"/>
            </p:cNvGraphicFramePr>
            <p:nvPr/>
          </p:nvGraphicFramePr>
          <p:xfrm>
            <a:off x="3696" y="2026"/>
            <a:ext cx="576" cy="172"/>
          </p:xfrm>
          <a:graphic>
            <a:graphicData uri="http://schemas.openxmlformats.org/presentationml/2006/ole">
              <mc:AlternateContent xmlns:mc="http://schemas.openxmlformats.org/markup-compatibility/2006">
                <mc:Choice xmlns:v="urn:schemas-microsoft-com:vml" Requires="v">
                  <p:oleObj spid="_x0000_s4141" name="Egyenlet" r:id="rId9" imgW="660113" imgH="215806" progId="Equation.3">
                    <p:embed/>
                  </p:oleObj>
                </mc:Choice>
                <mc:Fallback>
                  <p:oleObj name="Egyenlet" r:id="rId9" imgW="660113" imgH="21580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96" y="2026"/>
                          <a:ext cx="576"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7903" name="Line 15"/>
            <p:cNvSpPr>
              <a:spLocks noChangeShapeType="1"/>
            </p:cNvSpPr>
            <p:nvPr/>
          </p:nvSpPr>
          <p:spPr bwMode="auto">
            <a:xfrm>
              <a:off x="3216" y="2112"/>
              <a:ext cx="0" cy="1488"/>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7904" name="Line 16"/>
            <p:cNvSpPr>
              <a:spLocks noChangeShapeType="1"/>
            </p:cNvSpPr>
            <p:nvPr/>
          </p:nvSpPr>
          <p:spPr bwMode="auto">
            <a:xfrm flipH="1">
              <a:off x="1632" y="2112"/>
              <a:ext cx="1584"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7905" name="Line 17"/>
            <p:cNvSpPr>
              <a:spLocks noChangeShapeType="1"/>
            </p:cNvSpPr>
            <p:nvPr/>
          </p:nvSpPr>
          <p:spPr bwMode="auto">
            <a:xfrm flipH="1">
              <a:off x="1632" y="2304"/>
              <a:ext cx="1584"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7906" name="Line 18"/>
            <p:cNvSpPr>
              <a:spLocks noChangeShapeType="1"/>
            </p:cNvSpPr>
            <p:nvPr/>
          </p:nvSpPr>
          <p:spPr bwMode="auto">
            <a:xfrm flipH="1" flipV="1">
              <a:off x="2064" y="2544"/>
              <a:ext cx="96" cy="288"/>
            </a:xfrm>
            <a:prstGeom prst="line">
              <a:avLst/>
            </a:prstGeom>
            <a:noFill/>
            <a:ln w="38100">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7907" name="Line 19"/>
            <p:cNvSpPr>
              <a:spLocks noChangeShapeType="1"/>
            </p:cNvSpPr>
            <p:nvPr/>
          </p:nvSpPr>
          <p:spPr bwMode="auto">
            <a:xfrm flipV="1">
              <a:off x="1632" y="1680"/>
              <a:ext cx="1872" cy="912"/>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7908" name="Line 20"/>
            <p:cNvSpPr>
              <a:spLocks noChangeShapeType="1"/>
            </p:cNvSpPr>
            <p:nvPr/>
          </p:nvSpPr>
          <p:spPr bwMode="auto">
            <a:xfrm flipV="1">
              <a:off x="1632" y="1632"/>
              <a:ext cx="1344" cy="1104"/>
            </a:xfrm>
            <a:prstGeom prst="line">
              <a:avLst/>
            </a:prstGeom>
            <a:noFill/>
            <a:ln w="95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7909" name="Line 21"/>
            <p:cNvSpPr>
              <a:spLocks noChangeShapeType="1"/>
            </p:cNvSpPr>
            <p:nvPr/>
          </p:nvSpPr>
          <p:spPr bwMode="auto">
            <a:xfrm flipH="1" flipV="1">
              <a:off x="2640" y="2016"/>
              <a:ext cx="144" cy="432"/>
            </a:xfrm>
            <a:prstGeom prst="line">
              <a:avLst/>
            </a:prstGeom>
            <a:noFill/>
            <a:ln w="381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grpSp>
    </p:spTree>
    <p:extLst>
      <p:ext uri="{BB962C8B-B14F-4D97-AF65-F5344CB8AC3E}">
        <p14:creationId xmlns:p14="http://schemas.microsoft.com/office/powerpoint/2010/main" val="14105649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8229600" cy="931862"/>
          </a:xfrm>
        </p:spPr>
        <p:txBody>
          <a:bodyPr/>
          <a:lstStyle/>
          <a:p>
            <a:pPr eaLnBrk="1" hangingPunct="1"/>
            <a:r>
              <a:rPr lang="en-US" altLang="hu-HU" sz="3200" b="1" smtClean="0"/>
              <a:t>The principal </a:t>
            </a:r>
            <a:r>
              <a:rPr lang="en-US" altLang="hu-HU" sz="3200" b="1" smtClean="0">
                <a:cs typeface="Times New Roman" panose="02020603050405020304" pitchFamily="18" charset="0"/>
              </a:rPr>
              <a:t>– agent model: A graphic representation</a:t>
            </a:r>
            <a:endParaRPr lang="en-US" altLang="hu-HU" sz="3200" smtClean="0">
              <a:cs typeface="Times New Roman" panose="02020603050405020304" pitchFamily="18" charset="0"/>
            </a:endParaRPr>
          </a:p>
        </p:txBody>
      </p:sp>
      <p:sp>
        <p:nvSpPr>
          <p:cNvPr id="38915" name="Rectangle 3"/>
          <p:cNvSpPr>
            <a:spLocks noGrp="1" noChangeArrowheads="1"/>
          </p:cNvSpPr>
          <p:nvPr>
            <p:ph type="body" sz="half" idx="1"/>
          </p:nvPr>
        </p:nvSpPr>
        <p:spPr>
          <a:xfrm>
            <a:off x="152400" y="1600200"/>
            <a:ext cx="8812213" cy="4637088"/>
          </a:xfrm>
        </p:spPr>
        <p:txBody>
          <a:bodyPr/>
          <a:lstStyle/>
          <a:p>
            <a:pPr marL="469900" indent="-469900" eaLnBrk="1" hangingPunct="1"/>
            <a:r>
              <a:rPr lang="en-US" altLang="hu-HU" sz="2000" smtClean="0"/>
              <a:t>The utility curves of </a:t>
            </a:r>
            <a:r>
              <a:rPr lang="en-US" altLang="hu-HU" sz="2000" i="1" smtClean="0"/>
              <a:t>A</a:t>
            </a:r>
            <a:r>
              <a:rPr lang="en-US" altLang="hu-HU" sz="2000" smtClean="0"/>
              <a:t> can intersect only once. </a:t>
            </a:r>
            <a:r>
              <a:rPr lang="en-US" altLang="hu-HU" sz="2000" i="1" smtClean="0"/>
              <a:t>B</a:t>
            </a:r>
            <a:r>
              <a:rPr lang="en-US" altLang="hu-HU" sz="2000" baseline="30000" smtClean="0"/>
              <a:t>*</a:t>
            </a:r>
            <a:r>
              <a:rPr lang="en-US" altLang="hu-HU" sz="2000" smtClean="0"/>
              <a:t> is preferred by both agents to </a:t>
            </a:r>
            <a:r>
              <a:rPr lang="en-US" altLang="hu-HU" sz="2000" i="1" smtClean="0"/>
              <a:t>A</a:t>
            </a:r>
            <a:r>
              <a:rPr lang="en-US" altLang="hu-HU" sz="2000" baseline="30000" smtClean="0"/>
              <a:t>*</a:t>
            </a:r>
            <a:r>
              <a:rPr lang="en-US" altLang="hu-HU" sz="2000" smtClean="0"/>
              <a:t>, for both </a:t>
            </a:r>
            <a:r>
              <a:rPr lang="en-US" altLang="hu-HU" sz="2000" i="1" smtClean="0"/>
              <a:t>U</a:t>
            </a:r>
            <a:r>
              <a:rPr lang="en-US" altLang="hu-HU" sz="2000" smtClean="0"/>
              <a:t>-curves that pass through </a:t>
            </a:r>
            <a:r>
              <a:rPr lang="en-US" altLang="hu-HU" sz="2000" i="1" smtClean="0"/>
              <a:t>B</a:t>
            </a:r>
            <a:r>
              <a:rPr lang="en-US" altLang="hu-HU" sz="2000" baseline="30000" smtClean="0"/>
              <a:t>*</a:t>
            </a:r>
            <a:r>
              <a:rPr lang="en-US" altLang="hu-HU" sz="2000" smtClean="0"/>
              <a:t> correspond to a non-negative U-level</a:t>
            </a:r>
          </a:p>
          <a:p>
            <a:pPr marL="469900" indent="-469900" eaLnBrk="1" hangingPunct="1"/>
            <a:endParaRPr lang="en-US" altLang="hu-HU" sz="2000" smtClean="0"/>
          </a:p>
          <a:p>
            <a:pPr marL="469900" indent="-469900" eaLnBrk="1" hangingPunct="1"/>
            <a:endParaRPr lang="en-US" altLang="hu-HU" sz="2000" smtClean="0"/>
          </a:p>
          <a:p>
            <a:pPr marL="469900" indent="-469900" eaLnBrk="1" hangingPunct="1"/>
            <a:endParaRPr lang="en-US" altLang="hu-HU" sz="2000" smtClean="0"/>
          </a:p>
          <a:p>
            <a:pPr marL="469900" indent="-469900" eaLnBrk="1" hangingPunct="1"/>
            <a:endParaRPr lang="en-US" altLang="hu-HU" sz="2000" smtClean="0"/>
          </a:p>
          <a:p>
            <a:pPr marL="469900" indent="-469900" eaLnBrk="1" hangingPunct="1"/>
            <a:endParaRPr lang="en-US" altLang="hu-HU" sz="2000" smtClean="0"/>
          </a:p>
          <a:p>
            <a:pPr marL="469900" indent="-469900" eaLnBrk="1" hangingPunct="1"/>
            <a:endParaRPr lang="en-US" altLang="hu-HU" sz="2000" smtClean="0"/>
          </a:p>
          <a:p>
            <a:pPr marL="469900" indent="-469900" eaLnBrk="1" hangingPunct="1"/>
            <a:endParaRPr lang="en-US" altLang="hu-HU" sz="2000" smtClean="0"/>
          </a:p>
          <a:p>
            <a:pPr marL="469900" indent="-469900" eaLnBrk="1" hangingPunct="1"/>
            <a:endParaRPr lang="hu-HU" altLang="hu-HU" sz="2000" smtClean="0"/>
          </a:p>
          <a:p>
            <a:pPr marL="469900" indent="-469900" eaLnBrk="1" hangingPunct="1"/>
            <a:endParaRPr lang="hu-HU" altLang="hu-HU" sz="2000" smtClean="0"/>
          </a:p>
          <a:p>
            <a:pPr marL="469900" indent="-469900" eaLnBrk="1" hangingPunct="1"/>
            <a:r>
              <a:rPr lang="en-US" altLang="hu-HU" sz="2000" smtClean="0"/>
              <a:t>If </a:t>
            </a:r>
            <a:r>
              <a:rPr lang="en-US" altLang="hu-HU" sz="2000" i="1" smtClean="0"/>
              <a:t>A</a:t>
            </a:r>
            <a:r>
              <a:rPr lang="en-US" altLang="hu-HU" sz="2000" smtClean="0"/>
              <a:t> is efficient, the solution is </a:t>
            </a:r>
            <a:r>
              <a:rPr lang="en-US" altLang="hu-HU" sz="2000" i="1" smtClean="0"/>
              <a:t>A</a:t>
            </a:r>
            <a:r>
              <a:rPr lang="en-US" altLang="hu-HU" sz="2000" baseline="30000" smtClean="0"/>
              <a:t>*</a:t>
            </a:r>
            <a:r>
              <a:rPr lang="en-US" altLang="hu-HU" sz="2000" smtClean="0"/>
              <a:t>, if not, it is </a:t>
            </a:r>
            <a:r>
              <a:rPr lang="en-US" altLang="hu-HU" sz="2000" i="1" smtClean="0"/>
              <a:t>B</a:t>
            </a:r>
            <a:r>
              <a:rPr lang="en-US" altLang="hu-HU" sz="2000" baseline="30000" smtClean="0"/>
              <a:t>*</a:t>
            </a:r>
            <a:r>
              <a:rPr lang="en-US" altLang="hu-HU" sz="2000" smtClean="0"/>
              <a:t>. Since </a:t>
            </a:r>
            <a:r>
              <a:rPr lang="en-US" altLang="hu-HU" sz="2000" i="1" smtClean="0"/>
              <a:t>P</a:t>
            </a:r>
            <a:r>
              <a:rPr lang="en-US" altLang="hu-HU" sz="2000" smtClean="0"/>
              <a:t> has all the bargaining power, his only solution is </a:t>
            </a:r>
            <a:r>
              <a:rPr lang="hu-HU" altLang="hu-HU" sz="2000" i="1" smtClean="0"/>
              <a:t>V</a:t>
            </a:r>
            <a:r>
              <a:rPr lang="hu-HU" altLang="hu-HU" sz="2000" i="1" baseline="30000" smtClean="0"/>
              <a:t>*</a:t>
            </a:r>
            <a:r>
              <a:rPr lang="hu-HU" altLang="hu-HU" sz="2000" smtClean="0"/>
              <a:t> = </a:t>
            </a:r>
            <a:r>
              <a:rPr lang="hu-HU" altLang="hu-HU" sz="2000" i="1" smtClean="0"/>
              <a:t>S</a:t>
            </a:r>
            <a:r>
              <a:rPr lang="hu-HU" altLang="hu-HU" sz="2000" smtClean="0"/>
              <a:t>(</a:t>
            </a:r>
            <a:r>
              <a:rPr lang="hu-HU" altLang="hu-HU" sz="2000" i="1" smtClean="0"/>
              <a:t>q</a:t>
            </a:r>
            <a:r>
              <a:rPr lang="hu-HU" altLang="hu-HU" sz="2000" i="1" baseline="30000" smtClean="0"/>
              <a:t>*</a:t>
            </a:r>
            <a:r>
              <a:rPr lang="hu-HU" altLang="hu-HU" sz="2000" smtClean="0"/>
              <a:t>) – </a:t>
            </a:r>
            <a:r>
              <a:rPr lang="hu-HU" altLang="hu-HU" sz="2000" i="1" smtClean="0"/>
              <a:t>t</a:t>
            </a:r>
            <a:r>
              <a:rPr lang="hu-HU" altLang="hu-HU" sz="2000" i="1" baseline="30000" smtClean="0"/>
              <a:t>*</a:t>
            </a:r>
            <a:r>
              <a:rPr lang="hu-HU" altLang="hu-HU" sz="2000" smtClean="0"/>
              <a:t> = </a:t>
            </a:r>
            <a:r>
              <a:rPr lang="hu-HU" altLang="hu-HU" sz="2000" i="1" smtClean="0"/>
              <a:t>W</a:t>
            </a:r>
            <a:r>
              <a:rPr lang="hu-HU" altLang="hu-HU" sz="2000" i="1" baseline="30000" smtClean="0"/>
              <a:t>*</a:t>
            </a:r>
            <a:endParaRPr lang="en-US" altLang="hu-HU" sz="2000" smtClean="0"/>
          </a:p>
        </p:txBody>
      </p:sp>
      <p:grpSp>
        <p:nvGrpSpPr>
          <p:cNvPr id="38916" name="Group 4"/>
          <p:cNvGrpSpPr>
            <a:grpSpLocks/>
          </p:cNvGrpSpPr>
          <p:nvPr/>
        </p:nvGrpSpPr>
        <p:grpSpPr bwMode="auto">
          <a:xfrm>
            <a:off x="1258888" y="2239963"/>
            <a:ext cx="6118225" cy="3276600"/>
            <a:chOff x="802" y="1344"/>
            <a:chExt cx="3854" cy="2064"/>
          </a:xfrm>
        </p:grpSpPr>
        <p:sp>
          <p:nvSpPr>
            <p:cNvPr id="38917" name="Line 5"/>
            <p:cNvSpPr>
              <a:spLocks noChangeShapeType="1"/>
            </p:cNvSpPr>
            <p:nvPr/>
          </p:nvSpPr>
          <p:spPr bwMode="auto">
            <a:xfrm flipV="1">
              <a:off x="1059" y="1421"/>
              <a:ext cx="0" cy="1710"/>
            </a:xfrm>
            <a:prstGeom prst="line">
              <a:avLst/>
            </a:prstGeom>
            <a:noFill/>
            <a:ln w="1270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8918" name="Line 6"/>
            <p:cNvSpPr>
              <a:spLocks noChangeShapeType="1"/>
            </p:cNvSpPr>
            <p:nvPr/>
          </p:nvSpPr>
          <p:spPr bwMode="auto">
            <a:xfrm>
              <a:off x="1059" y="3131"/>
              <a:ext cx="3188" cy="0"/>
            </a:xfrm>
            <a:prstGeom prst="line">
              <a:avLst/>
            </a:prstGeom>
            <a:noFill/>
            <a:ln w="1270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8919" name="Text Box 7"/>
            <p:cNvSpPr txBox="1">
              <a:spLocks noChangeArrowheads="1"/>
            </p:cNvSpPr>
            <p:nvPr/>
          </p:nvSpPr>
          <p:spPr bwMode="auto">
            <a:xfrm>
              <a:off x="802" y="1344"/>
              <a:ext cx="1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0" hangingPunct="0"/>
              <a:r>
                <a:rPr lang="hu-HU" altLang="hu-HU" sz="2000" i="1" smtClean="0">
                  <a:solidFill>
                    <a:srgbClr val="000000"/>
                  </a:solidFill>
                </a:rPr>
                <a:t>t</a:t>
              </a:r>
              <a:endParaRPr lang="hu-HU" altLang="hu-HU" sz="2400" smtClean="0">
                <a:solidFill>
                  <a:srgbClr val="000000"/>
                </a:solidFill>
              </a:endParaRPr>
            </a:p>
          </p:txBody>
        </p:sp>
        <p:sp>
          <p:nvSpPr>
            <p:cNvPr id="38920" name="Text Box 8"/>
            <p:cNvSpPr txBox="1">
              <a:spLocks noChangeArrowheads="1"/>
            </p:cNvSpPr>
            <p:nvPr/>
          </p:nvSpPr>
          <p:spPr bwMode="auto">
            <a:xfrm>
              <a:off x="4460" y="3011"/>
              <a:ext cx="19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0" hangingPunct="0"/>
              <a:r>
                <a:rPr lang="hu-HU" altLang="hu-HU" sz="2000" i="1" smtClean="0">
                  <a:solidFill>
                    <a:srgbClr val="000000"/>
                  </a:solidFill>
                </a:rPr>
                <a:t>q</a:t>
              </a:r>
              <a:endParaRPr lang="hu-HU" altLang="hu-HU" sz="2400" smtClean="0">
                <a:solidFill>
                  <a:srgbClr val="000000"/>
                </a:solidFill>
              </a:endParaRPr>
            </a:p>
          </p:txBody>
        </p:sp>
        <p:sp>
          <p:nvSpPr>
            <p:cNvPr id="38921" name="Line 9"/>
            <p:cNvSpPr>
              <a:spLocks noChangeShapeType="1"/>
            </p:cNvSpPr>
            <p:nvPr/>
          </p:nvSpPr>
          <p:spPr bwMode="auto">
            <a:xfrm flipV="1">
              <a:off x="1059" y="1592"/>
              <a:ext cx="1860" cy="1539"/>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8922" name="Line 10"/>
            <p:cNvSpPr>
              <a:spLocks noChangeShapeType="1"/>
            </p:cNvSpPr>
            <p:nvPr/>
          </p:nvSpPr>
          <p:spPr bwMode="auto">
            <a:xfrm flipV="1">
              <a:off x="1059" y="1977"/>
              <a:ext cx="2746" cy="1154"/>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8923" name="Arc 11"/>
            <p:cNvSpPr>
              <a:spLocks/>
            </p:cNvSpPr>
            <p:nvPr/>
          </p:nvSpPr>
          <p:spPr bwMode="auto">
            <a:xfrm flipH="1">
              <a:off x="1856" y="2404"/>
              <a:ext cx="1624" cy="703"/>
            </a:xfrm>
            <a:custGeom>
              <a:avLst/>
              <a:gdLst>
                <a:gd name="T0" fmla="*/ 0 w 22623"/>
                <a:gd name="T1" fmla="*/ 1 h 23659"/>
                <a:gd name="T2" fmla="*/ 1617 w 22623"/>
                <a:gd name="T3" fmla="*/ 703 h 23659"/>
                <a:gd name="T4" fmla="*/ 73 w 22623"/>
                <a:gd name="T5" fmla="*/ 642 h 23659"/>
                <a:gd name="T6" fmla="*/ 0 60000 65536"/>
                <a:gd name="T7" fmla="*/ 0 60000 65536"/>
                <a:gd name="T8" fmla="*/ 0 60000 65536"/>
              </a:gdLst>
              <a:ahLst/>
              <a:cxnLst>
                <a:cxn ang="T6">
                  <a:pos x="T0" y="T1"/>
                </a:cxn>
                <a:cxn ang="T7">
                  <a:pos x="T2" y="T3"/>
                </a:cxn>
                <a:cxn ang="T8">
                  <a:pos x="T4" y="T5"/>
                </a:cxn>
              </a:cxnLst>
              <a:rect l="0" t="0" r="r" b="b"/>
              <a:pathLst>
                <a:path w="22623" h="23659" fill="none" extrusionOk="0">
                  <a:moveTo>
                    <a:pt x="0" y="24"/>
                  </a:moveTo>
                  <a:cubicBezTo>
                    <a:pt x="340" y="8"/>
                    <a:pt x="681" y="0"/>
                    <a:pt x="1023" y="0"/>
                  </a:cubicBezTo>
                  <a:cubicBezTo>
                    <a:pt x="12952" y="0"/>
                    <a:pt x="22623" y="9670"/>
                    <a:pt x="22623" y="21600"/>
                  </a:cubicBezTo>
                  <a:cubicBezTo>
                    <a:pt x="22623" y="22287"/>
                    <a:pt x="22590" y="22974"/>
                    <a:pt x="22524" y="23658"/>
                  </a:cubicBezTo>
                </a:path>
                <a:path w="22623" h="23659" stroke="0" extrusionOk="0">
                  <a:moveTo>
                    <a:pt x="0" y="24"/>
                  </a:moveTo>
                  <a:cubicBezTo>
                    <a:pt x="340" y="8"/>
                    <a:pt x="681" y="0"/>
                    <a:pt x="1023" y="0"/>
                  </a:cubicBezTo>
                  <a:cubicBezTo>
                    <a:pt x="12952" y="0"/>
                    <a:pt x="22623" y="9670"/>
                    <a:pt x="22623" y="21600"/>
                  </a:cubicBezTo>
                  <a:cubicBezTo>
                    <a:pt x="22623" y="22287"/>
                    <a:pt x="22590" y="22974"/>
                    <a:pt x="22524" y="23658"/>
                  </a:cubicBezTo>
                  <a:lnTo>
                    <a:pt x="1023" y="21600"/>
                  </a:lnTo>
                  <a:lnTo>
                    <a:pt x="0" y="24"/>
                  </a:lnTo>
                  <a:close/>
                </a:path>
              </a:pathLst>
            </a:cu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8924" name="Text Box 12"/>
            <p:cNvSpPr txBox="1">
              <a:spLocks noChangeArrowheads="1"/>
            </p:cNvSpPr>
            <p:nvPr/>
          </p:nvSpPr>
          <p:spPr bwMode="auto">
            <a:xfrm>
              <a:off x="3480" y="2299"/>
              <a:ext cx="1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0" hangingPunct="0"/>
              <a:endParaRPr lang="hu-HU" altLang="hu-HU" sz="2400" smtClean="0">
                <a:solidFill>
                  <a:srgbClr val="000000"/>
                </a:solidFill>
              </a:endParaRPr>
            </a:p>
          </p:txBody>
        </p:sp>
        <p:graphicFrame>
          <p:nvGraphicFramePr>
            <p:cNvPr id="38925" name="Object 13"/>
            <p:cNvGraphicFramePr>
              <a:graphicFrameLocks noChangeAspect="1"/>
            </p:cNvGraphicFramePr>
            <p:nvPr/>
          </p:nvGraphicFramePr>
          <p:xfrm>
            <a:off x="3849" y="2447"/>
            <a:ext cx="620" cy="171"/>
          </p:xfrm>
          <a:graphic>
            <a:graphicData uri="http://schemas.openxmlformats.org/presentationml/2006/ole">
              <mc:AlternateContent xmlns:mc="http://schemas.openxmlformats.org/markup-compatibility/2006">
                <mc:Choice xmlns:v="urn:schemas-microsoft-com:vml" Requires="v">
                  <p:oleObj spid="_x0000_s5202" name="Egyenlet" r:id="rId3" imgW="761669" imgH="215806" progId="Equation.3">
                    <p:embed/>
                  </p:oleObj>
                </mc:Choice>
                <mc:Fallback>
                  <p:oleObj name="Egyenlet" r:id="rId3" imgW="761669" imgH="21580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9" y="2447"/>
                          <a:ext cx="620" cy="171"/>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26" name="Arc 14"/>
            <p:cNvSpPr>
              <a:spLocks/>
            </p:cNvSpPr>
            <p:nvPr/>
          </p:nvSpPr>
          <p:spPr bwMode="auto">
            <a:xfrm flipH="1">
              <a:off x="1679" y="2020"/>
              <a:ext cx="1273" cy="1111"/>
            </a:xfrm>
            <a:custGeom>
              <a:avLst/>
              <a:gdLst>
                <a:gd name="T0" fmla="*/ 0 w 23882"/>
                <a:gd name="T1" fmla="*/ 6 h 21600"/>
                <a:gd name="T2" fmla="*/ 1273 w 23882"/>
                <a:gd name="T3" fmla="*/ 1111 h 21600"/>
                <a:gd name="T4" fmla="*/ 122 w 23882"/>
                <a:gd name="T5" fmla="*/ 1111 h 21600"/>
                <a:gd name="T6" fmla="*/ 0 60000 65536"/>
                <a:gd name="T7" fmla="*/ 0 60000 65536"/>
                <a:gd name="T8" fmla="*/ 0 60000 65536"/>
              </a:gdLst>
              <a:ahLst/>
              <a:cxnLst>
                <a:cxn ang="T6">
                  <a:pos x="T0" y="T1"/>
                </a:cxn>
                <a:cxn ang="T7">
                  <a:pos x="T2" y="T3"/>
                </a:cxn>
                <a:cxn ang="T8">
                  <a:pos x="T4" y="T5"/>
                </a:cxn>
              </a:cxnLst>
              <a:rect l="0" t="0" r="r" b="b"/>
              <a:pathLst>
                <a:path w="23882" h="21600" fill="none" extrusionOk="0">
                  <a:moveTo>
                    <a:pt x="-1" y="120"/>
                  </a:moveTo>
                  <a:cubicBezTo>
                    <a:pt x="757" y="40"/>
                    <a:pt x="1519" y="0"/>
                    <a:pt x="2282" y="0"/>
                  </a:cubicBezTo>
                  <a:cubicBezTo>
                    <a:pt x="14211" y="0"/>
                    <a:pt x="23882" y="9670"/>
                    <a:pt x="23882" y="21600"/>
                  </a:cubicBezTo>
                </a:path>
                <a:path w="23882" h="21600" stroke="0" extrusionOk="0">
                  <a:moveTo>
                    <a:pt x="-1" y="120"/>
                  </a:moveTo>
                  <a:cubicBezTo>
                    <a:pt x="757" y="40"/>
                    <a:pt x="1519" y="0"/>
                    <a:pt x="2282" y="0"/>
                  </a:cubicBezTo>
                  <a:cubicBezTo>
                    <a:pt x="14211" y="0"/>
                    <a:pt x="23882" y="9670"/>
                    <a:pt x="23882" y="21600"/>
                  </a:cubicBezTo>
                  <a:lnTo>
                    <a:pt x="2282" y="21600"/>
                  </a:lnTo>
                  <a:lnTo>
                    <a:pt x="-1" y="120"/>
                  </a:lnTo>
                  <a:close/>
                </a:path>
              </a:pathLst>
            </a:cu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graphicFrame>
          <p:nvGraphicFramePr>
            <p:cNvPr id="38927" name="Object 15"/>
            <p:cNvGraphicFramePr>
              <a:graphicFrameLocks noChangeAspect="1"/>
            </p:cNvGraphicFramePr>
            <p:nvPr/>
          </p:nvGraphicFramePr>
          <p:xfrm>
            <a:off x="3008" y="1839"/>
            <a:ext cx="619" cy="181"/>
          </p:xfrm>
          <a:graphic>
            <a:graphicData uri="http://schemas.openxmlformats.org/presentationml/2006/ole">
              <mc:AlternateContent xmlns:mc="http://schemas.openxmlformats.org/markup-compatibility/2006">
                <mc:Choice xmlns:v="urn:schemas-microsoft-com:vml" Requires="v">
                  <p:oleObj spid="_x0000_s5203" name="Egyenlet" r:id="rId5" imgW="761669" imgH="241195" progId="Equation.3">
                    <p:embed/>
                  </p:oleObj>
                </mc:Choice>
                <mc:Fallback>
                  <p:oleObj name="Egyenlet" r:id="rId5" imgW="761669" imgH="24119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08" y="1839"/>
                          <a:ext cx="619" cy="181"/>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28" name="Line 16"/>
            <p:cNvSpPr>
              <a:spLocks noChangeShapeType="1"/>
            </p:cNvSpPr>
            <p:nvPr/>
          </p:nvSpPr>
          <p:spPr bwMode="auto">
            <a:xfrm flipV="1">
              <a:off x="1059" y="2105"/>
              <a:ext cx="1506" cy="641"/>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graphicFrame>
          <p:nvGraphicFramePr>
            <p:cNvPr id="38929" name="Object 17"/>
            <p:cNvGraphicFramePr>
              <a:graphicFrameLocks noChangeAspect="1"/>
            </p:cNvGraphicFramePr>
            <p:nvPr/>
          </p:nvGraphicFramePr>
          <p:xfrm>
            <a:off x="2963" y="1464"/>
            <a:ext cx="620" cy="164"/>
          </p:xfrm>
          <a:graphic>
            <a:graphicData uri="http://schemas.openxmlformats.org/presentationml/2006/ole">
              <mc:AlternateContent xmlns:mc="http://schemas.openxmlformats.org/markup-compatibility/2006">
                <mc:Choice xmlns:v="urn:schemas-microsoft-com:vml" Requires="v">
                  <p:oleObj spid="_x0000_s5204" name="Egyenlet" r:id="rId7" imgW="876300" imgH="241300" progId="Equation.3">
                    <p:embed/>
                  </p:oleObj>
                </mc:Choice>
                <mc:Fallback>
                  <p:oleObj name="Egyenlet" r:id="rId7" imgW="8763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3" y="1464"/>
                          <a:ext cx="620" cy="164"/>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0" name="Object 18"/>
            <p:cNvGraphicFramePr>
              <a:graphicFrameLocks noChangeAspect="1"/>
            </p:cNvGraphicFramePr>
            <p:nvPr/>
          </p:nvGraphicFramePr>
          <p:xfrm>
            <a:off x="3849" y="1849"/>
            <a:ext cx="708" cy="171"/>
          </p:xfrm>
          <a:graphic>
            <a:graphicData uri="http://schemas.openxmlformats.org/presentationml/2006/ole">
              <mc:AlternateContent xmlns:mc="http://schemas.openxmlformats.org/markup-compatibility/2006">
                <mc:Choice xmlns:v="urn:schemas-microsoft-com:vml" Requires="v">
                  <p:oleObj spid="_x0000_s5205" name="Egyenlet" r:id="rId9" imgW="875920" imgH="215806" progId="Equation.3">
                    <p:embed/>
                  </p:oleObj>
                </mc:Choice>
                <mc:Fallback>
                  <p:oleObj name="Egyenlet" r:id="rId9" imgW="875920" imgH="21580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49" y="1849"/>
                          <a:ext cx="708" cy="171"/>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31" name="Line 19"/>
            <p:cNvSpPr>
              <a:spLocks noChangeShapeType="1"/>
            </p:cNvSpPr>
            <p:nvPr/>
          </p:nvSpPr>
          <p:spPr bwMode="auto">
            <a:xfrm>
              <a:off x="2299" y="2618"/>
              <a:ext cx="0" cy="513"/>
            </a:xfrm>
            <a:prstGeom prst="line">
              <a:avLst/>
            </a:prstGeom>
            <a:noFill/>
            <a:ln w="12700" cap="rnd">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graphicFrame>
          <p:nvGraphicFramePr>
            <p:cNvPr id="38932" name="Object 20"/>
            <p:cNvGraphicFramePr>
              <a:graphicFrameLocks noChangeAspect="1"/>
            </p:cNvGraphicFramePr>
            <p:nvPr/>
          </p:nvGraphicFramePr>
          <p:xfrm>
            <a:off x="2255" y="3174"/>
            <a:ext cx="161" cy="234"/>
          </p:xfrm>
          <a:graphic>
            <a:graphicData uri="http://schemas.openxmlformats.org/presentationml/2006/ole">
              <mc:AlternateContent xmlns:mc="http://schemas.openxmlformats.org/markup-compatibility/2006">
                <mc:Choice xmlns:v="urn:schemas-microsoft-com:vml" Requires="v">
                  <p:oleObj spid="_x0000_s5206" name="Egyenlet" r:id="rId11" imgW="177569" imgH="266353" progId="Equation.3">
                    <p:embed/>
                  </p:oleObj>
                </mc:Choice>
                <mc:Fallback>
                  <p:oleObj name="Egyenlet" r:id="rId11" imgW="177569" imgH="266353"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55" y="3174"/>
                          <a:ext cx="161" cy="234"/>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33" name="Line 21"/>
            <p:cNvSpPr>
              <a:spLocks noChangeShapeType="1"/>
            </p:cNvSpPr>
            <p:nvPr/>
          </p:nvSpPr>
          <p:spPr bwMode="auto">
            <a:xfrm>
              <a:off x="2033" y="2319"/>
              <a:ext cx="0" cy="812"/>
            </a:xfrm>
            <a:prstGeom prst="line">
              <a:avLst/>
            </a:prstGeom>
            <a:noFill/>
            <a:ln w="12700" cap="rnd">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graphicFrame>
          <p:nvGraphicFramePr>
            <p:cNvPr id="38934" name="Object 22"/>
            <p:cNvGraphicFramePr>
              <a:graphicFrameLocks noChangeAspect="1"/>
            </p:cNvGraphicFramePr>
            <p:nvPr/>
          </p:nvGraphicFramePr>
          <p:xfrm>
            <a:off x="1989" y="3174"/>
            <a:ext cx="162" cy="234"/>
          </p:xfrm>
          <a:graphic>
            <a:graphicData uri="http://schemas.openxmlformats.org/presentationml/2006/ole">
              <mc:AlternateContent xmlns:mc="http://schemas.openxmlformats.org/markup-compatibility/2006">
                <mc:Choice xmlns:v="urn:schemas-microsoft-com:vml" Requires="v">
                  <p:oleObj spid="_x0000_s5207" name="Egyenlet" r:id="rId13" imgW="177569" imgH="266353" progId="Equation.3">
                    <p:embed/>
                  </p:oleObj>
                </mc:Choice>
                <mc:Fallback>
                  <p:oleObj name="Egyenlet" r:id="rId13" imgW="177569" imgH="266353"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89" y="3174"/>
                          <a:ext cx="162" cy="234"/>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35" name="Line 23"/>
            <p:cNvSpPr>
              <a:spLocks noChangeShapeType="1"/>
            </p:cNvSpPr>
            <p:nvPr/>
          </p:nvSpPr>
          <p:spPr bwMode="auto">
            <a:xfrm flipH="1">
              <a:off x="1059" y="2618"/>
              <a:ext cx="1240" cy="0"/>
            </a:xfrm>
            <a:prstGeom prst="line">
              <a:avLst/>
            </a:prstGeom>
            <a:noFill/>
            <a:ln w="12700" cap="rnd">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sp>
          <p:nvSpPr>
            <p:cNvPr id="38936" name="Line 24"/>
            <p:cNvSpPr>
              <a:spLocks noChangeShapeType="1"/>
            </p:cNvSpPr>
            <p:nvPr/>
          </p:nvSpPr>
          <p:spPr bwMode="auto">
            <a:xfrm flipH="1">
              <a:off x="1059" y="2319"/>
              <a:ext cx="974" cy="0"/>
            </a:xfrm>
            <a:prstGeom prst="line">
              <a:avLst/>
            </a:prstGeom>
            <a:noFill/>
            <a:ln w="12700" cap="rnd">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hu-HU" smtClean="0">
                <a:solidFill>
                  <a:srgbClr val="000000"/>
                </a:solidFill>
                <a:latin typeface="Times New Roman" panose="02020603050405020304" pitchFamily="18" charset="0"/>
              </a:endParaRPr>
            </a:p>
          </p:txBody>
        </p:sp>
        <p:graphicFrame>
          <p:nvGraphicFramePr>
            <p:cNvPr id="38937" name="Object 25"/>
            <p:cNvGraphicFramePr>
              <a:graphicFrameLocks noChangeAspect="1"/>
            </p:cNvGraphicFramePr>
            <p:nvPr/>
          </p:nvGraphicFramePr>
          <p:xfrm>
            <a:off x="879" y="2575"/>
            <a:ext cx="129" cy="214"/>
          </p:xfrm>
          <a:graphic>
            <a:graphicData uri="http://schemas.openxmlformats.org/presentationml/2006/ole">
              <mc:AlternateContent xmlns:mc="http://schemas.openxmlformats.org/markup-compatibility/2006">
                <mc:Choice xmlns:v="urn:schemas-microsoft-com:vml" Requires="v">
                  <p:oleObj spid="_x0000_s5208" name="Egyenlet" r:id="rId15" imgW="139639" imgH="241195" progId="Equation.3">
                    <p:embed/>
                  </p:oleObj>
                </mc:Choice>
                <mc:Fallback>
                  <p:oleObj name="Egyenlet" r:id="rId15" imgW="139639" imgH="241195"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79" y="2575"/>
                          <a:ext cx="129" cy="214"/>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8" name="Object 26"/>
            <p:cNvGraphicFramePr>
              <a:graphicFrameLocks noChangeAspect="1"/>
            </p:cNvGraphicFramePr>
            <p:nvPr/>
          </p:nvGraphicFramePr>
          <p:xfrm>
            <a:off x="882" y="2191"/>
            <a:ext cx="129" cy="213"/>
          </p:xfrm>
          <a:graphic>
            <a:graphicData uri="http://schemas.openxmlformats.org/presentationml/2006/ole">
              <mc:AlternateContent xmlns:mc="http://schemas.openxmlformats.org/markup-compatibility/2006">
                <mc:Choice xmlns:v="urn:schemas-microsoft-com:vml" Requires="v">
                  <p:oleObj spid="_x0000_s5209" name="Egyenlet" r:id="rId17" imgW="139639" imgH="241195" progId="Equation.3">
                    <p:embed/>
                  </p:oleObj>
                </mc:Choice>
                <mc:Fallback>
                  <p:oleObj name="Egyenlet" r:id="rId17" imgW="139639" imgH="241195"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82" y="2191"/>
                          <a:ext cx="129" cy="213"/>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39" name="Text Box 27"/>
            <p:cNvSpPr txBox="1">
              <a:spLocks noChangeArrowheads="1"/>
            </p:cNvSpPr>
            <p:nvPr/>
          </p:nvSpPr>
          <p:spPr bwMode="auto">
            <a:xfrm>
              <a:off x="1846" y="2020"/>
              <a:ext cx="26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0" hangingPunct="0"/>
              <a:r>
                <a:rPr lang="hu-HU" altLang="hu-HU" sz="2000" i="1" smtClean="0">
                  <a:solidFill>
                    <a:srgbClr val="000000"/>
                  </a:solidFill>
                </a:rPr>
                <a:t>B</a:t>
              </a:r>
              <a:r>
                <a:rPr lang="hu-HU" altLang="hu-HU" sz="2000" i="1" baseline="30000" smtClean="0">
                  <a:solidFill>
                    <a:srgbClr val="000000"/>
                  </a:solidFill>
                </a:rPr>
                <a:t>*</a:t>
              </a:r>
              <a:endParaRPr lang="hu-HU" altLang="hu-HU" sz="2400" smtClean="0">
                <a:solidFill>
                  <a:srgbClr val="000000"/>
                </a:solidFill>
              </a:endParaRPr>
            </a:p>
          </p:txBody>
        </p:sp>
        <p:sp>
          <p:nvSpPr>
            <p:cNvPr id="38940" name="Text Box 28"/>
            <p:cNvSpPr txBox="1">
              <a:spLocks noChangeArrowheads="1"/>
            </p:cNvSpPr>
            <p:nvPr/>
          </p:nvSpPr>
          <p:spPr bwMode="auto">
            <a:xfrm>
              <a:off x="2156" y="2319"/>
              <a:ext cx="26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0" hangingPunct="0"/>
              <a:r>
                <a:rPr lang="hu-HU" altLang="hu-HU" sz="2000" i="1" smtClean="0">
                  <a:solidFill>
                    <a:srgbClr val="000000"/>
                  </a:solidFill>
                </a:rPr>
                <a:t>A</a:t>
              </a:r>
              <a:r>
                <a:rPr lang="hu-HU" altLang="hu-HU" sz="2000" i="1" baseline="30000" smtClean="0">
                  <a:solidFill>
                    <a:srgbClr val="000000"/>
                  </a:solidFill>
                </a:rPr>
                <a:t>*</a:t>
              </a:r>
              <a:endParaRPr lang="hu-HU" altLang="hu-HU" sz="2400" smtClean="0">
                <a:solidFill>
                  <a:srgbClr val="000000"/>
                </a:solidFill>
              </a:endParaRPr>
            </a:p>
          </p:txBody>
        </p:sp>
        <p:sp>
          <p:nvSpPr>
            <p:cNvPr id="38941" name="Text Box 29"/>
            <p:cNvSpPr txBox="1">
              <a:spLocks noChangeArrowheads="1"/>
            </p:cNvSpPr>
            <p:nvPr/>
          </p:nvSpPr>
          <p:spPr bwMode="auto">
            <a:xfrm>
              <a:off x="912" y="3033"/>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hu-HU" smtClean="0">
                  <a:solidFill>
                    <a:srgbClr val="000000"/>
                  </a:solidFill>
                </a:rPr>
                <a:t>0</a:t>
              </a:r>
            </a:p>
          </p:txBody>
        </p:sp>
      </p:grpSp>
    </p:spTree>
    <p:extLst>
      <p:ext uri="{BB962C8B-B14F-4D97-AF65-F5344CB8AC3E}">
        <p14:creationId xmlns:p14="http://schemas.microsoft.com/office/powerpoint/2010/main" val="17769457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8229600" cy="850900"/>
          </a:xfrm>
        </p:spPr>
        <p:txBody>
          <a:bodyPr/>
          <a:lstStyle/>
          <a:p>
            <a:pPr eaLnBrk="1" hangingPunct="1"/>
            <a:r>
              <a:rPr lang="en-US" altLang="hu-HU" sz="3600" b="1" smtClean="0"/>
              <a:t>The principal </a:t>
            </a:r>
            <a:r>
              <a:rPr lang="en-US" altLang="hu-HU" sz="3600" b="1" smtClean="0">
                <a:cs typeface="Times New Roman" panose="02020603050405020304" pitchFamily="18" charset="0"/>
              </a:rPr>
              <a:t>– agent model </a:t>
            </a:r>
            <a:r>
              <a:rPr lang="hu-HU" altLang="hu-HU" sz="3600" b="1" smtClean="0">
                <a:cs typeface="Times New Roman" panose="02020603050405020304" pitchFamily="18" charset="0"/>
              </a:rPr>
              <a:t>(6)</a:t>
            </a:r>
            <a:endParaRPr lang="en-US" altLang="hu-HU" sz="3600" smtClean="0"/>
          </a:p>
        </p:txBody>
      </p:sp>
      <p:sp>
        <p:nvSpPr>
          <p:cNvPr id="39939" name="Rectangle 3"/>
          <p:cNvSpPr>
            <a:spLocks noGrp="1" noChangeArrowheads="1"/>
          </p:cNvSpPr>
          <p:nvPr>
            <p:ph type="body" sz="half" idx="1"/>
          </p:nvPr>
        </p:nvSpPr>
        <p:spPr>
          <a:xfrm>
            <a:off x="457200" y="1196975"/>
            <a:ext cx="8218488" cy="5184775"/>
          </a:xfrm>
        </p:spPr>
        <p:txBody>
          <a:bodyPr/>
          <a:lstStyle/>
          <a:p>
            <a:pPr marL="469900" indent="-469900" eaLnBrk="1" hangingPunct="1"/>
            <a:r>
              <a:rPr lang="en-US" altLang="hu-HU" sz="2000" smtClean="0"/>
              <a:t>If </a:t>
            </a:r>
            <a:r>
              <a:rPr lang="en-US" altLang="hu-HU" sz="2000" i="1" smtClean="0"/>
              <a:t>A</a:t>
            </a:r>
            <a:r>
              <a:rPr lang="en-US" altLang="hu-HU" sz="2000" smtClean="0"/>
              <a:t> has private information (about her costs), her choice always will be </a:t>
            </a:r>
            <a:r>
              <a:rPr lang="en-US" altLang="hu-HU" sz="2000" i="1" smtClean="0"/>
              <a:t>B</a:t>
            </a:r>
            <a:r>
              <a:rPr lang="en-US" altLang="hu-HU" sz="2000" baseline="30000" smtClean="0"/>
              <a:t>*</a:t>
            </a:r>
            <a:r>
              <a:rPr lang="en-US" altLang="hu-HU" sz="2000" smtClean="0"/>
              <a:t>, although she could achieve </a:t>
            </a:r>
            <a:r>
              <a:rPr lang="en-US" altLang="hu-HU" sz="2000" i="1" smtClean="0"/>
              <a:t>A</a:t>
            </a:r>
            <a:r>
              <a:rPr lang="en-US" altLang="hu-HU" sz="2000" baseline="30000" smtClean="0"/>
              <a:t>*</a:t>
            </a:r>
            <a:r>
              <a:rPr lang="en-US" altLang="hu-HU" sz="2000" smtClean="0"/>
              <a:t>, for </a:t>
            </a:r>
            <a:r>
              <a:rPr lang="en-US" altLang="hu-HU" sz="2000" i="1" smtClean="0"/>
              <a:t>B</a:t>
            </a:r>
            <a:r>
              <a:rPr lang="en-US" altLang="hu-HU" sz="2000" baseline="30000" smtClean="0"/>
              <a:t>*</a:t>
            </a:r>
            <a:r>
              <a:rPr lang="en-US" altLang="hu-HU" sz="2000" smtClean="0"/>
              <a:t> requires less effort.</a:t>
            </a:r>
          </a:p>
          <a:p>
            <a:pPr marL="469900" indent="-469900" eaLnBrk="1" hangingPunct="1"/>
            <a:r>
              <a:rPr lang="en-US" altLang="hu-HU" sz="2000" i="1" smtClean="0"/>
              <a:t>P</a:t>
            </a:r>
            <a:r>
              <a:rPr lang="en-US" altLang="hu-HU" sz="2000" smtClean="0"/>
              <a:t>’s offer of (</a:t>
            </a:r>
            <a:r>
              <a:rPr lang="en-US" altLang="hu-HU" sz="2000" i="1" smtClean="0"/>
              <a:t>A</a:t>
            </a:r>
            <a:r>
              <a:rPr lang="en-US" altLang="hu-HU" sz="2000" baseline="30000" smtClean="0"/>
              <a:t>*</a:t>
            </a:r>
            <a:r>
              <a:rPr lang="en-US" altLang="hu-HU" sz="2000" smtClean="0"/>
              <a:t>, </a:t>
            </a:r>
            <a:r>
              <a:rPr lang="en-US" altLang="hu-HU" sz="2000" i="1" smtClean="0"/>
              <a:t>B</a:t>
            </a:r>
            <a:r>
              <a:rPr lang="en-US" altLang="hu-HU" sz="2000" baseline="30000" smtClean="0"/>
              <a:t>*</a:t>
            </a:r>
            <a:r>
              <a:rPr lang="en-US" altLang="hu-HU" sz="2000" smtClean="0"/>
              <a:t>) does not provide incentives to </a:t>
            </a:r>
            <a:r>
              <a:rPr lang="en-US" altLang="hu-HU" sz="2000" i="1" smtClean="0"/>
              <a:t>A</a:t>
            </a:r>
            <a:r>
              <a:rPr lang="en-US" altLang="hu-HU" sz="2000" smtClean="0"/>
              <a:t> for self selection</a:t>
            </a:r>
          </a:p>
          <a:p>
            <a:pPr marL="469900" indent="-469900" eaLnBrk="1" hangingPunct="1"/>
            <a:r>
              <a:rPr lang="en-US" altLang="hu-HU" sz="2000" smtClean="0"/>
              <a:t>Incentive compatibility constraints:</a:t>
            </a:r>
          </a:p>
          <a:p>
            <a:pPr marL="469900" indent="-469900" eaLnBrk="1" hangingPunct="1"/>
            <a:r>
              <a:rPr lang="en-US" altLang="hu-HU" sz="2000" smtClean="0"/>
              <a:t>Incentive </a:t>
            </a:r>
            <a:r>
              <a:rPr lang="en-US" altLang="hu-HU" sz="2000" i="1" smtClean="0"/>
              <a:t>feasible</a:t>
            </a:r>
            <a:r>
              <a:rPr lang="en-US" altLang="hu-HU" sz="2000" smtClean="0"/>
              <a:t> menus: participation + incentive compatibility </a:t>
            </a:r>
          </a:p>
          <a:p>
            <a:pPr marL="469900" indent="-469900" eaLnBrk="1" hangingPunct="1"/>
            <a:r>
              <a:rPr lang="en-US" altLang="hu-HU" sz="2000" smtClean="0"/>
              <a:t>The maximum wage that an efficient </a:t>
            </a:r>
            <a:r>
              <a:rPr lang="en-US" altLang="hu-HU" sz="2000" i="1" smtClean="0"/>
              <a:t>A</a:t>
            </a:r>
            <a:r>
              <a:rPr lang="en-US" altLang="hu-HU" sz="2000" smtClean="0"/>
              <a:t> can achieve by mimicking inefficiency is                                                         and her information rent </a:t>
            </a:r>
            <a:r>
              <a:rPr lang="hu-HU" altLang="hu-HU" sz="2000" smtClean="0"/>
              <a:t>is</a:t>
            </a:r>
            <a:r>
              <a:rPr lang="en-US" altLang="hu-HU" sz="2000" smtClean="0"/>
              <a:t>:</a:t>
            </a:r>
          </a:p>
          <a:p>
            <a:pPr marL="469900" indent="-469900" eaLnBrk="1" hangingPunct="1"/>
            <a:r>
              <a:rPr lang="en-US" altLang="hu-HU" sz="2000" smtClean="0"/>
              <a:t>The object of the contract is the division of profit, </a:t>
            </a:r>
            <a:r>
              <a:rPr lang="en-US" altLang="hu-HU" sz="2000" i="1" smtClean="0"/>
              <a:t>Π</a:t>
            </a:r>
            <a:r>
              <a:rPr lang="en-US" altLang="hu-HU" sz="2000" smtClean="0"/>
              <a:t> between </a:t>
            </a:r>
            <a:r>
              <a:rPr lang="en-US" altLang="hu-HU" sz="2000" i="1" smtClean="0"/>
              <a:t>P</a:t>
            </a:r>
            <a:r>
              <a:rPr lang="en-US" altLang="hu-HU" sz="2000" smtClean="0"/>
              <a:t> and </a:t>
            </a:r>
            <a:r>
              <a:rPr lang="en-US" altLang="hu-HU" sz="2000" i="1" smtClean="0"/>
              <a:t>A</a:t>
            </a:r>
            <a:r>
              <a:rPr lang="en-US" altLang="hu-HU" sz="2000" smtClean="0"/>
              <a:t>. </a:t>
            </a:r>
            <a:r>
              <a:rPr lang="en-US" altLang="hu-HU" sz="2000" i="1" smtClean="0"/>
              <a:t>A</a:t>
            </a:r>
            <a:r>
              <a:rPr lang="en-US" altLang="hu-HU" sz="2000" smtClean="0"/>
              <a:t>’s wage must depend on </a:t>
            </a:r>
            <a:r>
              <a:rPr lang="en-US" altLang="hu-HU" sz="2000" i="1" smtClean="0"/>
              <a:t>Π</a:t>
            </a:r>
            <a:r>
              <a:rPr lang="en-US" altLang="hu-HU" sz="2000" smtClean="0"/>
              <a:t>, otherwise </a:t>
            </a:r>
            <a:r>
              <a:rPr lang="en-US" altLang="hu-HU" sz="2000" i="1" smtClean="0"/>
              <a:t>A</a:t>
            </a:r>
            <a:r>
              <a:rPr lang="en-US" altLang="hu-HU" sz="2000" smtClean="0"/>
              <a:t> would always select the “easy way”</a:t>
            </a:r>
          </a:p>
          <a:p>
            <a:pPr marL="908050" lvl="1" indent="-436563" eaLnBrk="1" hangingPunct="1"/>
            <a:r>
              <a:rPr lang="en-US" altLang="hu-HU" sz="2000" smtClean="0"/>
              <a:t>Risk was born by </a:t>
            </a:r>
            <a:r>
              <a:rPr lang="en-US" altLang="hu-HU" sz="2000" i="1" smtClean="0"/>
              <a:t>P</a:t>
            </a:r>
            <a:r>
              <a:rPr lang="en-US" altLang="hu-HU" sz="2000" smtClean="0"/>
              <a:t> under perfect information, while risk will be allocated between </a:t>
            </a:r>
            <a:r>
              <a:rPr lang="en-US" altLang="hu-HU" sz="2000" i="1" smtClean="0"/>
              <a:t>P</a:t>
            </a:r>
            <a:r>
              <a:rPr lang="en-US" altLang="hu-HU" sz="2000" smtClean="0"/>
              <a:t> and </a:t>
            </a:r>
            <a:r>
              <a:rPr lang="en-US" altLang="hu-HU" sz="2000" i="1" smtClean="0"/>
              <a:t>A</a:t>
            </a:r>
            <a:endParaRPr lang="en-US" altLang="hu-HU" sz="2000" smtClean="0"/>
          </a:p>
          <a:p>
            <a:pPr marL="908050" lvl="1" indent="-436563" eaLnBrk="1" hangingPunct="1"/>
            <a:r>
              <a:rPr lang="en-US" altLang="hu-HU" sz="2000" smtClean="0"/>
              <a:t>Reservation wage is acceptable for an inefficient agent that also maximizes </a:t>
            </a:r>
            <a:r>
              <a:rPr lang="en-US" altLang="hu-HU" sz="2000" i="1" smtClean="0"/>
              <a:t>P</a:t>
            </a:r>
            <a:r>
              <a:rPr lang="en-US" altLang="hu-HU" sz="2000" smtClean="0"/>
              <a:t>’s profit</a:t>
            </a:r>
          </a:p>
        </p:txBody>
      </p:sp>
      <p:graphicFrame>
        <p:nvGraphicFramePr>
          <p:cNvPr id="39940" name="Object 4"/>
          <p:cNvGraphicFramePr>
            <a:graphicFrameLocks noChangeAspect="1"/>
          </p:cNvGraphicFramePr>
          <p:nvPr/>
        </p:nvGraphicFramePr>
        <p:xfrm>
          <a:off x="2435225" y="3300413"/>
          <a:ext cx="3505200" cy="344487"/>
        </p:xfrm>
        <a:graphic>
          <a:graphicData uri="http://schemas.openxmlformats.org/presentationml/2006/ole">
            <mc:AlternateContent xmlns:mc="http://schemas.openxmlformats.org/markup-compatibility/2006">
              <mc:Choice xmlns:v="urn:schemas-microsoft-com:vml" Requires="v">
                <p:oleObj spid="_x0000_s6176" name="Egyenlet" r:id="rId3" imgW="1993900" imgH="241300" progId="Equation.3">
                  <p:embed/>
                </p:oleObj>
              </mc:Choice>
              <mc:Fallback>
                <p:oleObj name="Egyenlet" r:id="rId3" imgW="19939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5225" y="3300413"/>
                        <a:ext cx="3505200" cy="344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1" name="Object 5"/>
          <p:cNvGraphicFramePr>
            <a:graphicFrameLocks noChangeAspect="1"/>
          </p:cNvGraphicFramePr>
          <p:nvPr/>
        </p:nvGraphicFramePr>
        <p:xfrm>
          <a:off x="1258888" y="3644900"/>
          <a:ext cx="2738437" cy="344488"/>
        </p:xfrm>
        <a:graphic>
          <a:graphicData uri="http://schemas.openxmlformats.org/presentationml/2006/ole">
            <mc:AlternateContent xmlns:mc="http://schemas.openxmlformats.org/markup-compatibility/2006">
              <mc:Choice xmlns:v="urn:schemas-microsoft-com:vml" Requires="v">
                <p:oleObj spid="_x0000_s6177" name="Egyenlet" r:id="rId5" imgW="1879600" imgH="241300" progId="Equation.3">
                  <p:embed/>
                </p:oleObj>
              </mc:Choice>
              <mc:Fallback>
                <p:oleObj name="Egyenlet" r:id="rId5" imgW="18796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8888" y="3644900"/>
                        <a:ext cx="2738437" cy="344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2" name="Object 6"/>
          <p:cNvGraphicFramePr>
            <a:graphicFrameLocks noChangeAspect="1"/>
          </p:cNvGraphicFramePr>
          <p:nvPr/>
        </p:nvGraphicFramePr>
        <p:xfrm>
          <a:off x="4357688" y="2230438"/>
          <a:ext cx="3886200" cy="406400"/>
        </p:xfrm>
        <a:graphic>
          <a:graphicData uri="http://schemas.openxmlformats.org/presentationml/2006/ole">
            <mc:AlternateContent xmlns:mc="http://schemas.openxmlformats.org/markup-compatibility/2006">
              <mc:Choice xmlns:v="urn:schemas-microsoft-com:vml" Requires="v">
                <p:oleObj spid="_x0000_s6178" name="Egyenlet" r:id="rId7" imgW="2387600" imgH="266700" progId="Equation.3">
                  <p:embed/>
                </p:oleObj>
              </mc:Choice>
              <mc:Fallback>
                <p:oleObj name="Egyenlet" r:id="rId7" imgW="2387600" imgH="266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57688" y="2230438"/>
                        <a:ext cx="3886200" cy="40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530349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850900"/>
          </a:xfrm>
        </p:spPr>
        <p:txBody>
          <a:bodyPr/>
          <a:lstStyle/>
          <a:p>
            <a:pPr eaLnBrk="1" hangingPunct="1"/>
            <a:r>
              <a:rPr lang="en-US" altLang="hu-HU" sz="3600" b="1" smtClean="0"/>
              <a:t>The principal </a:t>
            </a:r>
            <a:r>
              <a:rPr lang="en-US" altLang="hu-HU" sz="3600" b="1" smtClean="0">
                <a:cs typeface="Times New Roman" panose="02020603050405020304" pitchFamily="18" charset="0"/>
              </a:rPr>
              <a:t>– agent model </a:t>
            </a:r>
            <a:r>
              <a:rPr lang="hu-HU" altLang="hu-HU" sz="3600" b="1" smtClean="0">
                <a:cs typeface="Times New Roman" panose="02020603050405020304" pitchFamily="18" charset="0"/>
              </a:rPr>
              <a:t>(7)</a:t>
            </a:r>
            <a:endParaRPr lang="en-US" altLang="hu-HU" sz="3600" smtClean="0"/>
          </a:p>
        </p:txBody>
      </p:sp>
      <p:sp>
        <p:nvSpPr>
          <p:cNvPr id="40963" name="Rectangle 3"/>
          <p:cNvSpPr>
            <a:spLocks noGrp="1" noChangeArrowheads="1"/>
          </p:cNvSpPr>
          <p:nvPr>
            <p:ph type="body" sz="half" idx="1"/>
          </p:nvPr>
        </p:nvSpPr>
        <p:spPr>
          <a:xfrm>
            <a:off x="457200" y="1600200"/>
            <a:ext cx="8194675" cy="4525963"/>
          </a:xfrm>
        </p:spPr>
        <p:txBody>
          <a:bodyPr/>
          <a:lstStyle/>
          <a:p>
            <a:pPr eaLnBrk="1" hangingPunct="1"/>
            <a:r>
              <a:rPr lang="en-US" altLang="hu-HU" sz="2400" smtClean="0"/>
              <a:t>The monotonicity constraint</a:t>
            </a:r>
          </a:p>
          <a:p>
            <a:pPr lvl="1" eaLnBrk="1" hangingPunct="1"/>
            <a:r>
              <a:rPr lang="en-US" altLang="hu-HU" sz="2000" smtClean="0"/>
              <a:t>From the incentive compatibility constraints it follows that</a:t>
            </a:r>
          </a:p>
          <a:p>
            <a:pPr lvl="1" eaLnBrk="1" hangingPunct="1"/>
            <a:endParaRPr lang="en-US" altLang="hu-HU" sz="2000" smtClean="0"/>
          </a:p>
          <a:p>
            <a:pPr lvl="1" eaLnBrk="1" hangingPunct="1"/>
            <a:endParaRPr lang="en-US" altLang="hu-HU" sz="2000" smtClean="0"/>
          </a:p>
          <a:p>
            <a:pPr lvl="1" eaLnBrk="1" hangingPunct="1"/>
            <a:endParaRPr lang="en-US" altLang="hu-HU" sz="2000" smtClean="0"/>
          </a:p>
          <a:p>
            <a:pPr lvl="1" eaLnBrk="1" hangingPunct="1"/>
            <a:endParaRPr lang="en-US" altLang="hu-HU" sz="2000" smtClean="0"/>
          </a:p>
          <a:p>
            <a:pPr lvl="1" eaLnBrk="1" hangingPunct="1"/>
            <a:r>
              <a:rPr lang="en-US" altLang="hu-HU" sz="2000" smtClean="0"/>
              <a:t>The above condition is the </a:t>
            </a:r>
            <a:r>
              <a:rPr lang="en-US" altLang="hu-HU" sz="2000" i="1" smtClean="0"/>
              <a:t>implementability</a:t>
            </a:r>
            <a:r>
              <a:rPr lang="en-US" altLang="hu-HU" sz="2000" smtClean="0"/>
              <a:t> constraint. Indeed, there exist transfers </a:t>
            </a:r>
          </a:p>
        </p:txBody>
      </p:sp>
      <p:graphicFrame>
        <p:nvGraphicFramePr>
          <p:cNvPr id="40964" name="Object 4"/>
          <p:cNvGraphicFramePr>
            <a:graphicFrameLocks noChangeAspect="1"/>
          </p:cNvGraphicFramePr>
          <p:nvPr/>
        </p:nvGraphicFramePr>
        <p:xfrm>
          <a:off x="2411413" y="2420938"/>
          <a:ext cx="3733800" cy="1289050"/>
        </p:xfrm>
        <a:graphic>
          <a:graphicData uri="http://schemas.openxmlformats.org/presentationml/2006/ole">
            <mc:AlternateContent xmlns:mc="http://schemas.openxmlformats.org/markup-compatibility/2006">
              <mc:Choice xmlns:v="urn:schemas-microsoft-com:vml" Requires="v">
                <p:oleObj spid="_x0000_s7190" name="Egyenlet" r:id="rId3" imgW="2324100" imgH="787400" progId="Equation.3">
                  <p:embed/>
                </p:oleObj>
              </mc:Choice>
              <mc:Fallback>
                <p:oleObj name="Egyenlet" r:id="rId3" imgW="2324100" imgH="787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413" y="2420938"/>
                        <a:ext cx="3733800" cy="1289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65" name="Object 5"/>
          <p:cNvGraphicFramePr>
            <a:graphicFrameLocks noChangeAspect="1"/>
          </p:cNvGraphicFramePr>
          <p:nvPr/>
        </p:nvGraphicFramePr>
        <p:xfrm>
          <a:off x="2843213" y="4294188"/>
          <a:ext cx="4495800" cy="1727200"/>
        </p:xfrm>
        <a:graphic>
          <a:graphicData uri="http://schemas.openxmlformats.org/presentationml/2006/ole">
            <mc:AlternateContent xmlns:mc="http://schemas.openxmlformats.org/markup-compatibility/2006">
              <mc:Choice xmlns:v="urn:schemas-microsoft-com:vml" Requires="v">
                <p:oleObj spid="_x0000_s7191" name="Egyenlet" r:id="rId5" imgW="2794000" imgH="1117600" progId="Equation.3">
                  <p:embed/>
                </p:oleObj>
              </mc:Choice>
              <mc:Fallback>
                <p:oleObj name="Egyenlet" r:id="rId5" imgW="2794000" imgH="1117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213" y="4294188"/>
                        <a:ext cx="4495800" cy="172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790408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t>Consumer Choice: Buying Skis</a:t>
            </a:r>
          </a:p>
        </p:txBody>
      </p:sp>
      <p:sp>
        <p:nvSpPr>
          <p:cNvPr id="3" name="Content Placeholder 2"/>
          <p:cNvSpPr>
            <a:spLocks noGrp="1"/>
          </p:cNvSpPr>
          <p:nvPr>
            <p:ph idx="1"/>
          </p:nvPr>
        </p:nvSpPr>
        <p:spPr/>
        <p:txBody>
          <a:bodyPr>
            <a:normAutofit fontScale="85000" lnSpcReduction="20000"/>
          </a:bodyPr>
          <a:lstStyle/>
          <a:p>
            <a:r>
              <a:rPr lang="en-US" dirty="0"/>
              <a:t>Skis R Us recommend $600 Salomon X-Scream 9 skis</a:t>
            </a:r>
          </a:p>
          <a:p>
            <a:pPr lvl="1"/>
            <a:r>
              <a:rPr lang="en-US" dirty="0"/>
              <a:t>Sales rep seems knowledgeable</a:t>
            </a:r>
          </a:p>
          <a:p>
            <a:r>
              <a:rPr lang="en-US" dirty="0"/>
              <a:t>Your next move is</a:t>
            </a:r>
          </a:p>
          <a:p>
            <a:pPr lvl="1"/>
            <a:r>
              <a:rPr lang="en-US" dirty="0"/>
              <a:t>Thank them and do more research</a:t>
            </a:r>
          </a:p>
          <a:p>
            <a:pPr lvl="1"/>
            <a:r>
              <a:rPr lang="en-US" dirty="0"/>
              <a:t>Trust the sales rep and buy them</a:t>
            </a:r>
          </a:p>
          <a:p>
            <a:pPr lvl="1"/>
            <a:r>
              <a:rPr lang="en-US" dirty="0"/>
              <a:t>Go home and buy at the best price online ($400)</a:t>
            </a:r>
          </a:p>
          <a:p>
            <a:r>
              <a:rPr lang="en-US" dirty="0"/>
              <a:t>Evaluate the importance of</a:t>
            </a:r>
          </a:p>
          <a:p>
            <a:pPr lvl="1"/>
            <a:r>
              <a:rPr lang="en-US" dirty="0"/>
              <a:t>Immediate possession</a:t>
            </a:r>
          </a:p>
          <a:p>
            <a:pPr lvl="1"/>
            <a:r>
              <a:rPr lang="en-US" dirty="0"/>
              <a:t>Best price</a:t>
            </a:r>
          </a:p>
          <a:p>
            <a:pPr lvl="1"/>
            <a:r>
              <a:rPr lang="en-US" dirty="0"/>
              <a:t>Post-sales service and support</a:t>
            </a:r>
          </a:p>
        </p:txBody>
      </p:sp>
      <p:sp>
        <p:nvSpPr>
          <p:cNvPr id="5" name="Footer Placeholder 4"/>
          <p:cNvSpPr>
            <a:spLocks noGrp="1"/>
          </p:cNvSpPr>
          <p:nvPr>
            <p:ph type="ftr" sz="quarter" idx="11"/>
          </p:nvPr>
        </p:nvSpPr>
        <p:spPr>
          <a:xfrm>
            <a:off x="3048000" y="6400800"/>
            <a:ext cx="3922816"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22C8507B-3D9F-4512-ABD1-3E77315C438E}" type="slidenum">
              <a:rPr lang="en-US"/>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715962"/>
          </a:xfrm>
        </p:spPr>
        <p:txBody>
          <a:bodyPr/>
          <a:lstStyle/>
          <a:p>
            <a:pPr eaLnBrk="1" hangingPunct="1"/>
            <a:r>
              <a:rPr lang="en-US" altLang="hu-HU" sz="3600" b="1" smtClean="0"/>
              <a:t>The principal </a:t>
            </a:r>
            <a:r>
              <a:rPr lang="en-US" altLang="hu-HU" sz="3600" b="1" smtClean="0">
                <a:cs typeface="Times New Roman" panose="02020603050405020304" pitchFamily="18" charset="0"/>
              </a:rPr>
              <a:t>– agent model </a:t>
            </a:r>
            <a:r>
              <a:rPr lang="hu-HU" altLang="hu-HU" sz="3600" b="1" smtClean="0">
                <a:cs typeface="Times New Roman" panose="02020603050405020304" pitchFamily="18" charset="0"/>
              </a:rPr>
              <a:t>(8)</a:t>
            </a:r>
            <a:endParaRPr lang="en-US" altLang="hu-HU" sz="3600" smtClean="0"/>
          </a:p>
        </p:txBody>
      </p:sp>
      <p:sp>
        <p:nvSpPr>
          <p:cNvPr id="41987" name="Rectangle 3"/>
          <p:cNvSpPr>
            <a:spLocks noGrp="1" noChangeArrowheads="1"/>
          </p:cNvSpPr>
          <p:nvPr>
            <p:ph type="body" sz="half" idx="1"/>
          </p:nvPr>
        </p:nvSpPr>
        <p:spPr>
          <a:xfrm>
            <a:off x="566738" y="1268413"/>
            <a:ext cx="8272462" cy="4751387"/>
          </a:xfrm>
        </p:spPr>
        <p:txBody>
          <a:bodyPr/>
          <a:lstStyle/>
          <a:p>
            <a:pPr marL="469900" indent="-469900" eaLnBrk="1" hangingPunct="1"/>
            <a:r>
              <a:rPr lang="en-US" altLang="hu-HU" sz="2200" smtClean="0"/>
              <a:t>The profit maximization problem of </a:t>
            </a:r>
            <a:r>
              <a:rPr lang="en-US" altLang="hu-HU" sz="2200" i="1" smtClean="0"/>
              <a:t>P</a:t>
            </a:r>
            <a:r>
              <a:rPr lang="en-US" altLang="hu-HU" sz="2200" smtClean="0"/>
              <a:t> is:</a:t>
            </a:r>
          </a:p>
          <a:p>
            <a:pPr marL="469900" indent="-469900" eaLnBrk="1" hangingPunct="1"/>
            <a:endParaRPr lang="en-US" altLang="hu-HU" sz="2200" smtClean="0"/>
          </a:p>
          <a:p>
            <a:pPr marL="469900" indent="-469900" eaLnBrk="1" hangingPunct="1"/>
            <a:endParaRPr lang="en-US" altLang="hu-HU" sz="2200" smtClean="0"/>
          </a:p>
          <a:p>
            <a:pPr marL="469900" indent="-469900" eaLnBrk="1" hangingPunct="1"/>
            <a:endParaRPr lang="en-US" altLang="hu-HU" sz="2200" smtClean="0"/>
          </a:p>
          <a:p>
            <a:pPr marL="469900" indent="-469900" eaLnBrk="1" hangingPunct="1">
              <a:buFontTx/>
              <a:buNone/>
            </a:pPr>
            <a:r>
              <a:rPr lang="en-US" altLang="hu-HU" sz="2200" smtClean="0"/>
              <a:t>                          </a:t>
            </a:r>
            <a:r>
              <a:rPr lang="en-US" altLang="hu-HU" sz="1800" smtClean="0"/>
              <a:t>Expected allocation efficiency     Expected information rent</a:t>
            </a:r>
          </a:p>
          <a:p>
            <a:pPr marL="469900" indent="-469900" eaLnBrk="1" hangingPunct="1"/>
            <a:r>
              <a:rPr lang="en-US" altLang="hu-HU" sz="2200" smtClean="0"/>
              <a:t>The constraints can be reduced to two: to the incentive compatibility constraint of the efficient agent                and to the participation constraint of the inefficient agent</a:t>
            </a:r>
          </a:p>
          <a:p>
            <a:pPr marL="908050" lvl="1" indent="-436563" eaLnBrk="1" hangingPunct="1"/>
            <a:r>
              <a:rPr lang="en-US" altLang="hu-HU" sz="2000" smtClean="0"/>
              <a:t>Thus, the simplified form of the P’s maximization problem is:</a:t>
            </a:r>
          </a:p>
        </p:txBody>
      </p:sp>
      <p:graphicFrame>
        <p:nvGraphicFramePr>
          <p:cNvPr id="41988" name="Object 4"/>
          <p:cNvGraphicFramePr>
            <a:graphicFrameLocks noChangeAspect="1"/>
          </p:cNvGraphicFramePr>
          <p:nvPr/>
        </p:nvGraphicFramePr>
        <p:xfrm>
          <a:off x="1331913" y="1773238"/>
          <a:ext cx="6264275" cy="1116012"/>
        </p:xfrm>
        <a:graphic>
          <a:graphicData uri="http://schemas.openxmlformats.org/presentationml/2006/ole">
            <mc:AlternateContent xmlns:mc="http://schemas.openxmlformats.org/markup-compatibility/2006">
              <mc:Choice xmlns:v="urn:schemas-microsoft-com:vml" Requires="v">
                <p:oleObj spid="_x0000_s8234" name="Egyenlet" r:id="rId3" imgW="3517900" imgH="685800" progId="Equation.3">
                  <p:embed/>
                </p:oleObj>
              </mc:Choice>
              <mc:Fallback>
                <p:oleObj name="Egyenlet" r:id="rId3" imgW="3517900" imgH="685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913" y="1773238"/>
                        <a:ext cx="6264275" cy="1116012"/>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89" name="Object 5"/>
          <p:cNvGraphicFramePr>
            <a:graphicFrameLocks noChangeAspect="1"/>
          </p:cNvGraphicFramePr>
          <p:nvPr/>
        </p:nvGraphicFramePr>
        <p:xfrm>
          <a:off x="6300788" y="3644900"/>
          <a:ext cx="858837" cy="381000"/>
        </p:xfrm>
        <a:graphic>
          <a:graphicData uri="http://schemas.openxmlformats.org/presentationml/2006/ole">
            <mc:AlternateContent xmlns:mc="http://schemas.openxmlformats.org/markup-compatibility/2006">
              <mc:Choice xmlns:v="urn:schemas-microsoft-com:vml" Requires="v">
                <p:oleObj spid="_x0000_s8235" name="Egyenlet" r:id="rId5" imgW="634725" imgH="241195" progId="Equation.3">
                  <p:embed/>
                </p:oleObj>
              </mc:Choice>
              <mc:Fallback>
                <p:oleObj name="Egyenlet" r:id="rId5" imgW="634725" imgH="24119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0788" y="3644900"/>
                        <a:ext cx="858837"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90" name="Object 6"/>
          <p:cNvGraphicFramePr>
            <a:graphicFrameLocks noChangeAspect="1"/>
          </p:cNvGraphicFramePr>
          <p:nvPr/>
        </p:nvGraphicFramePr>
        <p:xfrm>
          <a:off x="6443663" y="4005263"/>
          <a:ext cx="609600" cy="381000"/>
        </p:xfrm>
        <a:graphic>
          <a:graphicData uri="http://schemas.openxmlformats.org/presentationml/2006/ole">
            <mc:AlternateContent xmlns:mc="http://schemas.openxmlformats.org/markup-compatibility/2006">
              <mc:Choice xmlns:v="urn:schemas-microsoft-com:vml" Requires="v">
                <p:oleObj spid="_x0000_s8236" name="Egyenlet" r:id="rId7" imgW="393359" imgH="215713" progId="Equation.3">
                  <p:embed/>
                </p:oleObj>
              </mc:Choice>
              <mc:Fallback>
                <p:oleObj name="Egyenlet" r:id="rId7" imgW="393359" imgH="21571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43663" y="4005263"/>
                        <a:ext cx="6096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91" name="Object 7"/>
          <p:cNvGraphicFramePr>
            <a:graphicFrameLocks noChangeAspect="1"/>
          </p:cNvGraphicFramePr>
          <p:nvPr/>
        </p:nvGraphicFramePr>
        <p:xfrm>
          <a:off x="1547813" y="4852988"/>
          <a:ext cx="5589587" cy="669925"/>
        </p:xfrm>
        <a:graphic>
          <a:graphicData uri="http://schemas.openxmlformats.org/presentationml/2006/ole">
            <mc:AlternateContent xmlns:mc="http://schemas.openxmlformats.org/markup-compatibility/2006">
              <mc:Choice xmlns:v="urn:schemas-microsoft-com:vml" Requires="v">
                <p:oleObj spid="_x0000_s8237" name="Egyenlet" r:id="rId9" imgW="2768600" imgH="342900" progId="Equation.3">
                  <p:embed/>
                </p:oleObj>
              </mc:Choice>
              <mc:Fallback>
                <p:oleObj name="Egyenlet" r:id="rId9" imgW="2768600" imgH="3429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47813" y="4852988"/>
                        <a:ext cx="5589587" cy="669925"/>
                      </a:xfrm>
                      <a:prstGeom prst="rect">
                        <a:avLst/>
                      </a:prstGeom>
                      <a:noFill/>
                      <a:ln w="9525">
                        <a:solidFill>
                          <a:srgbClr val="FF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760104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993775"/>
          </a:xfrm>
        </p:spPr>
        <p:txBody>
          <a:bodyPr/>
          <a:lstStyle/>
          <a:p>
            <a:pPr eaLnBrk="1" hangingPunct="1"/>
            <a:r>
              <a:rPr lang="en-US" altLang="hu-HU" sz="3600" b="1" smtClean="0"/>
              <a:t>The principal </a:t>
            </a:r>
            <a:r>
              <a:rPr lang="en-US" altLang="hu-HU" sz="3600" b="1" smtClean="0">
                <a:cs typeface="Times New Roman" panose="02020603050405020304" pitchFamily="18" charset="0"/>
              </a:rPr>
              <a:t>– agent model </a:t>
            </a:r>
            <a:r>
              <a:rPr lang="hu-HU" altLang="hu-HU" sz="3600" b="1" smtClean="0">
                <a:cs typeface="Times New Roman" panose="02020603050405020304" pitchFamily="18" charset="0"/>
              </a:rPr>
              <a:t>(10)</a:t>
            </a:r>
            <a:endParaRPr lang="en-US" altLang="hu-HU" sz="3600" smtClean="0"/>
          </a:p>
        </p:txBody>
      </p:sp>
      <p:sp>
        <p:nvSpPr>
          <p:cNvPr id="43011" name="Rectangle 3"/>
          <p:cNvSpPr>
            <a:spLocks noGrp="1" noChangeArrowheads="1"/>
          </p:cNvSpPr>
          <p:nvPr>
            <p:ph type="body" sz="half" idx="1"/>
          </p:nvPr>
        </p:nvSpPr>
        <p:spPr>
          <a:xfrm>
            <a:off x="457200" y="1600200"/>
            <a:ext cx="8039100" cy="4525963"/>
          </a:xfrm>
        </p:spPr>
        <p:txBody>
          <a:bodyPr/>
          <a:lstStyle/>
          <a:p>
            <a:pPr marL="469900" indent="-469900" eaLnBrk="1" hangingPunct="1"/>
            <a:r>
              <a:rPr lang="en-US" altLang="hu-HU" sz="2200" smtClean="0"/>
              <a:t>The second best solution: marginal benefit of </a:t>
            </a:r>
            <a:r>
              <a:rPr lang="en-US" altLang="hu-HU" sz="2200" i="1" smtClean="0"/>
              <a:t>P</a:t>
            </a:r>
            <a:r>
              <a:rPr lang="en-US" altLang="hu-HU" sz="2200" smtClean="0"/>
              <a:t> =  marginal cost of </a:t>
            </a:r>
            <a:r>
              <a:rPr lang="en-US" altLang="hu-HU" sz="2200" i="1" smtClean="0"/>
              <a:t>A</a:t>
            </a:r>
          </a:p>
          <a:p>
            <a:pPr marL="908050" lvl="1" indent="-436563" eaLnBrk="1" hangingPunct="1"/>
            <a:r>
              <a:rPr lang="en-US" altLang="hu-HU" sz="2000" smtClean="0"/>
              <a:t>Solution for an efficient </a:t>
            </a:r>
            <a:r>
              <a:rPr lang="en-US" altLang="hu-HU" sz="2000" i="1" smtClean="0"/>
              <a:t>q</a:t>
            </a:r>
            <a:r>
              <a:rPr lang="en-US" altLang="hu-HU" sz="2000" smtClean="0"/>
              <a:t>, </a:t>
            </a:r>
            <a:r>
              <a:rPr lang="en-US" altLang="hu-HU" sz="2000" i="1" smtClean="0"/>
              <a:t>t</a:t>
            </a:r>
            <a:r>
              <a:rPr lang="en-US" altLang="hu-HU" sz="2000" smtClean="0"/>
              <a:t> and information rent</a:t>
            </a:r>
          </a:p>
          <a:p>
            <a:pPr marL="469900" indent="-469900" eaLnBrk="1" hangingPunct="1"/>
            <a:endParaRPr lang="en-US" altLang="hu-HU" sz="2000" smtClean="0"/>
          </a:p>
        </p:txBody>
      </p:sp>
      <p:graphicFrame>
        <p:nvGraphicFramePr>
          <p:cNvPr id="43012" name="Object 4"/>
          <p:cNvGraphicFramePr>
            <a:graphicFrameLocks noChangeAspect="1"/>
          </p:cNvGraphicFramePr>
          <p:nvPr/>
        </p:nvGraphicFramePr>
        <p:xfrm>
          <a:off x="828675" y="2916238"/>
          <a:ext cx="7343775" cy="2625725"/>
        </p:xfrm>
        <a:graphic>
          <a:graphicData uri="http://schemas.openxmlformats.org/presentationml/2006/ole">
            <mc:AlternateContent xmlns:mc="http://schemas.openxmlformats.org/markup-compatibility/2006">
              <mc:Choice xmlns:v="urn:schemas-microsoft-com:vml" Requires="v">
                <p:oleObj spid="_x0000_s9228" name="Egyenlet" r:id="rId3" imgW="4470400" imgH="1574800" progId="Equation.3">
                  <p:embed/>
                </p:oleObj>
              </mc:Choice>
              <mc:Fallback>
                <p:oleObj name="Egyenlet" r:id="rId3" imgW="4470400" imgH="1574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675" y="2916238"/>
                        <a:ext cx="7343775" cy="2625725"/>
                      </a:xfrm>
                      <a:prstGeom prst="rect">
                        <a:avLst/>
                      </a:prstGeom>
                      <a:noFill/>
                      <a:ln w="9525">
                        <a:solidFill>
                          <a:srgbClr val="993366"/>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751334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hu-HU" sz="3700" b="1" smtClean="0">
                <a:solidFill>
                  <a:schemeClr val="tx1"/>
                </a:solidFill>
              </a:rPr>
              <a:t>Compensation and motivation</a:t>
            </a:r>
          </a:p>
        </p:txBody>
      </p:sp>
      <p:sp>
        <p:nvSpPr>
          <p:cNvPr id="44035" name="Rectangle 3"/>
          <p:cNvSpPr>
            <a:spLocks noGrp="1" noChangeArrowheads="1"/>
          </p:cNvSpPr>
          <p:nvPr>
            <p:ph type="body" idx="1"/>
          </p:nvPr>
        </p:nvSpPr>
        <p:spPr/>
        <p:txBody>
          <a:bodyPr/>
          <a:lstStyle/>
          <a:p>
            <a:pPr marL="469900" indent="-469900" eaLnBrk="1" hangingPunct="1"/>
            <a:r>
              <a:rPr lang="en-US" altLang="hu-HU" sz="2600" smtClean="0"/>
              <a:t>Managerial compensation schemes</a:t>
            </a:r>
          </a:p>
          <a:p>
            <a:pPr marL="908050" lvl="1" indent="-436563" eaLnBrk="1" hangingPunct="1"/>
            <a:r>
              <a:rPr lang="en-US" altLang="hu-HU" sz="2200" smtClean="0"/>
              <a:t>Share options</a:t>
            </a:r>
          </a:p>
          <a:p>
            <a:pPr marL="908050" lvl="1" indent="-436563" eaLnBrk="1" hangingPunct="1"/>
            <a:r>
              <a:rPr lang="en-US" altLang="hu-HU" sz="2200" smtClean="0"/>
              <a:t>Repurchase options</a:t>
            </a:r>
          </a:p>
          <a:p>
            <a:pPr marL="469900" indent="-469900" eaLnBrk="1" hangingPunct="1"/>
            <a:r>
              <a:rPr lang="en-US" altLang="hu-HU" sz="2600" smtClean="0"/>
              <a:t>Compensation on a one time basis</a:t>
            </a:r>
          </a:p>
          <a:p>
            <a:pPr marL="469900" indent="-469900" eaLnBrk="1" hangingPunct="1"/>
            <a:r>
              <a:rPr lang="en-US" altLang="hu-HU" sz="2600" smtClean="0"/>
              <a:t>Compensation on a repeated contract basis</a:t>
            </a:r>
          </a:p>
          <a:p>
            <a:pPr marL="908050" lvl="1" indent="-436563" eaLnBrk="1" hangingPunct="1"/>
            <a:r>
              <a:rPr lang="en-US" altLang="hu-HU" sz="2200" smtClean="0"/>
              <a:t>The static prisoners’ dilemma game</a:t>
            </a:r>
          </a:p>
          <a:p>
            <a:pPr marL="908050" lvl="1" indent="-436563" eaLnBrk="1" hangingPunct="1"/>
            <a:r>
              <a:rPr lang="en-US" altLang="hu-HU" sz="2200" smtClean="0"/>
              <a:t>The repeated prisoners’ dilemma game</a:t>
            </a:r>
          </a:p>
          <a:p>
            <a:pPr marL="469900" indent="-469900" eaLnBrk="1" hangingPunct="1"/>
            <a:r>
              <a:rPr lang="en-US" altLang="hu-HU" sz="2600" smtClean="0"/>
              <a:t>What to motivate for?</a:t>
            </a:r>
          </a:p>
          <a:p>
            <a:pPr marL="469900" indent="-469900" eaLnBrk="1" hangingPunct="1"/>
            <a:r>
              <a:rPr lang="en-US" altLang="hu-HU" sz="2600" smtClean="0"/>
              <a:t>Means of motivation</a:t>
            </a:r>
          </a:p>
        </p:txBody>
      </p:sp>
    </p:spTree>
    <p:extLst>
      <p:ext uri="{BB962C8B-B14F-4D97-AF65-F5344CB8AC3E}">
        <p14:creationId xmlns:p14="http://schemas.microsoft.com/office/powerpoint/2010/main" val="4214648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t>The Value of the Middleman</a:t>
            </a:r>
          </a:p>
        </p:txBody>
      </p:sp>
      <p:sp>
        <p:nvSpPr>
          <p:cNvPr id="3" name="Content Placeholder 2"/>
          <p:cNvSpPr>
            <a:spLocks noGrp="1"/>
          </p:cNvSpPr>
          <p:nvPr>
            <p:ph idx="1"/>
          </p:nvPr>
        </p:nvSpPr>
        <p:spPr/>
        <p:txBody>
          <a:bodyPr/>
          <a:lstStyle/>
          <a:p>
            <a:r>
              <a:rPr lang="en-US" dirty="0"/>
              <a:t>Sales representatives </a:t>
            </a:r>
            <a:r>
              <a:rPr lang="en-US" i="1" dirty="0">
                <a:solidFill>
                  <a:srgbClr val="FFC000"/>
                </a:solidFill>
              </a:rPr>
              <a:t>supply information to buyers</a:t>
            </a:r>
          </a:p>
          <a:p>
            <a:pPr lvl="1"/>
            <a:r>
              <a:rPr lang="en-US" dirty="0"/>
              <a:t>Manufacturers can offer direct sales to bypass middlemen</a:t>
            </a:r>
          </a:p>
          <a:p>
            <a:r>
              <a:rPr lang="en-US" dirty="0"/>
              <a:t>Information makes markets more efficient</a:t>
            </a:r>
          </a:p>
          <a:p>
            <a:pPr lvl="1"/>
            <a:r>
              <a:rPr lang="en-US" dirty="0"/>
              <a:t>Purchasing the bowl in Kashmir</a:t>
            </a:r>
          </a:p>
        </p:txBody>
      </p:sp>
      <p:sp>
        <p:nvSpPr>
          <p:cNvPr id="5" name="Footer Placeholder 4"/>
          <p:cNvSpPr>
            <a:spLocks noGrp="1"/>
          </p:cNvSpPr>
          <p:nvPr>
            <p:ph type="ftr" sz="quarter" idx="11"/>
          </p:nvPr>
        </p:nvSpPr>
        <p:spPr>
          <a:xfrm>
            <a:off x="3048000" y="6400800"/>
            <a:ext cx="3744686"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87B84EE4-A473-4D5C-BDA0-2C5AABF3F0DF}" type="slidenum">
              <a:rPr lang="en-US"/>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a:t>Selling Babe Ruth</a:t>
            </a:r>
          </a:p>
        </p:txBody>
      </p:sp>
      <p:sp>
        <p:nvSpPr>
          <p:cNvPr id="102403" name="Rectangle 3"/>
          <p:cNvSpPr>
            <a:spLocks noGrp="1" noChangeArrowheads="1"/>
          </p:cNvSpPr>
          <p:nvPr>
            <p:ph idx="1"/>
          </p:nvPr>
        </p:nvSpPr>
        <p:spPr/>
        <p:txBody>
          <a:bodyPr>
            <a:normAutofit fontScale="92500"/>
          </a:bodyPr>
          <a:lstStyle/>
          <a:p>
            <a:r>
              <a:rPr lang="en-US" dirty="0"/>
              <a:t>Ellis wants to sell a Babe Ruth baseball card.</a:t>
            </a:r>
          </a:p>
          <a:p>
            <a:pPr lvl="1"/>
            <a:r>
              <a:rPr lang="en-US" dirty="0"/>
              <a:t>His reservation price is $300</a:t>
            </a:r>
          </a:p>
          <a:p>
            <a:pPr lvl="1"/>
            <a:r>
              <a:rPr lang="en-US" dirty="0"/>
              <a:t>An ad in the local newspaper cost $5</a:t>
            </a:r>
          </a:p>
          <a:p>
            <a:pPr lvl="1"/>
            <a:r>
              <a:rPr lang="en-US" dirty="0"/>
              <a:t>eBay cost is 5% of the Internet auction price</a:t>
            </a:r>
          </a:p>
          <a:p>
            <a:pPr lvl="1"/>
            <a:r>
              <a:rPr lang="en-US" dirty="0"/>
              <a:t>The maximum price in the local market is $400</a:t>
            </a:r>
          </a:p>
          <a:p>
            <a:pPr lvl="1"/>
            <a:r>
              <a:rPr lang="en-US" dirty="0"/>
              <a:t>Two eBay shoppers have secret reservation prices of $800 and $900, respectively</a:t>
            </a:r>
          </a:p>
        </p:txBody>
      </p:sp>
      <p:sp>
        <p:nvSpPr>
          <p:cNvPr id="5" name="Footer Placeholder 4"/>
          <p:cNvSpPr>
            <a:spLocks noGrp="1"/>
          </p:cNvSpPr>
          <p:nvPr>
            <p:ph type="ftr" sz="quarter" idx="11"/>
          </p:nvPr>
        </p:nvSpPr>
        <p:spPr>
          <a:xfrm>
            <a:off x="3048000" y="6400800"/>
            <a:ext cx="3875314"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1703BC2A-725E-4E46-AC47-39B197A11078}" type="slidenum">
              <a:rPr lang="en-US"/>
              <a:pPr/>
              <a:t>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0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0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0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r>
              <a:rPr lang="en-US"/>
              <a:t>Selling Babe Ruth</a:t>
            </a:r>
          </a:p>
        </p:txBody>
      </p:sp>
      <p:sp>
        <p:nvSpPr>
          <p:cNvPr id="103427" name="Rectangle 3"/>
          <p:cNvSpPr>
            <a:spLocks noGrp="1" noChangeArrowheads="1"/>
          </p:cNvSpPr>
          <p:nvPr>
            <p:ph idx="1"/>
          </p:nvPr>
        </p:nvSpPr>
        <p:spPr/>
        <p:txBody>
          <a:bodyPr>
            <a:normAutofit fontScale="85000" lnSpcReduction="10000"/>
          </a:bodyPr>
          <a:lstStyle/>
          <a:p>
            <a:r>
              <a:rPr lang="en-US" dirty="0"/>
              <a:t>Benefits of eBay</a:t>
            </a:r>
          </a:p>
          <a:p>
            <a:pPr lvl="1"/>
            <a:r>
              <a:rPr lang="en-US" dirty="0"/>
              <a:t>Card sells for $800 on eBay less $40 commission</a:t>
            </a:r>
          </a:p>
          <a:p>
            <a:pPr lvl="2"/>
            <a:r>
              <a:rPr lang="en-US" dirty="0"/>
              <a:t>Ellis nets $760, $460 above his reservation price</a:t>
            </a:r>
          </a:p>
          <a:p>
            <a:pPr lvl="2"/>
            <a:r>
              <a:rPr lang="en-US" dirty="0"/>
              <a:t>Buyer surplus is $100</a:t>
            </a:r>
          </a:p>
          <a:p>
            <a:r>
              <a:rPr lang="en-US" dirty="0"/>
              <a:t>Local option is inferior</a:t>
            </a:r>
          </a:p>
          <a:p>
            <a:pPr lvl="1"/>
            <a:r>
              <a:rPr lang="en-US" dirty="0"/>
              <a:t>Card sells for $400 less $5 cost of ad</a:t>
            </a:r>
          </a:p>
          <a:p>
            <a:pPr lvl="1"/>
            <a:r>
              <a:rPr lang="en-US" dirty="0"/>
              <a:t>Ellis nets $395, $95 more than his reservation price</a:t>
            </a:r>
          </a:p>
          <a:p>
            <a:pPr lvl="1"/>
            <a:r>
              <a:rPr lang="en-US" dirty="0"/>
              <a:t>Buyer surplus is $0</a:t>
            </a:r>
          </a:p>
          <a:p>
            <a:pPr>
              <a:buClr>
                <a:schemeClr val="bg1"/>
              </a:buClr>
            </a:pPr>
            <a:r>
              <a:rPr lang="en-US" sz="3300" i="1" dirty="0" smtClean="0">
                <a:solidFill>
                  <a:srgbClr val="FFC000"/>
                </a:solidFill>
              </a:rPr>
              <a:t>Economic </a:t>
            </a:r>
            <a:r>
              <a:rPr lang="en-US" sz="3300" i="1" dirty="0">
                <a:solidFill>
                  <a:srgbClr val="FFC000"/>
                </a:solidFill>
              </a:rPr>
              <a:t>surplus</a:t>
            </a:r>
            <a:r>
              <a:rPr lang="en-US" dirty="0"/>
              <a:t> is increased when a product goes to the person who values it the most</a:t>
            </a:r>
          </a:p>
        </p:txBody>
      </p:sp>
      <p:sp>
        <p:nvSpPr>
          <p:cNvPr id="5" name="Footer Placeholder 4"/>
          <p:cNvSpPr>
            <a:spLocks noGrp="1"/>
          </p:cNvSpPr>
          <p:nvPr>
            <p:ph type="ftr" sz="quarter" idx="11"/>
          </p:nvPr>
        </p:nvSpPr>
        <p:spPr>
          <a:xfrm>
            <a:off x="3048000" y="6400800"/>
            <a:ext cx="3982192"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4" name="Slide Number Placeholder 1"/>
          <p:cNvSpPr>
            <a:spLocks noGrp="1"/>
          </p:cNvSpPr>
          <p:nvPr>
            <p:ph type="sldNum" sz="quarter" idx="12"/>
          </p:nvPr>
        </p:nvSpPr>
        <p:spPr/>
        <p:txBody>
          <a:bodyPr/>
          <a:lstStyle/>
          <a:p>
            <a:r>
              <a:rPr lang="en-US"/>
              <a:t>11-</a:t>
            </a:r>
            <a:fld id="{01B8ED28-0B21-4472-80FA-466C557E0668}" type="slidenum">
              <a:rPr lang="en-US"/>
              <a:pPr/>
              <a:t>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2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42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42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42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4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r>
              <a:rPr lang="en-US" dirty="0"/>
              <a:t>The Optimal Amount of Information</a:t>
            </a:r>
          </a:p>
        </p:txBody>
      </p:sp>
      <p:sp>
        <p:nvSpPr>
          <p:cNvPr id="25" name="Content Placeholder 24"/>
          <p:cNvSpPr>
            <a:spLocks noGrp="1"/>
          </p:cNvSpPr>
          <p:nvPr>
            <p:ph idx="1"/>
          </p:nvPr>
        </p:nvSpPr>
        <p:spPr/>
        <p:txBody>
          <a:bodyPr>
            <a:normAutofit/>
          </a:bodyPr>
          <a:lstStyle/>
          <a:p>
            <a:r>
              <a:rPr lang="en-US" sz="2600" dirty="0"/>
              <a:t>More information is better than less</a:t>
            </a:r>
          </a:p>
          <a:p>
            <a:pPr lvl="1"/>
            <a:r>
              <a:rPr lang="en-US" sz="2400" dirty="0"/>
              <a:t>Gathering information has a cost</a:t>
            </a:r>
          </a:p>
          <a:p>
            <a:r>
              <a:rPr lang="en-US" sz="2600" dirty="0"/>
              <a:t>Marginal benefit starts high, then falls rapidly</a:t>
            </a:r>
          </a:p>
          <a:p>
            <a:pPr lvl="1"/>
            <a:r>
              <a:rPr lang="en-US" sz="2400" dirty="0"/>
              <a:t>Low-Hanging Fruit Principle</a:t>
            </a:r>
          </a:p>
          <a:p>
            <a:r>
              <a:rPr lang="en-US" sz="2600" dirty="0"/>
              <a:t>Marginal cost starts low, </a:t>
            </a:r>
          </a:p>
          <a:p>
            <a:pPr>
              <a:buFontTx/>
              <a:buNone/>
            </a:pPr>
            <a:r>
              <a:rPr lang="en-US" sz="2600" dirty="0"/>
              <a:t>then increases</a:t>
            </a:r>
          </a:p>
          <a:p>
            <a:r>
              <a:rPr lang="en-US" sz="2600" dirty="0"/>
              <a:t>Optimal amount of </a:t>
            </a:r>
          </a:p>
          <a:p>
            <a:pPr>
              <a:buFontTx/>
              <a:buNone/>
            </a:pPr>
            <a:r>
              <a:rPr lang="en-US" sz="2600" dirty="0"/>
              <a:t>information is I* where </a:t>
            </a:r>
          </a:p>
          <a:p>
            <a:pPr>
              <a:buFontTx/>
              <a:buNone/>
            </a:pPr>
            <a:r>
              <a:rPr lang="en-US" sz="2600" dirty="0"/>
              <a:t>MC = MB</a:t>
            </a:r>
          </a:p>
        </p:txBody>
      </p:sp>
      <p:sp>
        <p:nvSpPr>
          <p:cNvPr id="23" name="Footer Placeholder 4"/>
          <p:cNvSpPr>
            <a:spLocks noGrp="1"/>
          </p:cNvSpPr>
          <p:nvPr>
            <p:ph type="ftr" sz="quarter" idx="11"/>
          </p:nvPr>
        </p:nvSpPr>
        <p:spPr>
          <a:xfrm>
            <a:off x="3047999" y="6400800"/>
            <a:ext cx="4433455" cy="320675"/>
          </a:xfrm>
          <a:prstGeom prst="rect">
            <a:avLst/>
          </a:prstGeom>
        </p:spPr>
        <p:txBody>
          <a:bodyPr/>
          <a:lstStyle>
            <a:lvl1pPr>
              <a:defRPr sz="1200">
                <a:solidFill>
                  <a:schemeClr val="bg1"/>
                </a:solidFill>
              </a:defRPr>
            </a:lvl1pPr>
          </a:lstStyle>
          <a:p>
            <a:r>
              <a:rPr lang="en-US" dirty="0" smtClean="0"/>
              <a:t>©McGraw-Hill Education. All rights reserved.</a:t>
            </a:r>
          </a:p>
        </p:txBody>
      </p:sp>
      <p:sp>
        <p:nvSpPr>
          <p:cNvPr id="22" name="Slide Number Placeholder 1"/>
          <p:cNvSpPr>
            <a:spLocks noGrp="1"/>
          </p:cNvSpPr>
          <p:nvPr>
            <p:ph type="sldNum" sz="quarter" idx="12"/>
          </p:nvPr>
        </p:nvSpPr>
        <p:spPr/>
        <p:txBody>
          <a:bodyPr/>
          <a:lstStyle/>
          <a:p>
            <a:r>
              <a:rPr lang="en-US"/>
              <a:t>11-</a:t>
            </a:r>
            <a:fld id="{1BCC1932-8680-48AA-BDDB-7B2B2A2ABFCE}" type="slidenum">
              <a:rPr lang="en-US"/>
              <a:pPr/>
              <a:t>9</a:t>
            </a:fld>
            <a:endParaRPr lang="en-US"/>
          </a:p>
        </p:txBody>
      </p:sp>
      <p:grpSp>
        <p:nvGrpSpPr>
          <p:cNvPr id="28" name="Group 27"/>
          <p:cNvGrpSpPr>
            <a:grpSpLocks/>
          </p:cNvGrpSpPr>
          <p:nvPr/>
        </p:nvGrpSpPr>
        <p:grpSpPr bwMode="auto">
          <a:xfrm>
            <a:off x="5430838" y="3617912"/>
            <a:ext cx="3316287" cy="2436307"/>
            <a:chOff x="5430314" y="3617466"/>
            <a:chExt cx="3316216" cy="2436285"/>
          </a:xfrm>
        </p:grpSpPr>
        <p:sp>
          <p:nvSpPr>
            <p:cNvPr id="20" name="Rectangle 19"/>
            <p:cNvSpPr/>
            <p:nvPr/>
          </p:nvSpPr>
          <p:spPr bwMode="auto">
            <a:xfrm>
              <a:off x="5430314" y="3617466"/>
              <a:ext cx="3316216" cy="2397103"/>
            </a:xfrm>
            <a:prstGeom prst="rect">
              <a:avLst/>
            </a:prstGeom>
            <a:solidFill>
              <a:schemeClr val="bg1"/>
            </a:solidFill>
            <a:ln w="38100" cap="flat" cmpd="sng" algn="ctr">
              <a:noFill/>
              <a:prstDash val="solid"/>
              <a:round/>
              <a:headEnd type="none" w="med" len="med"/>
              <a:tailEnd type="none" w="med" len="med"/>
            </a:ln>
            <a:effectLst/>
          </p:spPr>
          <p:txBody>
            <a:bodyPr/>
            <a:lstStyle/>
            <a:p>
              <a:pPr algn="ctr">
                <a:defRPr/>
              </a:pPr>
              <a:endParaRPr lang="en-US" sz="2800">
                <a:effectLst>
                  <a:outerShdw blurRad="38100" dist="38100" dir="2700000" algn="tl">
                    <a:srgbClr val="000000">
                      <a:alpha val="43137"/>
                    </a:srgbClr>
                  </a:outerShdw>
                </a:effectLst>
              </a:endParaRPr>
            </a:p>
          </p:txBody>
        </p:sp>
        <p:sp>
          <p:nvSpPr>
            <p:cNvPr id="34834" name="Text Box 4"/>
            <p:cNvSpPr txBox="1">
              <a:spLocks noChangeArrowheads="1"/>
            </p:cNvSpPr>
            <p:nvPr/>
          </p:nvSpPr>
          <p:spPr bwMode="auto">
            <a:xfrm rot="-5400000">
              <a:off x="5099226" y="4420772"/>
              <a:ext cx="1002510" cy="298480"/>
            </a:xfrm>
            <a:prstGeom prst="rect">
              <a:avLst/>
            </a:prstGeom>
            <a:noFill/>
            <a:ln w="9525">
              <a:noFill/>
              <a:miter lim="800000"/>
              <a:headEnd/>
              <a:tailEnd/>
            </a:ln>
          </p:spPr>
          <p:txBody>
            <a:bodyPr>
              <a:spAutoFit/>
            </a:bodyPr>
            <a:lstStyle/>
            <a:p>
              <a:pPr algn="ctr">
                <a:spcBef>
                  <a:spcPct val="50000"/>
                </a:spcBef>
              </a:pPr>
              <a:r>
                <a:rPr lang="en-US"/>
                <a:t>$/unit</a:t>
              </a:r>
            </a:p>
          </p:txBody>
        </p:sp>
        <p:sp>
          <p:nvSpPr>
            <p:cNvPr id="34835" name="Line 6"/>
            <p:cNvSpPr>
              <a:spLocks noChangeShapeType="1"/>
            </p:cNvSpPr>
            <p:nvPr/>
          </p:nvSpPr>
          <p:spPr bwMode="auto">
            <a:xfrm>
              <a:off x="5846829" y="3775680"/>
              <a:ext cx="0" cy="1609333"/>
            </a:xfrm>
            <a:prstGeom prst="line">
              <a:avLst/>
            </a:prstGeom>
            <a:noFill/>
            <a:ln w="38100">
              <a:solidFill>
                <a:schemeClr val="tx1"/>
              </a:solidFill>
              <a:round/>
              <a:headEnd/>
              <a:tailEnd/>
            </a:ln>
          </p:spPr>
          <p:txBody>
            <a:bodyPr/>
            <a:lstStyle/>
            <a:p>
              <a:endParaRPr lang="en-US"/>
            </a:p>
          </p:txBody>
        </p:sp>
        <p:sp>
          <p:nvSpPr>
            <p:cNvPr id="34836" name="Line 7"/>
            <p:cNvSpPr>
              <a:spLocks noChangeShapeType="1"/>
            </p:cNvSpPr>
            <p:nvPr/>
          </p:nvSpPr>
          <p:spPr bwMode="auto">
            <a:xfrm>
              <a:off x="5836494" y="5385013"/>
              <a:ext cx="2761702" cy="0"/>
            </a:xfrm>
            <a:prstGeom prst="line">
              <a:avLst/>
            </a:prstGeom>
            <a:noFill/>
            <a:ln w="38100">
              <a:solidFill>
                <a:schemeClr val="tx1"/>
              </a:solidFill>
              <a:round/>
              <a:headEnd/>
              <a:tailEnd/>
            </a:ln>
          </p:spPr>
          <p:txBody>
            <a:bodyPr/>
            <a:lstStyle/>
            <a:p>
              <a:endParaRPr lang="en-US"/>
            </a:p>
          </p:txBody>
        </p:sp>
        <p:sp>
          <p:nvSpPr>
            <p:cNvPr id="34837" name="Text Box 5"/>
            <p:cNvSpPr txBox="1">
              <a:spLocks noChangeArrowheads="1"/>
            </p:cNvSpPr>
            <p:nvPr/>
          </p:nvSpPr>
          <p:spPr bwMode="auto">
            <a:xfrm>
              <a:off x="5836495" y="5684419"/>
              <a:ext cx="2330578" cy="369332"/>
            </a:xfrm>
            <a:prstGeom prst="rect">
              <a:avLst/>
            </a:prstGeom>
            <a:noFill/>
            <a:ln w="9525">
              <a:noFill/>
              <a:miter lim="800000"/>
              <a:headEnd/>
              <a:tailEnd/>
            </a:ln>
          </p:spPr>
          <p:txBody>
            <a:bodyPr>
              <a:spAutoFit/>
            </a:bodyPr>
            <a:lstStyle/>
            <a:p>
              <a:pPr algn="ctr">
                <a:spcBef>
                  <a:spcPct val="50000"/>
                </a:spcBef>
              </a:pPr>
              <a:r>
                <a:rPr lang="en-US"/>
                <a:t>Units of information</a:t>
              </a:r>
            </a:p>
          </p:txBody>
        </p:sp>
        <p:sp>
          <p:nvSpPr>
            <p:cNvPr id="105481" name="Freeform 9"/>
            <p:cNvSpPr>
              <a:spLocks/>
            </p:cNvSpPr>
            <p:nvPr/>
          </p:nvSpPr>
          <p:spPr bwMode="auto">
            <a:xfrm>
              <a:off x="6339931" y="3807965"/>
              <a:ext cx="1863685" cy="1462074"/>
            </a:xfrm>
            <a:custGeom>
              <a:avLst/>
              <a:gdLst/>
              <a:ahLst/>
              <a:cxnLst>
                <a:cxn ang="0">
                  <a:pos x="0" y="0"/>
                </a:cxn>
                <a:cxn ang="0">
                  <a:pos x="1965" y="797"/>
                </a:cxn>
                <a:cxn ang="0">
                  <a:pos x="2525" y="1981"/>
                </a:cxn>
              </a:cxnLst>
              <a:rect l="0" t="0" r="r" b="b"/>
              <a:pathLst>
                <a:path w="2525" h="1981">
                  <a:moveTo>
                    <a:pt x="0" y="0"/>
                  </a:moveTo>
                  <a:cubicBezTo>
                    <a:pt x="772" y="233"/>
                    <a:pt x="1544" y="467"/>
                    <a:pt x="1965" y="797"/>
                  </a:cubicBezTo>
                  <a:cubicBezTo>
                    <a:pt x="2386" y="1127"/>
                    <a:pt x="2432" y="1785"/>
                    <a:pt x="2525" y="1981"/>
                  </a:cubicBezTo>
                </a:path>
              </a:pathLst>
            </a:custGeom>
            <a:ln>
              <a:solidFill>
                <a:schemeClr val="accent1"/>
              </a:solidFill>
              <a:headEnd/>
              <a:tailEnd/>
            </a:ln>
            <a:effectLst/>
          </p:spPr>
          <p:style>
            <a:lnRef idx="3">
              <a:schemeClr val="accent2"/>
            </a:lnRef>
            <a:fillRef idx="0">
              <a:schemeClr val="accent2"/>
            </a:fillRef>
            <a:effectRef idx="2">
              <a:schemeClr val="accent2"/>
            </a:effectRef>
            <a:fontRef idx="minor">
              <a:schemeClr val="tx1"/>
            </a:fontRef>
          </p:style>
          <p:txBody>
            <a:bodyPr/>
            <a:lstStyle/>
            <a:p>
              <a:pPr fontAlgn="auto">
                <a:spcBef>
                  <a:spcPts val="0"/>
                </a:spcBef>
                <a:spcAft>
                  <a:spcPts val="0"/>
                </a:spcAft>
                <a:defRPr/>
              </a:pPr>
              <a:endParaRPr lang="en-US"/>
            </a:p>
          </p:txBody>
        </p:sp>
        <p:sp>
          <p:nvSpPr>
            <p:cNvPr id="34839" name="Text Box 11"/>
            <p:cNvSpPr txBox="1">
              <a:spLocks noChangeArrowheads="1"/>
            </p:cNvSpPr>
            <p:nvPr/>
          </p:nvSpPr>
          <p:spPr bwMode="auto">
            <a:xfrm>
              <a:off x="8218748" y="4888187"/>
              <a:ext cx="429065" cy="298480"/>
            </a:xfrm>
            <a:prstGeom prst="rect">
              <a:avLst/>
            </a:prstGeom>
            <a:noFill/>
            <a:ln w="9525">
              <a:noFill/>
              <a:miter lim="800000"/>
              <a:headEnd/>
              <a:tailEnd/>
            </a:ln>
          </p:spPr>
          <p:txBody>
            <a:bodyPr wrap="none">
              <a:spAutoFit/>
            </a:bodyPr>
            <a:lstStyle/>
            <a:p>
              <a:r>
                <a:rPr lang="en-US"/>
                <a:t>MB</a:t>
              </a:r>
            </a:p>
          </p:txBody>
        </p:sp>
      </p:grpSp>
      <p:grpSp>
        <p:nvGrpSpPr>
          <p:cNvPr id="29" name="Group 28"/>
          <p:cNvGrpSpPr>
            <a:grpSpLocks/>
          </p:cNvGrpSpPr>
          <p:nvPr/>
        </p:nvGrpSpPr>
        <p:grpSpPr bwMode="auto">
          <a:xfrm>
            <a:off x="6094413" y="3794125"/>
            <a:ext cx="2360612" cy="1463675"/>
            <a:chOff x="6094873" y="3793397"/>
            <a:chExt cx="2359553" cy="1464641"/>
          </a:xfrm>
        </p:grpSpPr>
        <p:sp>
          <p:nvSpPr>
            <p:cNvPr id="105480" name="Freeform 8"/>
            <p:cNvSpPr>
              <a:spLocks/>
            </p:cNvSpPr>
            <p:nvPr/>
          </p:nvSpPr>
          <p:spPr bwMode="auto">
            <a:xfrm>
              <a:off x="6094873" y="4006262"/>
              <a:ext cx="1788309" cy="1251776"/>
            </a:xfrm>
            <a:custGeom>
              <a:avLst/>
              <a:gdLst/>
              <a:ahLst/>
              <a:cxnLst>
                <a:cxn ang="0">
                  <a:pos x="0" y="1696"/>
                </a:cxn>
                <a:cxn ang="0">
                  <a:pos x="1854" y="1088"/>
                </a:cxn>
                <a:cxn ang="0">
                  <a:pos x="2422" y="0"/>
                </a:cxn>
              </a:cxnLst>
              <a:rect l="0" t="0" r="r" b="b"/>
              <a:pathLst>
                <a:path w="2422" h="1696">
                  <a:moveTo>
                    <a:pt x="0" y="1696"/>
                  </a:moveTo>
                  <a:cubicBezTo>
                    <a:pt x="725" y="1533"/>
                    <a:pt x="1450" y="1371"/>
                    <a:pt x="1854" y="1088"/>
                  </a:cubicBezTo>
                  <a:cubicBezTo>
                    <a:pt x="2258" y="805"/>
                    <a:pt x="2340" y="402"/>
                    <a:pt x="2422" y="0"/>
                  </a:cubicBezTo>
                </a:path>
              </a:pathLst>
            </a:custGeom>
            <a:ln>
              <a:solidFill>
                <a:schemeClr val="accent2"/>
              </a:solidFill>
              <a:headEnd/>
              <a:tailEnd/>
            </a:ln>
            <a:effectLst/>
          </p:spPr>
          <p:style>
            <a:lnRef idx="3">
              <a:schemeClr val="accent1"/>
            </a:lnRef>
            <a:fillRef idx="0">
              <a:schemeClr val="accent1"/>
            </a:fillRef>
            <a:effectRef idx="2">
              <a:schemeClr val="accent1"/>
            </a:effectRef>
            <a:fontRef idx="minor">
              <a:schemeClr val="tx1"/>
            </a:fontRef>
          </p:style>
          <p:txBody>
            <a:bodyPr/>
            <a:lstStyle/>
            <a:p>
              <a:pPr fontAlgn="auto">
                <a:spcBef>
                  <a:spcPts val="0"/>
                </a:spcBef>
                <a:spcAft>
                  <a:spcPts val="0"/>
                </a:spcAft>
                <a:defRPr/>
              </a:pPr>
              <a:endParaRPr lang="en-US"/>
            </a:p>
          </p:txBody>
        </p:sp>
        <p:sp>
          <p:nvSpPr>
            <p:cNvPr id="34829" name="Text Box 10"/>
            <p:cNvSpPr txBox="1">
              <a:spLocks noChangeArrowheads="1"/>
            </p:cNvSpPr>
            <p:nvPr/>
          </p:nvSpPr>
          <p:spPr bwMode="auto">
            <a:xfrm>
              <a:off x="8014998" y="3793397"/>
              <a:ext cx="439428" cy="298480"/>
            </a:xfrm>
            <a:prstGeom prst="rect">
              <a:avLst/>
            </a:prstGeom>
            <a:noFill/>
            <a:ln w="9525">
              <a:noFill/>
              <a:miter lim="800000"/>
              <a:headEnd/>
              <a:tailEnd/>
            </a:ln>
          </p:spPr>
          <p:txBody>
            <a:bodyPr wrap="none">
              <a:spAutoFit/>
            </a:bodyPr>
            <a:lstStyle/>
            <a:p>
              <a:r>
                <a:rPr lang="en-US"/>
                <a:t>MC</a:t>
              </a:r>
            </a:p>
          </p:txBody>
        </p:sp>
      </p:grpSp>
      <p:grpSp>
        <p:nvGrpSpPr>
          <p:cNvPr id="35" name="Group 34"/>
          <p:cNvGrpSpPr>
            <a:grpSpLocks/>
          </p:cNvGrpSpPr>
          <p:nvPr/>
        </p:nvGrpSpPr>
        <p:grpSpPr bwMode="auto">
          <a:xfrm>
            <a:off x="7208838" y="3059113"/>
            <a:ext cx="1042987" cy="2735262"/>
            <a:chOff x="7208513" y="3059668"/>
            <a:chExt cx="1043876" cy="2734540"/>
          </a:xfrm>
        </p:grpSpPr>
        <p:sp>
          <p:nvSpPr>
            <p:cNvPr id="34822" name="Text Box 12"/>
            <p:cNvSpPr txBox="1">
              <a:spLocks noChangeArrowheads="1"/>
            </p:cNvSpPr>
            <p:nvPr/>
          </p:nvSpPr>
          <p:spPr bwMode="auto">
            <a:xfrm>
              <a:off x="7609164" y="5424876"/>
              <a:ext cx="557909" cy="369332"/>
            </a:xfrm>
            <a:prstGeom prst="rect">
              <a:avLst/>
            </a:prstGeom>
            <a:noFill/>
            <a:ln w="9525">
              <a:noFill/>
              <a:miter lim="800000"/>
              <a:headEnd/>
              <a:tailEnd/>
            </a:ln>
          </p:spPr>
          <p:txBody>
            <a:bodyPr>
              <a:spAutoFit/>
            </a:bodyPr>
            <a:lstStyle/>
            <a:p>
              <a:pPr algn="ctr"/>
              <a:r>
                <a:rPr lang="en-US"/>
                <a:t>I </a:t>
              </a:r>
              <a:r>
                <a:rPr lang="en-US" baseline="30000"/>
                <a:t>*</a:t>
              </a:r>
              <a:endParaRPr lang="en-US"/>
            </a:p>
          </p:txBody>
        </p:sp>
        <p:sp>
          <p:nvSpPr>
            <p:cNvPr id="34823" name="Line 13"/>
            <p:cNvSpPr>
              <a:spLocks noChangeShapeType="1"/>
            </p:cNvSpPr>
            <p:nvPr/>
          </p:nvSpPr>
          <p:spPr bwMode="auto">
            <a:xfrm>
              <a:off x="7789839" y="4407601"/>
              <a:ext cx="0" cy="961170"/>
            </a:xfrm>
            <a:prstGeom prst="line">
              <a:avLst/>
            </a:prstGeom>
            <a:noFill/>
            <a:ln w="28575">
              <a:solidFill>
                <a:schemeClr val="tx1"/>
              </a:solidFill>
              <a:prstDash val="dash"/>
              <a:round/>
              <a:headEnd/>
              <a:tailEnd/>
            </a:ln>
          </p:spPr>
          <p:txBody>
            <a:bodyPr/>
            <a:lstStyle/>
            <a:p>
              <a:endParaRPr lang="en-US"/>
            </a:p>
          </p:txBody>
        </p:sp>
        <p:sp>
          <p:nvSpPr>
            <p:cNvPr id="31" name="TextBox 30"/>
            <p:cNvSpPr txBox="1"/>
            <p:nvPr/>
          </p:nvSpPr>
          <p:spPr>
            <a:xfrm>
              <a:off x="7208513" y="3059668"/>
              <a:ext cx="1043876" cy="369332"/>
            </a:xfrm>
            <a:prstGeom prst="rect">
              <a:avLst/>
            </a:prstGeom>
            <a:solidFill>
              <a:schemeClr val="accent2"/>
            </a:solidFill>
            <a:effectLst>
              <a:outerShdw blurRad="50800" dist="38100" dir="5400000" algn="t" rotWithShape="0">
                <a:prstClr val="black">
                  <a:alpha val="40000"/>
                </a:prstClr>
              </a:outerShdw>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wrap="none">
              <a:spAutoFit/>
            </a:bodyPr>
            <a:lstStyle/>
            <a:p>
              <a:pPr fontAlgn="auto">
                <a:spcBef>
                  <a:spcPts val="0"/>
                </a:spcBef>
                <a:spcAft>
                  <a:spcPts val="0"/>
                </a:spcAft>
                <a:defRPr/>
              </a:pPr>
              <a:r>
                <a:rPr lang="en-US" b="1" dirty="0"/>
                <a:t>Optimal</a:t>
              </a:r>
            </a:p>
          </p:txBody>
        </p:sp>
        <p:cxnSp>
          <p:nvCxnSpPr>
            <p:cNvPr id="34827" name="Straight Arrow Connector 32"/>
            <p:cNvCxnSpPr>
              <a:cxnSpLocks noChangeShapeType="1"/>
              <a:stCxn id="0" idx="2"/>
              <a:endCxn id="34823" idx="0"/>
            </p:cNvCxnSpPr>
            <p:nvPr/>
          </p:nvCxnSpPr>
          <p:spPr bwMode="auto">
            <a:xfrm rot="16200000" flipH="1">
              <a:off x="7270845" y="3888606"/>
              <a:ext cx="978601" cy="59388"/>
            </a:xfrm>
            <a:prstGeom prst="straightConnector1">
              <a:avLst/>
            </a:prstGeom>
            <a:noFill/>
            <a:ln w="38100" algn="ctr">
              <a:solidFill>
                <a:schemeClr val="tx1"/>
              </a:solidFill>
              <a:round/>
              <a:headEnd/>
              <a:tailEnd type="arrow" w="med" len="med"/>
            </a:ln>
            <a:effectLst>
              <a:outerShdw blurRad="50800" dist="38100" dir="8100000" algn="tr" rotWithShape="0">
                <a:prstClr val="black">
                  <a:alpha val="40000"/>
                </a:prstClr>
              </a:outerShdw>
            </a:effectLst>
          </p:spPr>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5">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5">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5">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5">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resentation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lapértelmezett terv">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728</TotalTime>
  <Words>3513</Words>
  <Application>Microsoft Office PowerPoint</Application>
  <PresentationFormat>Diavetítés a képernyőre (4:3 oldalarány)</PresentationFormat>
  <Paragraphs>491</Paragraphs>
  <Slides>52</Slides>
  <Notes>4</Notes>
  <HiddenSlides>0</HiddenSlides>
  <MMClips>0</MMClips>
  <ScaleCrop>false</ScaleCrop>
  <HeadingPairs>
    <vt:vector size="6" baseType="variant">
      <vt:variant>
        <vt:lpstr>Téma</vt:lpstr>
      </vt:variant>
      <vt:variant>
        <vt:i4>4</vt:i4>
      </vt:variant>
      <vt:variant>
        <vt:lpstr>Beágyazott OLE kiszolgálók</vt:lpstr>
      </vt:variant>
      <vt:variant>
        <vt:i4>1</vt:i4>
      </vt:variant>
      <vt:variant>
        <vt:lpstr>Diacímek</vt:lpstr>
      </vt:variant>
      <vt:variant>
        <vt:i4>52</vt:i4>
      </vt:variant>
    </vt:vector>
  </HeadingPairs>
  <TitlesOfParts>
    <vt:vector size="57" baseType="lpstr">
      <vt:lpstr>1_Default Design</vt:lpstr>
      <vt:lpstr>2_Default Design</vt:lpstr>
      <vt:lpstr>Presentation2</vt:lpstr>
      <vt:lpstr>Alapértelmezett terv</vt:lpstr>
      <vt:lpstr>Egyenlet</vt:lpstr>
      <vt:lpstr>The Economics of Information</vt:lpstr>
      <vt:lpstr>Learning Objectives</vt:lpstr>
      <vt:lpstr>Information and the Invisible Hand</vt:lpstr>
      <vt:lpstr>How The Middleman Adds Value</vt:lpstr>
      <vt:lpstr>Consumer Choice: Buying Skis</vt:lpstr>
      <vt:lpstr>The Value of the Middleman</vt:lpstr>
      <vt:lpstr>Selling Babe Ruth</vt:lpstr>
      <vt:lpstr>Selling Babe Ruth</vt:lpstr>
      <vt:lpstr>The Optimal Amount of Information</vt:lpstr>
      <vt:lpstr>Free Rider Problem</vt:lpstr>
      <vt:lpstr>Example: The Last Bookstore</vt:lpstr>
      <vt:lpstr>Rational Search Guidelines</vt:lpstr>
      <vt:lpstr>Gamble Inherent in Search</vt:lpstr>
      <vt:lpstr>Gamble Inherent in Search</vt:lpstr>
      <vt:lpstr>Risk Preferences</vt:lpstr>
      <vt:lpstr>The Gamble in the Search</vt:lpstr>
      <vt:lpstr>San Francisco Apartment Search</vt:lpstr>
      <vt:lpstr>Commitment Problems and Search</vt:lpstr>
      <vt:lpstr>Commitment Problems and Search</vt:lpstr>
      <vt:lpstr>Asymmetric Information</vt:lpstr>
      <vt:lpstr>Private Sale of a Used Car</vt:lpstr>
      <vt:lpstr>Surplus Loss and Asymmetric Information</vt:lpstr>
      <vt:lpstr>The Lemons Model</vt:lpstr>
      <vt:lpstr>The Lemons Model in Action</vt:lpstr>
      <vt:lpstr>Naïve Buyer</vt:lpstr>
      <vt:lpstr>Credibility Problem</vt:lpstr>
      <vt:lpstr>The Costly-to-Fake Principle</vt:lpstr>
      <vt:lpstr>Costly Signals</vt:lpstr>
      <vt:lpstr>Conspicuous Consumption</vt:lpstr>
      <vt:lpstr>Statistical Discrimination</vt:lpstr>
      <vt:lpstr>Dangerous Drivers</vt:lpstr>
      <vt:lpstr>Adverse Selection</vt:lpstr>
      <vt:lpstr>Moral Hazard</vt:lpstr>
      <vt:lpstr>Disappearing Political Discourse</vt:lpstr>
      <vt:lpstr>Politicians and the Death Penalty</vt:lpstr>
      <vt:lpstr>Politicians and the Death Penalty</vt:lpstr>
      <vt:lpstr>Politicians and the Death Penalty</vt:lpstr>
      <vt:lpstr>Legalized Drugs</vt:lpstr>
      <vt:lpstr>Legalized Drugs</vt:lpstr>
      <vt:lpstr>The Economics of Information</vt:lpstr>
      <vt:lpstr>Chapter 11: Appendix</vt:lpstr>
      <vt:lpstr>The principal – agent model (Laffont) (1)</vt:lpstr>
      <vt:lpstr>The principal – agent model (2)</vt:lpstr>
      <vt:lpstr>The principal – agent model (3)</vt:lpstr>
      <vt:lpstr>The principal – agent model (4)</vt:lpstr>
      <vt:lpstr>The principal – agent model (5)</vt:lpstr>
      <vt:lpstr>The principal – agent model: A graphic representation</vt:lpstr>
      <vt:lpstr>The principal – agent model (6)</vt:lpstr>
      <vt:lpstr>The principal – agent model (7)</vt:lpstr>
      <vt:lpstr>The principal – agent model (8)</vt:lpstr>
      <vt:lpstr>The principal – agent model (10)</vt:lpstr>
      <vt:lpstr>Compensation and motivation</vt:lpstr>
    </vt:vector>
  </TitlesOfParts>
  <Company>UNC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dc:creator>
  <cp:lastModifiedBy>Bánhidi Zoltán</cp:lastModifiedBy>
  <cp:revision>84</cp:revision>
  <dcterms:created xsi:type="dcterms:W3CDTF">2008-06-10T11:10:19Z</dcterms:created>
  <dcterms:modified xsi:type="dcterms:W3CDTF">2019-11-17T13:06:47Z</dcterms:modified>
</cp:coreProperties>
</file>