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1" r:id="rId2"/>
    <p:sldMasterId id="2147483704" r:id="rId3"/>
    <p:sldMasterId id="2147483716" r:id="rId4"/>
  </p:sldMasterIdLst>
  <p:notesMasterIdLst>
    <p:notesMasterId r:id="rId92"/>
  </p:notesMasterIdLst>
  <p:handoutMasterIdLst>
    <p:handoutMasterId r:id="rId93"/>
  </p:handoutMasterIdLst>
  <p:sldIdLst>
    <p:sldId id="256" r:id="rId5"/>
    <p:sldId id="257" r:id="rId6"/>
    <p:sldId id="275" r:id="rId7"/>
    <p:sldId id="258" r:id="rId8"/>
    <p:sldId id="276" r:id="rId9"/>
    <p:sldId id="286" r:id="rId10"/>
    <p:sldId id="259" r:id="rId11"/>
    <p:sldId id="288" r:id="rId12"/>
    <p:sldId id="289" r:id="rId13"/>
    <p:sldId id="277" r:id="rId14"/>
    <p:sldId id="278" r:id="rId15"/>
    <p:sldId id="261" r:id="rId16"/>
    <p:sldId id="262" r:id="rId17"/>
    <p:sldId id="290" r:id="rId18"/>
    <p:sldId id="291" r:id="rId19"/>
    <p:sldId id="263" r:id="rId20"/>
    <p:sldId id="264" r:id="rId21"/>
    <p:sldId id="279" r:id="rId22"/>
    <p:sldId id="280" r:id="rId23"/>
    <p:sldId id="266" r:id="rId24"/>
    <p:sldId id="267" r:id="rId25"/>
    <p:sldId id="281" r:id="rId26"/>
    <p:sldId id="268" r:id="rId27"/>
    <p:sldId id="269" r:id="rId28"/>
    <p:sldId id="292" r:id="rId29"/>
    <p:sldId id="293" r:id="rId30"/>
    <p:sldId id="294" r:id="rId31"/>
    <p:sldId id="295" r:id="rId32"/>
    <p:sldId id="296" r:id="rId33"/>
    <p:sldId id="285" r:id="rId34"/>
    <p:sldId id="270" r:id="rId35"/>
    <p:sldId id="283" r:id="rId36"/>
    <p:sldId id="271" r:id="rId37"/>
    <p:sldId id="297" r:id="rId38"/>
    <p:sldId id="272" r:id="rId39"/>
    <p:sldId id="298"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96">
          <p15:clr>
            <a:srgbClr val="A4A3A4"/>
          </p15:clr>
        </p15:guide>
      </p15:sldGuideLst>
    </p:ext>
    <p:ext uri="{2D200454-40CA-4A62-9FC3-DE9A4176ACB9}">
      <p15:notesGuideLst xmlns:p15="http://schemas.microsoft.com/office/powerpoint/2012/main">
        <p15:guide id="1" orient="horz" pos="5863">
          <p15:clr>
            <a:srgbClr val="A4A3A4"/>
          </p15:clr>
        </p15:guide>
        <p15:guide id="2" pos="44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643"/>
    <a:srgbClr val="4F6228"/>
    <a:srgbClr val="F84F42"/>
    <a:srgbClr val="923C0C"/>
    <a:srgbClr val="CD4109"/>
    <a:srgbClr val="F96459"/>
    <a:srgbClr val="EC6418"/>
    <a:srgbClr val="F66E38"/>
    <a:srgbClr val="F73F31"/>
    <a:srgbClr val="C41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5" autoAdjust="0"/>
    <p:restoredTop sz="95545" autoAdjust="0"/>
  </p:normalViewPr>
  <p:slideViewPr>
    <p:cSldViewPr snapToGrid="0">
      <p:cViewPr varScale="1">
        <p:scale>
          <a:sx n="70" d="100"/>
          <a:sy n="70" d="100"/>
        </p:scale>
        <p:origin x="1350" y="72"/>
      </p:cViewPr>
      <p:guideLst>
        <p:guide orient="horz" pos="4319"/>
        <p:guide pos="396"/>
      </p:guideLst>
    </p:cSldViewPr>
  </p:slideViewPr>
  <p:outlineViewPr>
    <p:cViewPr>
      <p:scale>
        <a:sx n="33" d="100"/>
        <a:sy n="33" d="100"/>
      </p:scale>
      <p:origin x="0" y="2688"/>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notesViewPr>
    <p:cSldViewPr snapToGrid="0">
      <p:cViewPr varScale="1">
        <p:scale>
          <a:sx n="81" d="100"/>
          <a:sy n="81" d="100"/>
        </p:scale>
        <p:origin x="-2904" y="-112"/>
      </p:cViewPr>
      <p:guideLst>
        <p:guide orient="horz" pos="5863"/>
        <p:guide pos="442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7" Type="http://schemas.openxmlformats.org/officeDocument/2006/relationships/slide" Target="slides/slide87.xml"/><Relationship Id="rId2" Type="http://schemas.openxmlformats.org/officeDocument/2006/relationships/slide" Target="slides/slide26.xml"/><Relationship Id="rId1" Type="http://schemas.openxmlformats.org/officeDocument/2006/relationships/slide" Target="slides/slide25.xml"/><Relationship Id="rId6" Type="http://schemas.openxmlformats.org/officeDocument/2006/relationships/slide" Target="slides/slide86.xml"/><Relationship Id="rId5" Type="http://schemas.openxmlformats.org/officeDocument/2006/relationships/slide" Target="slides/slide85.xml"/><Relationship Id="rId4"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B102D-076E-48B3-864D-8BB7ED9394F3}" type="doc">
      <dgm:prSet loTypeId="urn:microsoft.com/office/officeart/2005/8/layout/pyramid2" loCatId="list" qsTypeId="urn:microsoft.com/office/officeart/2005/8/quickstyle/simple1#3" qsCatId="simple" csTypeId="urn:microsoft.com/office/officeart/2005/8/colors/accent2_2" csCatId="accent2" phldr="1"/>
      <dgm:spPr/>
    </dgm:pt>
    <dgm:pt modelId="{918D3330-F1C9-4F07-9680-5FEF3B5B8F3E}">
      <dgm:prSet phldrT="[Text]" custT="1"/>
      <dgm:spPr>
        <a:solidFill>
          <a:schemeClr val="bg1">
            <a:alpha val="90000"/>
          </a:schemeClr>
        </a:solidFill>
      </dgm:spPr>
      <dgm:t>
        <a:bodyPr/>
        <a:lstStyle/>
        <a:p>
          <a:r>
            <a:rPr lang="en-US" sz="2400" dirty="0" smtClean="0"/>
            <a:t>Start with resources with lowest opportunity cost</a:t>
          </a:r>
          <a:endParaRPr lang="en-US" sz="2400" dirty="0"/>
        </a:p>
      </dgm:t>
    </dgm:pt>
    <dgm:pt modelId="{A324E5CF-D635-4085-99EC-BC62F4CDFA3C}" type="parTrans" cxnId="{6BB51F25-6B8A-470C-BA12-646FD2A18F37}">
      <dgm:prSet/>
      <dgm:spPr/>
      <dgm:t>
        <a:bodyPr/>
        <a:lstStyle/>
        <a:p>
          <a:endParaRPr lang="en-US"/>
        </a:p>
      </dgm:t>
    </dgm:pt>
    <dgm:pt modelId="{2B9B8AA5-E345-493E-B581-56769DBCD08A}" type="sibTrans" cxnId="{6BB51F25-6B8A-470C-BA12-646FD2A18F37}">
      <dgm:prSet/>
      <dgm:spPr/>
      <dgm:t>
        <a:bodyPr/>
        <a:lstStyle/>
        <a:p>
          <a:endParaRPr lang="en-US"/>
        </a:p>
      </dgm:t>
    </dgm:pt>
    <dgm:pt modelId="{B54CC842-0CF0-46E0-B054-F53EDC6AB86B}">
      <dgm:prSet phldrT="[Text]" custT="1"/>
      <dgm:spPr>
        <a:solidFill>
          <a:schemeClr val="bg1">
            <a:alpha val="90000"/>
          </a:schemeClr>
        </a:solidFill>
        <a:scene3d>
          <a:camera prst="orthographicFront"/>
          <a:lightRig rig="threePt" dir="t"/>
        </a:scene3d>
        <a:sp3d>
          <a:bevelT prst="relaxedInset"/>
        </a:sp3d>
      </dgm:spPr>
      <dgm:t>
        <a:bodyPr/>
        <a:lstStyle/>
        <a:p>
          <a:r>
            <a:rPr lang="en-US" sz="2400" dirty="0" smtClean="0"/>
            <a:t>Then move to next highest opportunity cost</a:t>
          </a:r>
          <a:endParaRPr lang="en-US" sz="2400" dirty="0"/>
        </a:p>
      </dgm:t>
    </dgm:pt>
    <dgm:pt modelId="{45BB63CE-25A7-4D82-B565-50436646B5D7}" type="parTrans" cxnId="{AFFB2FAE-6628-4F30-834B-6672796F6785}">
      <dgm:prSet/>
      <dgm:spPr/>
      <dgm:t>
        <a:bodyPr/>
        <a:lstStyle/>
        <a:p>
          <a:endParaRPr lang="en-US"/>
        </a:p>
      </dgm:t>
    </dgm:pt>
    <dgm:pt modelId="{BA0BCFF1-4027-4209-8F0A-68650E14356D}" type="sibTrans" cxnId="{AFFB2FAE-6628-4F30-834B-6672796F6785}">
      <dgm:prSet/>
      <dgm:spPr/>
      <dgm:t>
        <a:bodyPr/>
        <a:lstStyle/>
        <a:p>
          <a:endParaRPr lang="en-US"/>
        </a:p>
      </dgm:t>
    </dgm:pt>
    <dgm:pt modelId="{29AC3D16-2B5C-40A6-B700-EC1088595CB0}">
      <dgm:prSet phldrT="[Text]" custT="1"/>
      <dgm:spPr>
        <a:solidFill>
          <a:schemeClr val="bg1">
            <a:alpha val="90000"/>
          </a:schemeClr>
        </a:solidFill>
        <a:scene3d>
          <a:camera prst="orthographicFront"/>
          <a:lightRig rig="threePt" dir="t"/>
        </a:scene3d>
        <a:sp3d>
          <a:bevelT prst="relaxedInset"/>
        </a:sp3d>
      </dgm:spPr>
      <dgm:t>
        <a:bodyPr/>
        <a:lstStyle/>
        <a:p>
          <a:r>
            <a:rPr lang="en-US" sz="2400" dirty="0" smtClean="0"/>
            <a:t>And still higher opportunity cost</a:t>
          </a:r>
          <a:endParaRPr lang="en-US" sz="2400" dirty="0"/>
        </a:p>
      </dgm:t>
    </dgm:pt>
    <dgm:pt modelId="{8F2BC7A3-82D5-461E-AB29-0377C3D83C53}" type="parTrans" cxnId="{0D1123C6-AB91-4488-BC07-4F9DCCAEBFE3}">
      <dgm:prSet/>
      <dgm:spPr/>
      <dgm:t>
        <a:bodyPr/>
        <a:lstStyle/>
        <a:p>
          <a:endParaRPr lang="en-US"/>
        </a:p>
      </dgm:t>
    </dgm:pt>
    <dgm:pt modelId="{74D72FF2-27C5-49F9-A9A5-06DC17FAD89B}" type="sibTrans" cxnId="{0D1123C6-AB91-4488-BC07-4F9DCCAEBFE3}">
      <dgm:prSet/>
      <dgm:spPr/>
      <dgm:t>
        <a:bodyPr/>
        <a:lstStyle/>
        <a:p>
          <a:endParaRPr lang="en-US"/>
        </a:p>
      </dgm:t>
    </dgm:pt>
    <dgm:pt modelId="{E9F17638-0283-44E5-B66F-C3A570FF8F14}" type="pres">
      <dgm:prSet presAssocID="{369B102D-076E-48B3-864D-8BB7ED9394F3}" presName="compositeShape" presStyleCnt="0">
        <dgm:presLayoutVars>
          <dgm:dir/>
          <dgm:resizeHandles/>
        </dgm:presLayoutVars>
      </dgm:prSet>
      <dgm:spPr/>
    </dgm:pt>
    <dgm:pt modelId="{65DDF07D-8543-4FCB-92E0-75859C828690}" type="pres">
      <dgm:prSet presAssocID="{369B102D-076E-48B3-864D-8BB7ED9394F3}" presName="pyramid" presStyleLbl="node1" presStyleIdx="0" presStyleCnt="1" custLinFactNeighborX="-468" custLinFactNeighborY="700">
        <dgm:style>
          <a:lnRef idx="0">
            <a:schemeClr val="accent2"/>
          </a:lnRef>
          <a:fillRef idx="3">
            <a:schemeClr val="accent2"/>
          </a:fillRef>
          <a:effectRef idx="3">
            <a:schemeClr val="accent2"/>
          </a:effectRef>
          <a:fontRef idx="minor">
            <a:schemeClr val="lt1"/>
          </a:fontRef>
        </dgm:style>
      </dgm:prSet>
      <dgm:spPr>
        <a:solidFill>
          <a:schemeClr val="accent3"/>
        </a:solidFill>
        <a:scene3d>
          <a:camera prst="orthographicFront">
            <a:rot lat="0" lon="0" rev="0"/>
          </a:camera>
          <a:lightRig rig="threePt" dir="t">
            <a:rot lat="0" lon="0" rev="1200000"/>
          </a:lightRig>
        </a:scene3d>
        <a:sp3d/>
      </dgm:spPr>
    </dgm:pt>
    <dgm:pt modelId="{762A07F5-00F1-459E-A7C4-4DE914DCF379}" type="pres">
      <dgm:prSet presAssocID="{369B102D-076E-48B3-864D-8BB7ED9394F3}" presName="theList" presStyleCnt="0"/>
      <dgm:spPr/>
    </dgm:pt>
    <dgm:pt modelId="{3FA00B2A-3639-4DFC-ABC1-9120D740A438}" type="pres">
      <dgm:prSet presAssocID="{918D3330-F1C9-4F07-9680-5FEF3B5B8F3E}" presName="aNode" presStyleLbl="fgAcc1" presStyleIdx="0" presStyleCnt="3">
        <dgm:presLayoutVars>
          <dgm:bulletEnabled val="1"/>
        </dgm:presLayoutVars>
      </dgm:prSet>
      <dgm:spPr/>
      <dgm:t>
        <a:bodyPr/>
        <a:lstStyle/>
        <a:p>
          <a:endParaRPr lang="en-US"/>
        </a:p>
      </dgm:t>
    </dgm:pt>
    <dgm:pt modelId="{0DC226D4-34D2-4FA7-8A0A-6EB376B2EC5F}" type="pres">
      <dgm:prSet presAssocID="{918D3330-F1C9-4F07-9680-5FEF3B5B8F3E}" presName="aSpace" presStyleCnt="0"/>
      <dgm:spPr/>
    </dgm:pt>
    <dgm:pt modelId="{7B554840-91B7-4F97-8F04-D8343401FC42}" type="pres">
      <dgm:prSet presAssocID="{B54CC842-0CF0-46E0-B054-F53EDC6AB86B}" presName="aNode" presStyleLbl="fgAcc1" presStyleIdx="1" presStyleCnt="3">
        <dgm:presLayoutVars>
          <dgm:bulletEnabled val="1"/>
        </dgm:presLayoutVars>
      </dgm:prSet>
      <dgm:spPr/>
      <dgm:t>
        <a:bodyPr/>
        <a:lstStyle/>
        <a:p>
          <a:endParaRPr lang="en-US"/>
        </a:p>
      </dgm:t>
    </dgm:pt>
    <dgm:pt modelId="{51979F7B-DCF9-4F41-BAC6-4D1124491F7A}" type="pres">
      <dgm:prSet presAssocID="{B54CC842-0CF0-46E0-B054-F53EDC6AB86B}" presName="aSpace" presStyleCnt="0"/>
      <dgm:spPr/>
    </dgm:pt>
    <dgm:pt modelId="{0DA50EE0-318E-429F-A686-893329EC9DB8}" type="pres">
      <dgm:prSet presAssocID="{29AC3D16-2B5C-40A6-B700-EC1088595CB0}" presName="aNode" presStyleLbl="fgAcc1" presStyleIdx="2" presStyleCnt="3">
        <dgm:presLayoutVars>
          <dgm:bulletEnabled val="1"/>
        </dgm:presLayoutVars>
      </dgm:prSet>
      <dgm:spPr/>
      <dgm:t>
        <a:bodyPr/>
        <a:lstStyle/>
        <a:p>
          <a:endParaRPr lang="en-US"/>
        </a:p>
      </dgm:t>
    </dgm:pt>
    <dgm:pt modelId="{2F6AD956-50B5-4A1D-BD05-D9819A4C870A}" type="pres">
      <dgm:prSet presAssocID="{29AC3D16-2B5C-40A6-B700-EC1088595CB0}" presName="aSpace" presStyleCnt="0"/>
      <dgm:spPr/>
    </dgm:pt>
  </dgm:ptLst>
  <dgm:cxnLst>
    <dgm:cxn modelId="{0D1123C6-AB91-4488-BC07-4F9DCCAEBFE3}" srcId="{369B102D-076E-48B3-864D-8BB7ED9394F3}" destId="{29AC3D16-2B5C-40A6-B700-EC1088595CB0}" srcOrd="2" destOrd="0" parTransId="{8F2BC7A3-82D5-461E-AB29-0377C3D83C53}" sibTransId="{74D72FF2-27C5-49F9-A9A5-06DC17FAD89B}"/>
    <dgm:cxn modelId="{230472CB-DB76-4121-B3F2-1D911073BC50}" type="presOf" srcId="{29AC3D16-2B5C-40A6-B700-EC1088595CB0}" destId="{0DA50EE0-318E-429F-A686-893329EC9DB8}" srcOrd="0" destOrd="0" presId="urn:microsoft.com/office/officeart/2005/8/layout/pyramid2"/>
    <dgm:cxn modelId="{6BB51F25-6B8A-470C-BA12-646FD2A18F37}" srcId="{369B102D-076E-48B3-864D-8BB7ED9394F3}" destId="{918D3330-F1C9-4F07-9680-5FEF3B5B8F3E}" srcOrd="0" destOrd="0" parTransId="{A324E5CF-D635-4085-99EC-BC62F4CDFA3C}" sibTransId="{2B9B8AA5-E345-493E-B581-56769DBCD08A}"/>
    <dgm:cxn modelId="{B4F261A9-7D95-443F-9071-940D20F35F1C}" type="presOf" srcId="{369B102D-076E-48B3-864D-8BB7ED9394F3}" destId="{E9F17638-0283-44E5-B66F-C3A570FF8F14}" srcOrd="0" destOrd="0" presId="urn:microsoft.com/office/officeart/2005/8/layout/pyramid2"/>
    <dgm:cxn modelId="{AFFB2FAE-6628-4F30-834B-6672796F6785}" srcId="{369B102D-076E-48B3-864D-8BB7ED9394F3}" destId="{B54CC842-0CF0-46E0-B054-F53EDC6AB86B}" srcOrd="1" destOrd="0" parTransId="{45BB63CE-25A7-4D82-B565-50436646B5D7}" sibTransId="{BA0BCFF1-4027-4209-8F0A-68650E14356D}"/>
    <dgm:cxn modelId="{18A8976D-E26B-4B47-B61E-2AC077283C4D}" type="presOf" srcId="{B54CC842-0CF0-46E0-B054-F53EDC6AB86B}" destId="{7B554840-91B7-4F97-8F04-D8343401FC42}" srcOrd="0" destOrd="0" presId="urn:microsoft.com/office/officeart/2005/8/layout/pyramid2"/>
    <dgm:cxn modelId="{1B378651-9F66-4931-B1D9-78D3F1832192}" type="presOf" srcId="{918D3330-F1C9-4F07-9680-5FEF3B5B8F3E}" destId="{3FA00B2A-3639-4DFC-ABC1-9120D740A438}" srcOrd="0" destOrd="0" presId="urn:microsoft.com/office/officeart/2005/8/layout/pyramid2"/>
    <dgm:cxn modelId="{A3CE7E9F-BF57-410E-A3AB-A3E485D66F2E}" type="presParOf" srcId="{E9F17638-0283-44E5-B66F-C3A570FF8F14}" destId="{65DDF07D-8543-4FCB-92E0-75859C828690}" srcOrd="0" destOrd="0" presId="urn:microsoft.com/office/officeart/2005/8/layout/pyramid2"/>
    <dgm:cxn modelId="{EE228815-5689-4AD1-9BF9-5055A4E21351}" type="presParOf" srcId="{E9F17638-0283-44E5-B66F-C3A570FF8F14}" destId="{762A07F5-00F1-459E-A7C4-4DE914DCF379}" srcOrd="1" destOrd="0" presId="urn:microsoft.com/office/officeart/2005/8/layout/pyramid2"/>
    <dgm:cxn modelId="{9ACCA97A-AE49-4F1B-8FC0-344507A2E78B}" type="presParOf" srcId="{762A07F5-00F1-459E-A7C4-4DE914DCF379}" destId="{3FA00B2A-3639-4DFC-ABC1-9120D740A438}" srcOrd="0" destOrd="0" presId="urn:microsoft.com/office/officeart/2005/8/layout/pyramid2"/>
    <dgm:cxn modelId="{53E2440C-E2A9-44E4-9201-94BE22D53E3C}" type="presParOf" srcId="{762A07F5-00F1-459E-A7C4-4DE914DCF379}" destId="{0DC226D4-34D2-4FA7-8A0A-6EB376B2EC5F}" srcOrd="1" destOrd="0" presId="urn:microsoft.com/office/officeart/2005/8/layout/pyramid2"/>
    <dgm:cxn modelId="{78F5D1FD-8B27-40C1-BE77-B9AF20193D7A}" type="presParOf" srcId="{762A07F5-00F1-459E-A7C4-4DE914DCF379}" destId="{7B554840-91B7-4F97-8F04-D8343401FC42}" srcOrd="2" destOrd="0" presId="urn:microsoft.com/office/officeart/2005/8/layout/pyramid2"/>
    <dgm:cxn modelId="{BC1899AE-B380-4A89-BF6B-F796DF90D1B7}" type="presParOf" srcId="{762A07F5-00F1-459E-A7C4-4DE914DCF379}" destId="{51979F7B-DCF9-4F41-BAC6-4D1124491F7A}" srcOrd="3" destOrd="0" presId="urn:microsoft.com/office/officeart/2005/8/layout/pyramid2"/>
    <dgm:cxn modelId="{CA27089A-5411-449F-BD94-5C7CC4BF6EF7}" type="presParOf" srcId="{762A07F5-00F1-459E-A7C4-4DE914DCF379}" destId="{0DA50EE0-318E-429F-A686-893329EC9DB8}" srcOrd="4" destOrd="0" presId="urn:microsoft.com/office/officeart/2005/8/layout/pyramid2"/>
    <dgm:cxn modelId="{D127385C-9E8A-4538-BFBE-DD8F66599D07}" type="presParOf" srcId="{762A07F5-00F1-459E-A7C4-4DE914DCF379}" destId="{2F6AD956-50B5-4A1D-BD05-D9819A4C870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DF07D-8543-4FCB-92E0-75859C828690}">
      <dsp:nvSpPr>
        <dsp:cNvPr id="0" name=""/>
        <dsp:cNvSpPr/>
      </dsp:nvSpPr>
      <dsp:spPr>
        <a:xfrm>
          <a:off x="886064" y="0"/>
          <a:ext cx="4623049" cy="4623049"/>
        </a:xfrm>
        <a:prstGeom prst="triangle">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hemeClr val="accent2"/>
        </a:lnRef>
        <a:fillRef idx="3">
          <a:schemeClr val="accent2"/>
        </a:fillRef>
        <a:effectRef idx="3">
          <a:schemeClr val="accent2"/>
        </a:effectRef>
        <a:fontRef idx="minor">
          <a:schemeClr val="lt1"/>
        </a:fontRef>
      </dsp:style>
    </dsp:sp>
    <dsp:sp modelId="{3FA00B2A-3639-4DFC-ABC1-9120D740A438}">
      <dsp:nvSpPr>
        <dsp:cNvPr id="0" name=""/>
        <dsp:cNvSpPr/>
      </dsp:nvSpPr>
      <dsp:spPr>
        <a:xfrm>
          <a:off x="3219225" y="464787"/>
          <a:ext cx="3004981" cy="1094362"/>
        </a:xfrm>
        <a:prstGeom prst="roundRect">
          <a:avLst/>
        </a:prstGeom>
        <a:solidFill>
          <a:schemeClr val="bg1">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Start with resources with lowest opportunity cost</a:t>
          </a:r>
          <a:endParaRPr lang="en-US" sz="2400" kern="1200" dirty="0"/>
        </a:p>
      </dsp:txBody>
      <dsp:txXfrm>
        <a:off x="3272647" y="518209"/>
        <a:ext cx="2898137" cy="987518"/>
      </dsp:txXfrm>
    </dsp:sp>
    <dsp:sp modelId="{7B554840-91B7-4F97-8F04-D8343401FC42}">
      <dsp:nvSpPr>
        <dsp:cNvPr id="0" name=""/>
        <dsp:cNvSpPr/>
      </dsp:nvSpPr>
      <dsp:spPr>
        <a:xfrm>
          <a:off x="3219225" y="1695945"/>
          <a:ext cx="3004981" cy="1094362"/>
        </a:xfrm>
        <a:prstGeom prst="roundRect">
          <a:avLst/>
        </a:prstGeom>
        <a:solidFill>
          <a:schemeClr val="bg1">
            <a:alpha val="9000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Then move to next highest opportunity cost</a:t>
          </a:r>
          <a:endParaRPr lang="en-US" sz="2400" kern="1200" dirty="0"/>
        </a:p>
      </dsp:txBody>
      <dsp:txXfrm>
        <a:off x="3272647" y="1749367"/>
        <a:ext cx="2898137" cy="987518"/>
      </dsp:txXfrm>
    </dsp:sp>
    <dsp:sp modelId="{0DA50EE0-318E-429F-A686-893329EC9DB8}">
      <dsp:nvSpPr>
        <dsp:cNvPr id="0" name=""/>
        <dsp:cNvSpPr/>
      </dsp:nvSpPr>
      <dsp:spPr>
        <a:xfrm>
          <a:off x="3219225" y="2927103"/>
          <a:ext cx="3004981" cy="1094362"/>
        </a:xfrm>
        <a:prstGeom prst="roundRect">
          <a:avLst/>
        </a:prstGeom>
        <a:solidFill>
          <a:schemeClr val="bg1">
            <a:alpha val="9000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And still higher opportunity cost</a:t>
          </a:r>
          <a:endParaRPr lang="en-US" sz="2400" kern="1200" dirty="0"/>
        </a:p>
      </dsp:txBody>
      <dsp:txXfrm>
        <a:off x="3272647" y="2980525"/>
        <a:ext cx="2898137" cy="9875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EE4F43-8727-4692-B863-35918E14271A}" type="datetimeFigureOut">
              <a:rPr lang="en-US"/>
              <a:pPr>
                <a:defRPr/>
              </a:pPr>
              <a:t>8/27/2018</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C66DD30-F9DD-4374-BB4F-577E5015181B}" type="slidenum">
              <a:rPr lang="en-US"/>
              <a:pPr>
                <a:defRPr/>
              </a:pPr>
              <a:t>‹#›</a:t>
            </a:fld>
            <a:endParaRPr lang="en-US" dirty="0"/>
          </a:p>
        </p:txBody>
      </p:sp>
    </p:spTree>
    <p:extLst>
      <p:ext uri="{BB962C8B-B14F-4D97-AF65-F5344CB8AC3E}">
        <p14:creationId xmlns:p14="http://schemas.microsoft.com/office/powerpoint/2010/main" val="64026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35175" y="201613"/>
            <a:ext cx="2728913" cy="2047875"/>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352425" y="2501900"/>
            <a:ext cx="6321425" cy="6108700"/>
          </a:xfrm>
          <a:prstGeom prst="rect">
            <a:avLst/>
          </a:prstGeom>
        </p:spPr>
        <p:txBody>
          <a:bodyPr vert="horz" lIns="93324" tIns="46662" rIns="93324" bIns="4666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defRPr>
            </a:lvl1pPr>
          </a:lstStyle>
          <a:p>
            <a:pPr>
              <a:defRPr/>
            </a:pPr>
            <a:fld id="{648F3426-9997-45AE-B800-A95BFE85E830}" type="slidenum">
              <a:rPr lang="en-US"/>
              <a:pPr>
                <a:defRPr/>
              </a:pPr>
              <a:t>‹#›</a:t>
            </a:fld>
            <a:endParaRPr lang="en-US" dirty="0"/>
          </a:p>
        </p:txBody>
      </p:sp>
    </p:spTree>
    <p:extLst>
      <p:ext uri="{BB962C8B-B14F-4D97-AF65-F5344CB8AC3E}">
        <p14:creationId xmlns:p14="http://schemas.microsoft.com/office/powerpoint/2010/main" val="502064831"/>
      </p:ext>
    </p:extLst>
  </p:cSld>
  <p:clrMap bg1="lt1" tx1="dk1" bg2="lt2" tx2="dk2" accent1="accent1" accent2="accent2" accent3="accent3" accent4="accent4" accent5="accent5" accent6="accent6" hlink="hlink" folHlink="folHlink"/>
  <p:notesStyle>
    <a:lvl1pPr marL="236538" indent="-236538" algn="l" rtl="0" eaLnBrk="0" fontAlgn="base" hangingPunct="0">
      <a:spcBef>
        <a:spcPct val="30000"/>
      </a:spcBef>
      <a:spcAft>
        <a:spcPct val="0"/>
      </a:spcAft>
      <a:buFont typeface="Arial" charset="0"/>
      <a:buChar char="•"/>
      <a:defRPr sz="1100" kern="1200">
        <a:solidFill>
          <a:schemeClr val="tx1"/>
        </a:solidFill>
        <a:latin typeface="Arial" pitchFamily="34" charset="0"/>
        <a:ea typeface="+mn-ea"/>
        <a:cs typeface="Arial" pitchFamily="34" charset="0"/>
      </a:defRPr>
    </a:lvl1pPr>
    <a:lvl2pPr marL="457200" indent="-220663" algn="l" rtl="0" eaLnBrk="0" fontAlgn="base" hangingPunct="0">
      <a:spcBef>
        <a:spcPct val="30000"/>
      </a:spcBef>
      <a:spcAft>
        <a:spcPct val="0"/>
      </a:spcAft>
      <a:buFont typeface="Arial" charset="0"/>
      <a:buChar char="•"/>
      <a:defRPr sz="1100" kern="1200">
        <a:solidFill>
          <a:schemeClr val="tx1"/>
        </a:solidFill>
        <a:latin typeface="Arial" pitchFamily="34" charset="0"/>
        <a:ea typeface="+mn-ea"/>
        <a:cs typeface="Arial" pitchFamily="34" charset="0"/>
      </a:defRPr>
    </a:lvl2pPr>
    <a:lvl3pPr marL="693738" indent="-236538" algn="l" rtl="0" eaLnBrk="0" fontAlgn="base" hangingPunct="0">
      <a:spcBef>
        <a:spcPct val="30000"/>
      </a:spcBef>
      <a:spcAft>
        <a:spcPct val="0"/>
      </a:spcAft>
      <a:buFont typeface="Arial" charset="0"/>
      <a:buChar char="•"/>
      <a:defRPr sz="1100" kern="1200">
        <a:solidFill>
          <a:schemeClr val="tx1"/>
        </a:solidFill>
        <a:latin typeface="Arial" pitchFamily="34" charset="0"/>
        <a:ea typeface="+mn-ea"/>
        <a:cs typeface="Arial" pitchFamily="34" charset="0"/>
      </a:defRPr>
    </a:lvl3pPr>
    <a:lvl4pPr marL="863600" indent="-169863" algn="l" defTabSz="1033463" rtl="0" eaLnBrk="0" fontAlgn="base" hangingPunct="0">
      <a:spcBef>
        <a:spcPct val="30000"/>
      </a:spcBef>
      <a:spcAft>
        <a:spcPct val="0"/>
      </a:spcAft>
      <a:buFont typeface="Arial" charset="0"/>
      <a:buChar char="•"/>
      <a:tabLst>
        <a:tab pos="863600" algn="l"/>
      </a:tabLst>
      <a:defRPr sz="1100" kern="1200">
        <a:solidFill>
          <a:schemeClr val="tx1"/>
        </a:solidFill>
        <a:latin typeface="Arial" pitchFamily="34" charset="0"/>
        <a:ea typeface="+mn-ea"/>
        <a:cs typeface="Arial" pitchFamily="34" charset="0"/>
      </a:defRPr>
    </a:lvl4pPr>
    <a:lvl5pPr marL="2057400" indent="-2286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2371725" y="265113"/>
            <a:ext cx="2438400" cy="1828800"/>
          </a:xfrm>
          <a:noFill/>
          <a:ln>
            <a:solidFill>
              <a:srgbClr val="000000"/>
            </a:solidFill>
            <a:miter lim="800000"/>
            <a:headEnd/>
            <a:tailEnd/>
          </a:ln>
        </p:spPr>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7B123-BC84-44AF-B6F2-6005B590BAE6}" type="slidenum">
              <a:rPr lang="en-US"/>
              <a:pPr fontAlgn="base">
                <a:spcBef>
                  <a:spcPct val="0"/>
                </a:spcBef>
                <a:spcAft>
                  <a:spcPct val="0"/>
                </a:spcAft>
                <a:defRPr/>
              </a:pPr>
              <a:t>1</a:t>
            </a:fld>
            <a:endParaRPr lang="en-US"/>
          </a:p>
        </p:txBody>
      </p:sp>
      <p:sp>
        <p:nvSpPr>
          <p:cNvPr id="16387"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45115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00A94-879F-41BA-BCB5-DF551183962D}" type="slidenum">
              <a:rPr lang="en-US"/>
              <a:pPr fontAlgn="base">
                <a:spcBef>
                  <a:spcPct val="0"/>
                </a:spcBef>
                <a:spcAft>
                  <a:spcPct val="0"/>
                </a:spcAft>
                <a:defRPr/>
              </a:pPr>
              <a:t>10</a:t>
            </a:fld>
            <a:endParaRPr lang="en-US"/>
          </a:p>
        </p:txBody>
      </p:sp>
      <p:sp>
        <p:nvSpPr>
          <p:cNvPr id="3481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66877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4C5B1-1A78-4A3B-A92A-FFFBCE7936BF}" type="slidenum">
              <a:rPr lang="en-US"/>
              <a:pPr fontAlgn="base">
                <a:spcBef>
                  <a:spcPct val="0"/>
                </a:spcBef>
                <a:spcAft>
                  <a:spcPct val="0"/>
                </a:spcAft>
                <a:defRPr/>
              </a:pPr>
              <a:t>11</a:t>
            </a:fld>
            <a:endParaRPr lang="en-US"/>
          </a:p>
        </p:txBody>
      </p:sp>
      <p:sp>
        <p:nvSpPr>
          <p:cNvPr id="36867"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8591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74F983-2985-4204-B100-F8D1D6E9E9E3}" type="slidenum">
              <a:rPr lang="en-US"/>
              <a:pPr fontAlgn="base">
                <a:spcBef>
                  <a:spcPct val="0"/>
                </a:spcBef>
                <a:spcAft>
                  <a:spcPct val="0"/>
                </a:spcAft>
                <a:defRPr/>
              </a:pPr>
              <a:t>12</a:t>
            </a:fld>
            <a:endParaRPr lang="en-US"/>
          </a:p>
        </p:txBody>
      </p:sp>
      <p:sp>
        <p:nvSpPr>
          <p:cNvPr id="40963"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9696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1C40B-0620-48CB-A973-576DEB2A41EA}" type="slidenum">
              <a:rPr lang="en-US"/>
              <a:pPr fontAlgn="base">
                <a:spcBef>
                  <a:spcPct val="0"/>
                </a:spcBef>
                <a:spcAft>
                  <a:spcPct val="0"/>
                </a:spcAft>
                <a:defRPr/>
              </a:pPr>
              <a:t>13</a:t>
            </a:fld>
            <a:endParaRPr lang="en-US"/>
          </a:p>
        </p:txBody>
      </p:sp>
      <p:sp>
        <p:nvSpPr>
          <p:cNvPr id="43011"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5840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B05CF-B365-4F95-885B-C8DC397C9BD7}" type="slidenum">
              <a:rPr lang="en-US"/>
              <a:pPr fontAlgn="base">
                <a:spcBef>
                  <a:spcPct val="0"/>
                </a:spcBef>
                <a:spcAft>
                  <a:spcPct val="0"/>
                </a:spcAft>
                <a:defRPr/>
              </a:pPr>
              <a:t>16</a:t>
            </a:fld>
            <a:endParaRPr lang="en-US"/>
          </a:p>
        </p:txBody>
      </p:sp>
      <p:sp>
        <p:nvSpPr>
          <p:cNvPr id="4505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4209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39F362-2E68-4494-A459-21F312EDF238}" type="slidenum">
              <a:rPr lang="en-US"/>
              <a:pPr fontAlgn="base">
                <a:spcBef>
                  <a:spcPct val="0"/>
                </a:spcBef>
                <a:spcAft>
                  <a:spcPct val="0"/>
                </a:spcAft>
                <a:defRPr/>
              </a:pPr>
              <a:t>17</a:t>
            </a:fld>
            <a:endParaRPr lang="en-US"/>
          </a:p>
        </p:txBody>
      </p:sp>
      <p:sp>
        <p:nvSpPr>
          <p:cNvPr id="47107"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18081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BBA4C-B8F2-4AC8-9907-F870858116FD}" type="slidenum">
              <a:rPr lang="en-US"/>
              <a:pPr fontAlgn="base">
                <a:spcBef>
                  <a:spcPct val="0"/>
                </a:spcBef>
                <a:spcAft>
                  <a:spcPct val="0"/>
                </a:spcAft>
                <a:defRPr/>
              </a:pPr>
              <a:t>18</a:t>
            </a:fld>
            <a:endParaRPr lang="en-US"/>
          </a:p>
        </p:txBody>
      </p:sp>
      <p:sp>
        <p:nvSpPr>
          <p:cNvPr id="49155"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61771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3A22E-4AA7-4868-AC5B-14DBB1641E90}" type="slidenum">
              <a:rPr lang="en-US"/>
              <a:pPr fontAlgn="base">
                <a:spcBef>
                  <a:spcPct val="0"/>
                </a:spcBef>
                <a:spcAft>
                  <a:spcPct val="0"/>
                </a:spcAft>
                <a:defRPr/>
              </a:pPr>
              <a:t>19</a:t>
            </a:fld>
            <a:endParaRPr lang="en-US"/>
          </a:p>
        </p:txBody>
      </p:sp>
      <p:sp>
        <p:nvSpPr>
          <p:cNvPr id="51203"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5428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AF05D-5E75-4984-8DA2-1BB7DBAB997F}" type="slidenum">
              <a:rPr lang="en-US"/>
              <a:pPr fontAlgn="base">
                <a:spcBef>
                  <a:spcPct val="0"/>
                </a:spcBef>
                <a:spcAft>
                  <a:spcPct val="0"/>
                </a:spcAft>
                <a:defRPr/>
              </a:pPr>
              <a:t>20</a:t>
            </a:fld>
            <a:endParaRPr lang="en-US"/>
          </a:p>
        </p:txBody>
      </p:sp>
      <p:sp>
        <p:nvSpPr>
          <p:cNvPr id="53251"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889139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9BFABC-6FA2-443B-A861-C9C20D4A1E91}" type="slidenum">
              <a:rPr lang="en-US"/>
              <a:pPr fontAlgn="base">
                <a:spcBef>
                  <a:spcPct val="0"/>
                </a:spcBef>
                <a:spcAft>
                  <a:spcPct val="0"/>
                </a:spcAft>
                <a:defRPr/>
              </a:pPr>
              <a:t>21</a:t>
            </a:fld>
            <a:endParaRPr lang="en-US"/>
          </a:p>
        </p:txBody>
      </p:sp>
      <p:sp>
        <p:nvSpPr>
          <p:cNvPr id="5529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05479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DCA3C9-7137-4D94-B632-C84F9DE7B937}" type="slidenum">
              <a:rPr lang="en-US"/>
              <a:pPr fontAlgn="base">
                <a:spcBef>
                  <a:spcPct val="0"/>
                </a:spcBef>
                <a:spcAft>
                  <a:spcPct val="0"/>
                </a:spcAft>
                <a:defRPr/>
              </a:pPr>
              <a:t>2</a:t>
            </a:fld>
            <a:endParaRPr lang="en-US"/>
          </a:p>
        </p:txBody>
      </p:sp>
      <p:sp>
        <p:nvSpPr>
          <p:cNvPr id="18435"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393704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8F489C-BC87-469C-B01B-344DF6B44885}" type="slidenum">
              <a:rPr lang="en-US"/>
              <a:pPr fontAlgn="base">
                <a:spcBef>
                  <a:spcPct val="0"/>
                </a:spcBef>
                <a:spcAft>
                  <a:spcPct val="0"/>
                </a:spcAft>
                <a:defRPr/>
              </a:pPr>
              <a:t>22</a:t>
            </a:fld>
            <a:endParaRPr lang="en-US"/>
          </a:p>
        </p:txBody>
      </p:sp>
      <p:sp>
        <p:nvSpPr>
          <p:cNvPr id="57347"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7034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DD88E1-3F13-408F-861E-4476FDD603BC}" type="slidenum">
              <a:rPr lang="en-US"/>
              <a:pPr fontAlgn="base">
                <a:spcBef>
                  <a:spcPct val="0"/>
                </a:spcBef>
                <a:spcAft>
                  <a:spcPct val="0"/>
                </a:spcAft>
                <a:defRPr/>
              </a:pPr>
              <a:t>23</a:t>
            </a:fld>
            <a:endParaRPr lang="en-US"/>
          </a:p>
        </p:txBody>
      </p:sp>
      <p:sp>
        <p:nvSpPr>
          <p:cNvPr id="59395"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951335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E450B6-AC40-4FF6-99A8-FB46A6ABF91B}" type="slidenum">
              <a:rPr lang="en-US"/>
              <a:pPr fontAlgn="base">
                <a:spcBef>
                  <a:spcPct val="0"/>
                </a:spcBef>
                <a:spcAft>
                  <a:spcPct val="0"/>
                </a:spcAft>
                <a:defRPr/>
              </a:pPr>
              <a:t>24</a:t>
            </a:fld>
            <a:endParaRPr lang="en-US"/>
          </a:p>
        </p:txBody>
      </p:sp>
      <p:sp>
        <p:nvSpPr>
          <p:cNvPr id="61443"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1366729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FAA67B-4811-457E-A93D-EAFA2737AA44}" type="slidenum">
              <a:rPr lang="en-US"/>
              <a:pPr fontAlgn="base">
                <a:spcBef>
                  <a:spcPct val="0"/>
                </a:spcBef>
                <a:spcAft>
                  <a:spcPct val="0"/>
                </a:spcAft>
                <a:defRPr/>
              </a:pPr>
              <a:t>30</a:t>
            </a:fld>
            <a:endParaRPr lang="en-US"/>
          </a:p>
        </p:txBody>
      </p:sp>
      <p:sp>
        <p:nvSpPr>
          <p:cNvPr id="63491"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477893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E7232-2B0A-4F59-B531-76EEAB7EF47E}" type="slidenum">
              <a:rPr lang="en-US"/>
              <a:pPr fontAlgn="base">
                <a:spcBef>
                  <a:spcPct val="0"/>
                </a:spcBef>
                <a:spcAft>
                  <a:spcPct val="0"/>
                </a:spcAft>
                <a:defRPr/>
              </a:pPr>
              <a:t>31</a:t>
            </a:fld>
            <a:endParaRPr lang="en-US"/>
          </a:p>
        </p:txBody>
      </p:sp>
      <p:sp>
        <p:nvSpPr>
          <p:cNvPr id="6553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88881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B4568C-6552-4E56-A262-CBA1FC2E5DCE}" type="slidenum">
              <a:rPr lang="en-US"/>
              <a:pPr fontAlgn="base">
                <a:spcBef>
                  <a:spcPct val="0"/>
                </a:spcBef>
                <a:spcAft>
                  <a:spcPct val="0"/>
                </a:spcAft>
                <a:defRPr/>
              </a:pPr>
              <a:t>32</a:t>
            </a:fld>
            <a:endParaRPr lang="en-US"/>
          </a:p>
        </p:txBody>
      </p:sp>
      <p:sp>
        <p:nvSpPr>
          <p:cNvPr id="67587"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583634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470B24-B0BD-4C93-A9CD-41691FC76E78}" type="slidenum">
              <a:rPr lang="en-US"/>
              <a:pPr fontAlgn="base">
                <a:spcBef>
                  <a:spcPct val="0"/>
                </a:spcBef>
                <a:spcAft>
                  <a:spcPct val="0"/>
                </a:spcAft>
                <a:defRPr/>
              </a:pPr>
              <a:t>33</a:t>
            </a:fld>
            <a:endParaRPr lang="en-US"/>
          </a:p>
        </p:txBody>
      </p:sp>
      <p:sp>
        <p:nvSpPr>
          <p:cNvPr id="69635"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51564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E5F62C-CB5C-494E-B6F8-E6988633F8CC}" type="slidenum">
              <a:rPr lang="en-US"/>
              <a:pPr fontAlgn="base">
                <a:spcBef>
                  <a:spcPct val="0"/>
                </a:spcBef>
                <a:spcAft>
                  <a:spcPct val="0"/>
                </a:spcAft>
                <a:defRPr/>
              </a:pPr>
              <a:t>35</a:t>
            </a:fld>
            <a:endParaRPr lang="en-US"/>
          </a:p>
        </p:txBody>
      </p:sp>
      <p:sp>
        <p:nvSpPr>
          <p:cNvPr id="71683"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32103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A1C6A-67D0-4217-BDC7-7D567999B0B5}" type="slidenum">
              <a:rPr lang="en-US"/>
              <a:pPr fontAlgn="base">
                <a:spcBef>
                  <a:spcPct val="0"/>
                </a:spcBef>
                <a:spcAft>
                  <a:spcPct val="0"/>
                </a:spcAft>
                <a:defRPr/>
              </a:pPr>
              <a:t>36</a:t>
            </a:fld>
            <a:endParaRPr lang="en-US"/>
          </a:p>
        </p:txBody>
      </p:sp>
      <p:sp>
        <p:nvSpPr>
          <p:cNvPr id="73731"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18940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628258-C96D-4A3F-867F-87E4CA026471}" type="slidenum">
              <a:rPr lang="en-US"/>
              <a:pPr fontAlgn="base">
                <a:spcBef>
                  <a:spcPct val="0"/>
                </a:spcBef>
                <a:spcAft>
                  <a:spcPct val="0"/>
                </a:spcAft>
                <a:defRPr/>
              </a:pPr>
              <a:t>37</a:t>
            </a:fld>
            <a:endParaRPr lang="en-US"/>
          </a:p>
        </p:txBody>
      </p:sp>
      <p:sp>
        <p:nvSpPr>
          <p:cNvPr id="7577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00968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340C7-2FF0-4F0E-B3DA-5BF58E429623}" type="slidenum">
              <a:rPr lang="en-US"/>
              <a:pPr fontAlgn="base">
                <a:spcBef>
                  <a:spcPct val="0"/>
                </a:spcBef>
                <a:spcAft>
                  <a:spcPct val="0"/>
                </a:spcAft>
                <a:defRPr/>
              </a:pPr>
              <a:t>3</a:t>
            </a:fld>
            <a:endParaRPr lang="en-US"/>
          </a:p>
        </p:txBody>
      </p:sp>
      <p:sp>
        <p:nvSpPr>
          <p:cNvPr id="20483"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364058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86FE9581-F456-449C-A4C3-D1976F83F1F2}" type="slidenum">
              <a:rPr lang="en-US" smtClean="0"/>
              <a:pPr/>
              <a:t>38</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2056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32F16A3A-98F7-46B6-9DBA-7FA9C9AEB407}" type="slidenum">
              <a:rPr lang="en-US" smtClean="0"/>
              <a:pPr/>
              <a:t>39</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8588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90C3D43A-2A50-4E5A-9C5A-2A74C849366B}" type="slidenum">
              <a:rPr lang="en-US" smtClean="0"/>
              <a:pPr/>
              <a:t>40</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22602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959C94FA-4E60-4E17-99C8-2853265CFB0B}" type="slidenum">
              <a:rPr lang="en-US" smtClean="0"/>
              <a:pPr/>
              <a:t>41</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7712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4CF42DC0-B29C-4464-8838-A1B125C91CE7}" type="slidenum">
              <a:rPr lang="en-US" smtClean="0"/>
              <a:pPr/>
              <a:t>44</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marL="0" indent="0">
              <a:lnSpc>
                <a:spcPct val="90000"/>
              </a:lnSpc>
              <a:buNone/>
            </a:pPr>
            <a:endParaRPr lang="en-US" dirty="0" smtClean="0"/>
          </a:p>
        </p:txBody>
      </p:sp>
    </p:spTree>
    <p:extLst>
      <p:ext uri="{BB962C8B-B14F-4D97-AF65-F5344CB8AC3E}">
        <p14:creationId xmlns:p14="http://schemas.microsoft.com/office/powerpoint/2010/main" val="1578107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B1DA2858-9F97-4C9E-A1E9-C92C4484550A}" type="slidenum">
              <a:rPr lang="en-US" smtClean="0"/>
              <a:pPr/>
              <a:t>45</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96824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DF731C13-49DE-4EA6-8DF6-7C986BAB268C}" type="slidenum">
              <a:rPr lang="en-US" smtClean="0"/>
              <a:pPr/>
              <a:t>46</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marL="0" lvl="1" eaLnBrk="1" hangingPunct="1"/>
            <a:r>
              <a:rPr lang="en-US" sz="2400" dirty="0" smtClean="0">
                <a:solidFill>
                  <a:srgbClr val="000000"/>
                </a:solidFill>
              </a:rPr>
              <a:t>With perfectly competitive markets, the country will produce at its highest level of utility within the limits of the PPF.</a:t>
            </a:r>
          </a:p>
        </p:txBody>
      </p:sp>
    </p:spTree>
    <p:extLst>
      <p:ext uri="{BB962C8B-B14F-4D97-AF65-F5344CB8AC3E}">
        <p14:creationId xmlns:p14="http://schemas.microsoft.com/office/powerpoint/2010/main" val="818712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30EDB25E-5921-426D-A6B7-1B07290F90D8}" type="slidenum">
              <a:rPr lang="en-US" smtClean="0"/>
              <a:pPr/>
              <a:t>47</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5380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4BEF2C6B-1EB1-4044-BF18-8B1400F0BD8F}" type="slidenum">
              <a:rPr lang="en-US" smtClean="0"/>
              <a:pPr/>
              <a:t>49</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9054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9EF084CD-C495-4B36-AEF7-5A5581856FCC}" type="slidenum">
              <a:rPr lang="en-US" smtClean="0"/>
              <a:pPr/>
              <a:t>50</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650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3A1BA8-00ED-40BA-8A09-31F1077E2EE6}" type="slidenum">
              <a:rPr lang="en-US"/>
              <a:pPr fontAlgn="base">
                <a:spcBef>
                  <a:spcPct val="0"/>
                </a:spcBef>
                <a:spcAft>
                  <a:spcPct val="0"/>
                </a:spcAft>
                <a:defRPr/>
              </a:pPr>
              <a:t>4</a:t>
            </a:fld>
            <a:endParaRPr lang="en-US"/>
          </a:p>
        </p:txBody>
      </p:sp>
      <p:sp>
        <p:nvSpPr>
          <p:cNvPr id="22531"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105214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C23507F7-07BC-4DC9-ABE6-B72593834400}" type="slidenum">
              <a:rPr lang="en-US" smtClean="0"/>
              <a:pPr/>
              <a:t>51</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1218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B4AD1564-5AA4-4D21-9E48-AA6AF8BD2662}" type="slidenum">
              <a:rPr lang="en-US" smtClean="0"/>
              <a:pPr/>
              <a:t>53</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81723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7A0047AC-4E45-4C29-8273-954B71E0EEE3}" type="slidenum">
              <a:rPr lang="en-US" smtClean="0"/>
              <a:pPr/>
              <a:t>54</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60907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414BEF42-3A3A-46EB-AF30-66B57A04D77C}" type="slidenum">
              <a:rPr lang="en-US" smtClean="0"/>
              <a:pPr/>
              <a:t>55</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001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FC0895D5-E4E7-4D63-AD49-5664FC51D6D1}" type="slidenum">
              <a:rPr lang="en-US" smtClean="0"/>
              <a:pPr/>
              <a:t>56</a:t>
            </a:fld>
            <a:endParaRPr lang="en-US"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0570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40FF0907-EB10-4E8F-9219-4A680290DD97}" type="slidenum">
              <a:rPr lang="en-US" smtClean="0"/>
              <a:pPr/>
              <a:t>57</a:t>
            </a:fld>
            <a:endParaRPr lang="en-US"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8442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A6F82C18-3381-4CBE-BC19-1E82EA73CF4E}" type="slidenum">
              <a:rPr lang="en-US" smtClean="0"/>
              <a:pPr/>
              <a:t>63</a:t>
            </a:fld>
            <a:endParaRPr 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marL="457200" lvl="1" indent="0" eaLnBrk="1" hangingPunct="1">
              <a:buNone/>
            </a:pPr>
            <a:endParaRPr lang="en-US" dirty="0" smtClean="0"/>
          </a:p>
        </p:txBody>
      </p:sp>
    </p:spTree>
    <p:extLst>
      <p:ext uri="{BB962C8B-B14F-4D97-AF65-F5344CB8AC3E}">
        <p14:creationId xmlns:p14="http://schemas.microsoft.com/office/powerpoint/2010/main" val="2013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B17DC2E8-63B9-4769-A4DE-7968CCFE98F3}" type="slidenum">
              <a:rPr lang="en-US" smtClean="0"/>
              <a:pPr/>
              <a:t>64</a:t>
            </a:fld>
            <a:endParaRPr lang="en-US"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33331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9FB4B-897E-4446-A37E-99580BF27FE1}" type="slidenum">
              <a:rPr lang="en-US" altLang="hu-HU"/>
              <a:pPr/>
              <a:t>67</a:t>
            </a:fld>
            <a:endParaRPr lang="en-US" altLang="hu-HU"/>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ltLang="hu-HU" b="1"/>
              <a:t>Figure 2.7 Labor Productivity and Wages, 2001 </a:t>
            </a:r>
            <a:r>
              <a:rPr lang="en-US" altLang="hu-HU"/>
              <a:t>Labor productivity is measured by value-added per hour of work and can be compared with the wages paid in manufacturing in various countries. The general ranking of countries—from highest to lowest—in terms of labor productivity is the same as the ranking in terms of wages: countries with higher labor productivity pay higher wages, just as the Ricardian model predicts.</a:t>
            </a:r>
          </a:p>
          <a:p>
            <a:endParaRPr lang="en-US" altLang="hu-HU" i="1"/>
          </a:p>
          <a:p>
            <a:r>
              <a:rPr lang="en-US" altLang="hu-HU" i="1"/>
              <a:t>Source: U.S. Department of Labor, Bureau of Labor Statistics</a:t>
            </a:r>
          </a:p>
        </p:txBody>
      </p:sp>
    </p:spTree>
    <p:extLst>
      <p:ext uri="{BB962C8B-B14F-4D97-AF65-F5344CB8AC3E}">
        <p14:creationId xmlns:p14="http://schemas.microsoft.com/office/powerpoint/2010/main" val="2571751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4602AD6B-96CB-474B-869E-78CD487B9566}" type="slidenum">
              <a:rPr lang="en-US" smtClean="0"/>
              <a:pPr/>
              <a:t>68</a:t>
            </a:fld>
            <a:endParaRPr lang="en-US"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dirty="0" smtClean="0"/>
              <a:t>The general ranking of countries—from highest to lowest—in terms of labor productivity is the same as the ranking in terms of wages: countries with higher labor productivity pay higher wages, just as the Ricardian model predicts.</a:t>
            </a:r>
          </a:p>
          <a:p>
            <a:pPr eaLnBrk="1" hangingPunct="1"/>
            <a:endParaRPr lang="en-US" dirty="0" smtClean="0"/>
          </a:p>
        </p:txBody>
      </p:sp>
    </p:spTree>
    <p:extLst>
      <p:ext uri="{BB962C8B-B14F-4D97-AF65-F5344CB8AC3E}">
        <p14:creationId xmlns:p14="http://schemas.microsoft.com/office/powerpoint/2010/main" val="309183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60A4E7-2983-4E23-81FD-697C37AF9FCC}" type="slidenum">
              <a:rPr lang="en-US"/>
              <a:pPr fontAlgn="base">
                <a:spcBef>
                  <a:spcPct val="0"/>
                </a:spcBef>
                <a:spcAft>
                  <a:spcPct val="0"/>
                </a:spcAft>
                <a:defRPr/>
              </a:pPr>
              <a:t>5</a:t>
            </a:fld>
            <a:endParaRPr lang="en-US"/>
          </a:p>
        </p:txBody>
      </p:sp>
      <p:sp>
        <p:nvSpPr>
          <p:cNvPr id="2457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00775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EEF04-BA63-4A35-8B02-4A1D5C3AB4E8}" type="slidenum">
              <a:rPr lang="en-US" altLang="hu-HU"/>
              <a:pPr/>
              <a:t>69</a:t>
            </a:fld>
            <a:endParaRPr lang="en-US" altLang="hu-HU"/>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ltLang="hu-HU" b="1"/>
              <a:t>Figure 2.8 Labor Productivity and Wages over Time </a:t>
            </a:r>
            <a:r>
              <a:rPr lang="en-US" altLang="hu-HU"/>
              <a:t>The trends in labor productivity and wages can also be graphed over time. The general upward movement in labor productivity is matched by upward movements in wages, as predicted by the Ricardian model.</a:t>
            </a:r>
          </a:p>
          <a:p>
            <a:endParaRPr lang="en-US" altLang="hu-HU"/>
          </a:p>
          <a:p>
            <a:r>
              <a:rPr lang="en-US" altLang="hu-HU" i="1"/>
              <a:t>Source: U.S. Department of Labor, Bureau of Labor Statistics.</a:t>
            </a:r>
          </a:p>
        </p:txBody>
      </p:sp>
    </p:spTree>
    <p:extLst>
      <p:ext uri="{BB962C8B-B14F-4D97-AF65-F5344CB8AC3E}">
        <p14:creationId xmlns:p14="http://schemas.microsoft.com/office/powerpoint/2010/main" val="2212959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889F3E64-B3CB-47E3-9CD5-7916A0A3931C}" type="slidenum">
              <a:rPr lang="en-US" smtClean="0"/>
              <a:pPr/>
              <a:t>70</a:t>
            </a:fld>
            <a:endParaRPr lang="en-US" smtClean="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9735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40FE8077-D692-4608-B697-DAA72C9E52DE}" type="slidenum">
              <a:rPr lang="en-US" smtClean="0"/>
              <a:pPr/>
              <a:t>75</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marL="0" indent="0" eaLnBrk="1" hangingPunct="1">
              <a:buNone/>
            </a:pPr>
            <a:endParaRPr lang="en-US" dirty="0" smtClean="0"/>
          </a:p>
        </p:txBody>
      </p:sp>
    </p:spTree>
    <p:extLst>
      <p:ext uri="{BB962C8B-B14F-4D97-AF65-F5344CB8AC3E}">
        <p14:creationId xmlns:p14="http://schemas.microsoft.com/office/powerpoint/2010/main" val="3562597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0D8774E3-B71C-48D1-B3C9-7BB7A6617544}" type="slidenum">
              <a:rPr lang="en-US" smtClean="0"/>
              <a:pPr/>
              <a:t>76</a:t>
            </a:fld>
            <a:endParaRPr lang="en-US" smtClean="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37587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5D5D338E-B37A-45B9-A20D-41B1FEF9A501}" type="slidenum">
              <a:rPr lang="en-US" smtClean="0"/>
              <a:pPr/>
              <a:t>79</a:t>
            </a:fld>
            <a:endParaRPr 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9302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7B3E7D3C-9DDA-4DCB-9C0D-D63D66DAD7E4}" type="slidenum">
              <a:rPr lang="en-US" smtClean="0"/>
              <a:pPr/>
              <a:t>80</a:t>
            </a:fld>
            <a:endParaRPr lang="en-US"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187855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7094D87D-8F7B-4D73-89A1-C8AD4D2AA6A8}" type="slidenum">
              <a:rPr lang="en-US" smtClean="0"/>
              <a:pPr/>
              <a:t>82</a:t>
            </a:fld>
            <a:endParaRPr lang="en-US" smtClean="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marL="0" indent="0" eaLnBrk="1" hangingPunct="1">
              <a:buNone/>
            </a:pPr>
            <a:endParaRPr lang="en-US" dirty="0" smtClean="0"/>
          </a:p>
        </p:txBody>
      </p:sp>
    </p:spTree>
    <p:extLst>
      <p:ext uri="{BB962C8B-B14F-4D97-AF65-F5344CB8AC3E}">
        <p14:creationId xmlns:p14="http://schemas.microsoft.com/office/powerpoint/2010/main" val="27470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5862BA-DE6F-4274-A899-4D77F11D6E2D}" type="slidenum">
              <a:rPr lang="en-US"/>
              <a:pPr fontAlgn="base">
                <a:spcBef>
                  <a:spcPct val="0"/>
                </a:spcBef>
                <a:spcAft>
                  <a:spcPct val="0"/>
                </a:spcAft>
                <a:defRPr/>
              </a:pPr>
              <a:t>6</a:t>
            </a:fld>
            <a:endParaRPr lang="en-US"/>
          </a:p>
        </p:txBody>
      </p:sp>
      <p:sp>
        <p:nvSpPr>
          <p:cNvPr id="26627"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03890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0C8491-EDE2-4FA4-8206-9C09D6805A46}" type="slidenum">
              <a:rPr lang="en-US"/>
              <a:pPr fontAlgn="base">
                <a:spcBef>
                  <a:spcPct val="0"/>
                </a:spcBef>
                <a:spcAft>
                  <a:spcPct val="0"/>
                </a:spcAft>
                <a:defRPr/>
              </a:pPr>
              <a:t>7</a:t>
            </a:fld>
            <a:endParaRPr lang="en-US"/>
          </a:p>
        </p:txBody>
      </p:sp>
      <p:sp>
        <p:nvSpPr>
          <p:cNvPr id="28675"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6912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6FB71C-F008-4474-98FF-A4BF20EBD4C4}" type="slidenum">
              <a:rPr lang="en-US"/>
              <a:pPr fontAlgn="base">
                <a:spcBef>
                  <a:spcPct val="0"/>
                </a:spcBef>
                <a:spcAft>
                  <a:spcPct val="0"/>
                </a:spcAft>
                <a:defRPr/>
              </a:pPr>
              <a:t>8</a:t>
            </a:fld>
            <a:endParaRPr lang="en-US"/>
          </a:p>
        </p:txBody>
      </p:sp>
      <p:sp>
        <p:nvSpPr>
          <p:cNvPr id="30723"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04754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A3C88-8C57-4DA1-A70F-BE46CD4CC913}" type="slidenum">
              <a:rPr lang="en-US"/>
              <a:pPr fontAlgn="base">
                <a:spcBef>
                  <a:spcPct val="0"/>
                </a:spcBef>
                <a:spcAft>
                  <a:spcPct val="0"/>
                </a:spcAft>
                <a:defRPr/>
              </a:pPr>
              <a:t>9</a:t>
            </a:fld>
            <a:endParaRPr lang="en-US"/>
          </a:p>
        </p:txBody>
      </p:sp>
      <p:sp>
        <p:nvSpPr>
          <p:cNvPr id="32771"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4719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685800" y="1730375"/>
            <a:ext cx="7772400" cy="1470025"/>
          </a:xfrm>
        </p:spPr>
        <p:txBody>
          <a:bodyPr/>
          <a:lstStyle>
            <a:lvl1pPr algn="l">
              <a:defRPr sz="4200">
                <a:latin typeface="Arial Black" pitchFamily="34" charset="0"/>
              </a:defRPr>
            </a:lvl1pPr>
          </a:lstStyle>
          <a:p>
            <a:endParaRPr lang="en-US"/>
          </a:p>
        </p:txBody>
      </p:sp>
      <p:sp>
        <p:nvSpPr>
          <p:cNvPr id="120835" name="Rectangle 3"/>
          <p:cNvSpPr>
            <a:spLocks noGrp="1" noChangeArrowheads="1"/>
          </p:cNvSpPr>
          <p:nvPr>
            <p:ph type="subTitle" idx="1"/>
          </p:nvPr>
        </p:nvSpPr>
        <p:spPr>
          <a:xfrm>
            <a:off x="990600" y="3200400"/>
            <a:ext cx="7467600" cy="1676400"/>
          </a:xfrm>
        </p:spPr>
        <p:txBody>
          <a:bodyPr/>
          <a:lstStyle>
            <a:lvl1pPr marL="0" indent="0" algn="ctr">
              <a:buFontTx/>
              <a:buNone/>
              <a:defRPr sz="4800">
                <a:latin typeface="Arial Black" pitchFamily="34" charset="0"/>
              </a:defRPr>
            </a:lvl1pPr>
          </a:lstStyle>
          <a:p>
            <a:endParaRPr lang="en-US"/>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23F5ABF7-037C-47B6-8471-B3E27DEFE76A}" type="datetime1">
              <a:rPr lang="en-US"/>
              <a:pPr>
                <a:defRPr/>
              </a:pPr>
              <a:t>8/27/2018</a:t>
            </a:fld>
            <a:endParaRPr lang="en-US"/>
          </a:p>
        </p:txBody>
      </p:sp>
      <p:sp>
        <p:nvSpPr>
          <p:cNvPr id="7"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74D7C09-7CFE-4DF0-9280-8053008414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t>2-</a:t>
            </a:r>
            <a:fld id="{E2598FE7-4621-431F-BF86-3279CDA1D7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t>2-</a:t>
            </a:r>
            <a:fld id="{DD82BDBA-5FE2-4899-9F0F-E946F71B7E4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24100" y="2743200"/>
            <a:ext cx="4495800" cy="1470025"/>
          </a:xfrm>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Helvetica" pitchFamily="34" charset="0"/>
              </a:defRPr>
            </a:lvl1pPr>
          </a:lstStyle>
          <a:p>
            <a:r>
              <a:rPr lang="en-US" dirty="0" smtClean="0"/>
              <a:t>Chapter #</a:t>
            </a:r>
            <a:endParaRPr lang="en-US" dirty="0"/>
          </a:p>
        </p:txBody>
      </p:sp>
      <p:sp>
        <p:nvSpPr>
          <p:cNvPr id="3" name="Subtitle 2"/>
          <p:cNvSpPr>
            <a:spLocks noGrp="1"/>
          </p:cNvSpPr>
          <p:nvPr>
            <p:ph type="subTitle" idx="1" hasCustomPrompt="1"/>
          </p:nvPr>
        </p:nvSpPr>
        <p:spPr>
          <a:xfrm>
            <a:off x="1562100" y="3886200"/>
            <a:ext cx="6019800" cy="762000"/>
          </a:xfrm>
        </p:spPr>
        <p:txBody>
          <a:bodyPr/>
          <a:lstStyle>
            <a:lvl1pPr marL="0" indent="0" algn="ctr">
              <a:buNone/>
              <a:defRPr>
                <a:solidFill>
                  <a:schemeClr val="bg1">
                    <a:lumMod val="8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Chapter Title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1219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573" y="304797"/>
            <a:ext cx="1276350" cy="12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1" y="1562099"/>
            <a:ext cx="9143999" cy="0"/>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47647"/>
            <a:ext cx="9144000" cy="0"/>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52728" y="276222"/>
            <a:ext cx="3505200" cy="1261884"/>
          </a:xfrm>
          <a:prstGeom prst="rect">
            <a:avLst/>
          </a:prstGeom>
          <a:noFill/>
        </p:spPr>
        <p:txBody>
          <a:bodyPr wrap="square" rtlCol="0">
            <a:spAutoFit/>
          </a:bodyPr>
          <a:lstStyle/>
          <a:p>
            <a:r>
              <a:rPr lang="en-US" sz="3600" b="0" cap="none" spc="0" dirty="0" smtClean="0">
                <a:ln w="12700">
                  <a:solidFill>
                    <a:schemeClr val="tx1">
                      <a:lumMod val="65000"/>
                      <a:lumOff val="3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elvetica" pitchFamily="34" charset="0"/>
              </a:rPr>
              <a:t>Principles of </a:t>
            </a:r>
          </a:p>
          <a:p>
            <a:r>
              <a:rPr lang="en-US" sz="4000" b="1" cap="none" spc="300" dirty="0" smtClean="0">
                <a:ln w="12700">
                  <a:solidFill>
                    <a:schemeClr val="tx1">
                      <a:lumMod val="65000"/>
                      <a:lumOff val="3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elvetica" pitchFamily="34" charset="0"/>
              </a:rPr>
              <a:t>Economics</a:t>
            </a:r>
            <a:endParaRPr lang="en-US" sz="3600" b="1" cap="none" spc="300" dirty="0">
              <a:ln w="12700">
                <a:solidFill>
                  <a:schemeClr val="tx1">
                    <a:lumMod val="65000"/>
                    <a:lumOff val="3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elvetica" pitchFamily="34" charset="0"/>
            </a:endParaRPr>
          </a:p>
        </p:txBody>
      </p:sp>
      <p:sp>
        <p:nvSpPr>
          <p:cNvPr id="12" name="Footer Placeholder 4"/>
          <p:cNvSpPr>
            <a:spLocks noGrp="1"/>
          </p:cNvSpPr>
          <p:nvPr>
            <p:ph type="ftr" sz="quarter" idx="11"/>
          </p:nvPr>
        </p:nvSpPr>
        <p:spPr>
          <a:xfrm>
            <a:off x="3048000" y="6400800"/>
            <a:ext cx="3048000" cy="320675"/>
          </a:xfrm>
          <a:prstGeom prst="rect">
            <a:avLst/>
          </a:prstGeom>
        </p:spPr>
        <p:txBody>
          <a:bodyPr/>
          <a:lstStyle>
            <a:lvl1pPr>
              <a:defRPr>
                <a:solidFill>
                  <a:schemeClr val="bg1"/>
                </a:solidFill>
              </a:defRPr>
            </a:lvl1pPr>
          </a:lstStyle>
          <a:p>
            <a:pPr>
              <a:defRPr/>
            </a:pPr>
            <a:endParaRPr lang="en-US"/>
          </a:p>
        </p:txBody>
      </p:sp>
      <p:cxnSp>
        <p:nvCxnSpPr>
          <p:cNvPr id="13" name="Straight Connector 12"/>
          <p:cNvCxnSpPr/>
          <p:nvPr/>
        </p:nvCxnSpPr>
        <p:spPr>
          <a:xfrm>
            <a:off x="1219200" y="1447800"/>
            <a:ext cx="7924800" cy="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247647"/>
            <a:ext cx="3" cy="6610353"/>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446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2" y="274637"/>
            <a:ext cx="8077197" cy="1173163"/>
          </a:xfrm>
        </p:spPr>
        <p:txBody>
          <a:bodyPr>
            <a:normAutofit/>
          </a:bodyPr>
          <a:lstStyle>
            <a:lvl1pPr algn="l">
              <a:defRP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Helvetic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Helvetica" pitchFamily="34" charset="0"/>
              </a:defRPr>
            </a:lvl1pPr>
            <a:lvl2pPr>
              <a:defRPr>
                <a:solidFill>
                  <a:schemeClr val="bg1"/>
                </a:solidFill>
                <a:latin typeface="Helvetica" pitchFamily="34" charset="0"/>
              </a:defRPr>
            </a:lvl2pPr>
            <a:lvl3pPr>
              <a:defRPr>
                <a:solidFill>
                  <a:schemeClr val="bg1"/>
                </a:solidFill>
                <a:latin typeface="Helvetica" pitchFamily="34" charset="0"/>
              </a:defRPr>
            </a:lvl3pPr>
            <a:lvl4pPr>
              <a:defRPr>
                <a:solidFill>
                  <a:schemeClr val="bg1"/>
                </a:solidFill>
                <a:latin typeface="Helvetica" pitchFamily="34" charset="0"/>
              </a:defRPr>
            </a:lvl4pPr>
            <a:lvl5pPr>
              <a:defRPr>
                <a:solidFill>
                  <a:schemeClr val="bg1"/>
                </a:solidFill>
                <a:latin typeface="Helvetic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048000" y="6400800"/>
            <a:ext cx="3048000" cy="320675"/>
          </a:xfrm>
          <a:prstGeom prst="rect">
            <a:avLst/>
          </a:prstGeom>
        </p:spPr>
        <p:txBody>
          <a:bodyPr/>
          <a:lstStyle>
            <a:lvl1pPr>
              <a:defRPr>
                <a:solidFill>
                  <a:schemeClr val="bg1"/>
                </a:solidFill>
              </a:defRPr>
            </a:lvl1pPr>
          </a:lstStyle>
          <a:p>
            <a:r>
              <a:rPr lang="en-US" dirty="0" smtClean="0"/>
              <a:t>©McGraw-Hill Education. All rights reserved.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r>
              <a:rPr lang="en-US" smtClean="0"/>
              <a:t>2-</a:t>
            </a:r>
            <a:fld id="{8819D2B5-AD5B-448A-8191-21467E5AEFF6}" type="slidenum">
              <a:rPr lang="en-US" smtClean="0"/>
              <a:pPr>
                <a:defRPr/>
              </a:pPr>
              <a:t>‹#›</a:t>
            </a:fld>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2387" y="328611"/>
            <a:ext cx="117157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2" y="1447801"/>
            <a:ext cx="9143999" cy="0"/>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3" y="247647"/>
            <a:ext cx="3" cy="1200154"/>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47647"/>
            <a:ext cx="9144000" cy="0"/>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6954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t>2-</a:t>
            </a:r>
            <a:fld id="{E8B39D85-1BBC-4D44-9DBC-ABBD242DD030}" type="slidenum">
              <a:rPr lang="en-US" smtClean="0"/>
              <a:pPr>
                <a:defRPr/>
              </a:pPr>
              <a:t>‹#›</a:t>
            </a:fld>
            <a:endParaRPr lang="en-US"/>
          </a:p>
        </p:txBody>
      </p:sp>
    </p:spTree>
    <p:extLst>
      <p:ext uri="{BB962C8B-B14F-4D97-AF65-F5344CB8AC3E}">
        <p14:creationId xmlns:p14="http://schemas.microsoft.com/office/powerpoint/2010/main" val="23083262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smtClean="0"/>
              <a:t>2-</a:t>
            </a:r>
            <a:fld id="{DFAE8BE0-239A-46AE-A74D-341D804BECCF}" type="slidenum">
              <a:rPr lang="en-US" smtClean="0"/>
              <a:pPr>
                <a:defRPr/>
              </a:pPr>
              <a:t>‹#›</a:t>
            </a:fld>
            <a:endParaRPr lang="en-US"/>
          </a:p>
        </p:txBody>
      </p:sp>
    </p:spTree>
    <p:extLst>
      <p:ext uri="{BB962C8B-B14F-4D97-AF65-F5344CB8AC3E}">
        <p14:creationId xmlns:p14="http://schemas.microsoft.com/office/powerpoint/2010/main" val="389112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pPr>
              <a:defRPr/>
            </a:pPr>
            <a:r>
              <a:rPr lang="en-US" smtClean="0"/>
              <a:t>2-</a:t>
            </a:r>
            <a:fld id="{F4F79544-55B8-4C67-9047-A93F76ADFBD5}" type="slidenum">
              <a:rPr lang="en-US" smtClean="0"/>
              <a:pPr>
                <a:defRPr/>
              </a:pPr>
              <a:t>‹#›</a:t>
            </a:fld>
            <a:endParaRPr lang="en-US"/>
          </a:p>
        </p:txBody>
      </p:sp>
    </p:spTree>
    <p:extLst>
      <p:ext uri="{BB962C8B-B14F-4D97-AF65-F5344CB8AC3E}">
        <p14:creationId xmlns:p14="http://schemas.microsoft.com/office/powerpoint/2010/main" val="413905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smtClean="0"/>
              <a:t>2-</a:t>
            </a:r>
            <a:fld id="{458F069C-01E5-4771-8435-81F13A39497D}" type="slidenum">
              <a:rPr lang="en-US" smtClean="0"/>
              <a:pPr>
                <a:defRPr/>
              </a:pPr>
              <a:t>‹#›</a:t>
            </a:fld>
            <a:endParaRPr lang="en-US"/>
          </a:p>
        </p:txBody>
      </p:sp>
    </p:spTree>
    <p:extLst>
      <p:ext uri="{BB962C8B-B14F-4D97-AF65-F5344CB8AC3E}">
        <p14:creationId xmlns:p14="http://schemas.microsoft.com/office/powerpoint/2010/main" val="2496868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©McGraw-Hill Education. All rights reserved.</a:t>
            </a:r>
          </a:p>
          <a:p>
            <a:endParaRPr lang="en-US" dirty="0"/>
          </a:p>
        </p:txBody>
      </p:sp>
      <p:sp>
        <p:nvSpPr>
          <p:cNvPr id="4" name="Slide Number Placeholder 3"/>
          <p:cNvSpPr>
            <a:spLocks noGrp="1"/>
          </p:cNvSpPr>
          <p:nvPr>
            <p:ph type="sldNum" sz="quarter" idx="12"/>
          </p:nvPr>
        </p:nvSpPr>
        <p:spPr/>
        <p:txBody>
          <a:bodyPr/>
          <a:lstStyle/>
          <a:p>
            <a:pPr>
              <a:defRPr/>
            </a:pPr>
            <a:r>
              <a:rPr lang="en-US" smtClean="0"/>
              <a:t>2-</a:t>
            </a:r>
            <a:fld id="{1BC8DCC3-47C0-4244-B8A7-78E15159B9F3}" type="slidenum">
              <a:rPr lang="en-US" smtClean="0"/>
              <a:pPr>
                <a:defRPr/>
              </a:pPr>
              <a:t>‹#›</a:t>
            </a:fld>
            <a:endParaRPr lang="en-US"/>
          </a:p>
        </p:txBody>
      </p:sp>
    </p:spTree>
    <p:extLst>
      <p:ext uri="{BB962C8B-B14F-4D97-AF65-F5344CB8AC3E}">
        <p14:creationId xmlns:p14="http://schemas.microsoft.com/office/powerpoint/2010/main" val="1820741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smtClean="0"/>
              <a:t>2-</a:t>
            </a:r>
            <a:fld id="{BF8C780D-82A0-4BCF-9D61-870D9E463561}" type="slidenum">
              <a:rPr lang="en-US" smtClean="0"/>
              <a:pPr>
                <a:defRPr/>
              </a:pPr>
              <a:t>‹#›</a:t>
            </a:fld>
            <a:endParaRPr lang="en-US"/>
          </a:p>
        </p:txBody>
      </p:sp>
      <p:sp>
        <p:nvSpPr>
          <p:cNvPr id="8" name="Footer Placeholder 2"/>
          <p:cNvSpPr txBox="1">
            <a:spLocks/>
          </p:cNvSpPr>
          <p:nvPr userDrawn="1"/>
        </p:nvSpPr>
        <p:spPr>
          <a:xfrm>
            <a:off x="3124200" y="6326187"/>
            <a:ext cx="28956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©McGraw-Hill Education. All rights reserved.</a:t>
            </a:r>
          </a:p>
          <a:p>
            <a:endParaRPr lang="en-US" dirty="0"/>
          </a:p>
        </p:txBody>
      </p:sp>
    </p:spTree>
    <p:extLst>
      <p:ext uri="{BB962C8B-B14F-4D97-AF65-F5344CB8AC3E}">
        <p14:creationId xmlns:p14="http://schemas.microsoft.com/office/powerpoint/2010/main" val="137989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t>2-</a:t>
            </a:r>
            <a:fld id="{8819D2B5-AD5B-448A-8191-21467E5AEF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smtClean="0"/>
              <a:t>2-</a:t>
            </a:r>
            <a:fld id="{0871FAB7-718D-413E-951D-6C277C6F52D5}" type="slidenum">
              <a:rPr lang="en-US" smtClean="0"/>
              <a:pPr>
                <a:defRPr/>
              </a:pPr>
              <a:t>‹#›</a:t>
            </a:fld>
            <a:endParaRPr lang="en-US"/>
          </a:p>
        </p:txBody>
      </p:sp>
      <p:sp>
        <p:nvSpPr>
          <p:cNvPr id="8" name="Footer Placeholder 2"/>
          <p:cNvSpPr txBox="1">
            <a:spLocks/>
          </p:cNvSpPr>
          <p:nvPr userDrawn="1"/>
        </p:nvSpPr>
        <p:spPr>
          <a:xfrm>
            <a:off x="3136900" y="6326187"/>
            <a:ext cx="28956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©McGraw-Hill Education. All rights reserved.</a:t>
            </a:r>
          </a:p>
          <a:p>
            <a:endParaRPr lang="en-US" dirty="0"/>
          </a:p>
        </p:txBody>
      </p:sp>
    </p:spTree>
    <p:extLst>
      <p:ext uri="{BB962C8B-B14F-4D97-AF65-F5344CB8AC3E}">
        <p14:creationId xmlns:p14="http://schemas.microsoft.com/office/powerpoint/2010/main" val="387240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smtClean="0"/>
              <a:t>2-</a:t>
            </a:r>
            <a:fld id="{E2598FE7-4621-431F-BF86-3279CDA1D742}" type="slidenum">
              <a:rPr lang="en-US" smtClean="0"/>
              <a:pPr>
                <a:defRPr/>
              </a:pPr>
              <a:t>‹#›</a:t>
            </a:fld>
            <a:endParaRPr lang="en-US"/>
          </a:p>
        </p:txBody>
      </p:sp>
      <p:sp>
        <p:nvSpPr>
          <p:cNvPr id="7" name="Footer Placeholder 2"/>
          <p:cNvSpPr txBox="1">
            <a:spLocks/>
          </p:cNvSpPr>
          <p:nvPr userDrawn="1"/>
        </p:nvSpPr>
        <p:spPr>
          <a:xfrm>
            <a:off x="3124200" y="6345237"/>
            <a:ext cx="28956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©McGraw-Hill Education. All rights reserved.</a:t>
            </a:r>
          </a:p>
          <a:p>
            <a:endParaRPr lang="en-US" dirty="0"/>
          </a:p>
        </p:txBody>
      </p:sp>
    </p:spTree>
    <p:extLst>
      <p:ext uri="{BB962C8B-B14F-4D97-AF65-F5344CB8AC3E}">
        <p14:creationId xmlns:p14="http://schemas.microsoft.com/office/powerpoint/2010/main" val="936482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D78D71-61A0-425B-867A-E47A97C76430}" type="datetimeFigureOut">
              <a:rPr lang="en-US" smtClean="0"/>
              <a:t>8/27/2018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smtClean="0"/>
              <a:t>2-</a:t>
            </a:r>
            <a:fld id="{DD82BDBA-5FE2-4899-9F0F-E946F71B7E4C}" type="slidenum">
              <a:rPr lang="en-US" smtClean="0"/>
              <a:pPr>
                <a:defRPr/>
              </a:pPr>
              <a:t>‹#›</a:t>
            </a:fld>
            <a:endParaRPr lang="en-US"/>
          </a:p>
        </p:txBody>
      </p:sp>
      <p:sp>
        <p:nvSpPr>
          <p:cNvPr id="7" name="Footer Placeholder 2"/>
          <p:cNvSpPr txBox="1">
            <a:spLocks/>
          </p:cNvSpPr>
          <p:nvPr userDrawn="1"/>
        </p:nvSpPr>
        <p:spPr>
          <a:xfrm>
            <a:off x="3149600" y="6357937"/>
            <a:ext cx="28956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mtClean="0"/>
              <a:t>©McGraw-Hill Education. All rights reserved.</a:t>
            </a:r>
          </a:p>
          <a:p>
            <a:endParaRPr lang="en-US" dirty="0"/>
          </a:p>
        </p:txBody>
      </p:sp>
    </p:spTree>
    <p:extLst>
      <p:ext uri="{BB962C8B-B14F-4D97-AF65-F5344CB8AC3E}">
        <p14:creationId xmlns:p14="http://schemas.microsoft.com/office/powerpoint/2010/main" val="2122546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838200"/>
          </a:xfrm>
        </p:spPr>
        <p:txBody>
          <a:bodyPr/>
          <a:lstStyle/>
          <a:p>
            <a:r>
              <a:rPr lang="hu-HU" smtClean="0"/>
              <a:t>Mintacím szerkesztése</a:t>
            </a:r>
            <a:endParaRPr lang="hu-HU"/>
          </a:p>
        </p:txBody>
      </p:sp>
      <p:sp>
        <p:nvSpPr>
          <p:cNvPr id="3" name="Szöveg helye 2"/>
          <p:cNvSpPr>
            <a:spLocks noGrp="1"/>
          </p:cNvSpPr>
          <p:nvPr>
            <p:ph type="body" sz="half" idx="1"/>
          </p:nvPr>
        </p:nvSpPr>
        <p:spPr>
          <a:xfrm>
            <a:off x="382588" y="1143000"/>
            <a:ext cx="4151312" cy="5257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86300" y="1143000"/>
            <a:ext cx="4151313" cy="5257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Élőláb helye 4"/>
          <p:cNvSpPr>
            <a:spLocks noGrp="1"/>
          </p:cNvSpPr>
          <p:nvPr>
            <p:ph type="ftr" sz="quarter" idx="10"/>
          </p:nvPr>
        </p:nvSpPr>
        <p:spPr>
          <a:xfrm>
            <a:off x="0" y="6477000"/>
            <a:ext cx="8229600" cy="381000"/>
          </a:xfrm>
        </p:spPr>
        <p:txBody>
          <a:bodyPr/>
          <a:lstStyle>
            <a:lvl1pPr>
              <a:defRPr/>
            </a:lvl1pPr>
          </a:lstStyle>
          <a:p>
            <a:r>
              <a:rPr lang="en-US" altLang="zh-CN"/>
              <a:t>© 2008 Worth Publishers </a:t>
            </a:r>
            <a:r>
              <a:rPr lang="en-US" altLang="zh-CN">
                <a:cs typeface="Arial" panose="020B0604020202020204" pitchFamily="34" charset="0"/>
              </a:rPr>
              <a:t>▪ </a:t>
            </a:r>
            <a:r>
              <a:rPr lang="en-US" altLang="zh-CN"/>
              <a:t>International Trade ▪ Feenstra/Taylor</a:t>
            </a:r>
            <a:endParaRPr lang="en-US" altLang="hu-HU"/>
          </a:p>
        </p:txBody>
      </p:sp>
    </p:spTree>
    <p:extLst>
      <p:ext uri="{BB962C8B-B14F-4D97-AF65-F5344CB8AC3E}">
        <p14:creationId xmlns:p14="http://schemas.microsoft.com/office/powerpoint/2010/main" val="2323376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anose="02020603050405020304" pitchFamily="18" charset="0"/>
              </a:defRPr>
            </a:lvl1pPr>
          </a:lstStyle>
          <a:p>
            <a:endParaRPr lang="en-US" altLang="hu-HU" smtClean="0">
              <a:solidFill>
                <a:srgbClr val="000000"/>
              </a:solidFill>
            </a:endParaRPr>
          </a:p>
        </p:txBody>
      </p:sp>
      <p:sp>
        <p:nvSpPr>
          <p:cNvPr id="3077" name="Rectangle 5"/>
          <p:cNvSpPr>
            <a:spLocks noGrp="1" noChangeArrowheads="1"/>
          </p:cNvSpPr>
          <p:nvPr>
            <p:ph type="ftr" sz="quarter" idx="3"/>
          </p:nvPr>
        </p:nvSpPr>
        <p:spPr>
          <a:xfrm>
            <a:off x="3124200" y="6248400"/>
            <a:ext cx="2895600" cy="457200"/>
          </a:xfrm>
        </p:spPr>
        <p:txBody>
          <a:bodyPr/>
          <a:lstStyle>
            <a:lvl1pPr>
              <a:defRPr sz="1400" b="0">
                <a:solidFill>
                  <a:schemeClr val="tx1"/>
                </a:solidFill>
                <a:latin typeface="Times New Roman" panose="02020603050405020304" pitchFamily="18" charset="0"/>
              </a:defRPr>
            </a:lvl1pPr>
          </a:lstStyle>
          <a:p>
            <a:r>
              <a:rPr lang="en-US" altLang="hu-HU">
                <a:solidFill>
                  <a:srgbClr val="000000"/>
                </a:solidFill>
              </a:rPr>
              <a:t>Chapter 16: International Trade and Trade Policy</a:t>
            </a:r>
          </a:p>
        </p:txBody>
      </p:sp>
      <p:sp>
        <p:nvSpPr>
          <p:cNvPr id="3078" name="Rectangle 6"/>
          <p:cNvSpPr>
            <a:spLocks noGrp="1" noChangeArrowheads="1"/>
          </p:cNvSpPr>
          <p:nvPr>
            <p:ph type="sldNum" sz="quarter" idx="4"/>
          </p:nvPr>
        </p:nvSpPr>
        <p:spPr>
          <a:xfrm>
            <a:off x="6553200" y="6248400"/>
            <a:ext cx="1905000" cy="457200"/>
          </a:xfrm>
        </p:spPr>
        <p:txBody>
          <a:bodyPr/>
          <a:lstStyle>
            <a:lvl1pPr>
              <a:defRPr sz="1400" b="0">
                <a:solidFill>
                  <a:schemeClr val="tx1"/>
                </a:solidFill>
                <a:latin typeface="Times New Roman" panose="02020603050405020304" pitchFamily="18" charset="0"/>
              </a:defRPr>
            </a:lvl1pPr>
          </a:lstStyle>
          <a:p>
            <a:fld id="{A9D2FA62-13D0-41BD-9B23-1BF9683F677A}" type="slidenum">
              <a:rPr lang="en-US" altLang="hu-HU">
                <a:solidFill>
                  <a:srgbClr val="000000"/>
                </a:solidFill>
              </a:rPr>
              <a:pPr/>
              <a:t>‹#›</a:t>
            </a:fld>
            <a:endParaRPr lang="en-US" altLang="hu-HU">
              <a:solidFill>
                <a:srgbClr val="000000"/>
              </a:solidFill>
            </a:endParaRPr>
          </a:p>
        </p:txBody>
      </p:sp>
      <p:sp>
        <p:nvSpPr>
          <p:cNvPr id="3103" name="Line 31"/>
          <p:cNvSpPr>
            <a:spLocks noChangeShapeType="1"/>
          </p:cNvSpPr>
          <p:nvPr userDrawn="1"/>
        </p:nvSpPr>
        <p:spPr bwMode="auto">
          <a:xfrm flipH="1">
            <a:off x="606425" y="4451350"/>
            <a:ext cx="144780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4" name="Line 32"/>
          <p:cNvSpPr>
            <a:spLocks noChangeShapeType="1"/>
          </p:cNvSpPr>
          <p:nvPr userDrawn="1"/>
        </p:nvSpPr>
        <p:spPr bwMode="auto">
          <a:xfrm rot="16200000" flipH="1">
            <a:off x="1293812" y="5262563"/>
            <a:ext cx="1520825"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5" name="Line 33"/>
          <p:cNvSpPr>
            <a:spLocks noChangeShapeType="1"/>
          </p:cNvSpPr>
          <p:nvPr userDrawn="1"/>
        </p:nvSpPr>
        <p:spPr bwMode="auto">
          <a:xfrm>
            <a:off x="1035050" y="3417888"/>
            <a:ext cx="2139950" cy="21574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6" name="Line 34"/>
          <p:cNvSpPr>
            <a:spLocks noChangeShapeType="1"/>
          </p:cNvSpPr>
          <p:nvPr userDrawn="1"/>
        </p:nvSpPr>
        <p:spPr bwMode="auto">
          <a:xfrm flipV="1">
            <a:off x="968375" y="3387725"/>
            <a:ext cx="2143125" cy="2144713"/>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7" name="Text Box 35"/>
          <p:cNvSpPr txBox="1">
            <a:spLocks noChangeArrowheads="1"/>
          </p:cNvSpPr>
          <p:nvPr userDrawn="1"/>
        </p:nvSpPr>
        <p:spPr bwMode="auto">
          <a:xfrm>
            <a:off x="1060450" y="3055938"/>
            <a:ext cx="579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2000" b="1" smtClean="0">
                <a:solidFill>
                  <a:srgbClr val="FFFFFF"/>
                </a:solidFill>
                <a:latin typeface="Arial" panose="020B0604020202020204" pitchFamily="34" charset="0"/>
              </a:rPr>
              <a:t>MB</a:t>
            </a:r>
          </a:p>
        </p:txBody>
      </p:sp>
      <p:sp>
        <p:nvSpPr>
          <p:cNvPr id="3108" name="Text Box 36"/>
          <p:cNvSpPr txBox="1">
            <a:spLocks noChangeArrowheads="1"/>
          </p:cNvSpPr>
          <p:nvPr userDrawn="1"/>
        </p:nvSpPr>
        <p:spPr bwMode="auto">
          <a:xfrm>
            <a:off x="2449513" y="3055938"/>
            <a:ext cx="579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2000" b="1" smtClean="0">
                <a:solidFill>
                  <a:srgbClr val="FFFFFF"/>
                </a:solidFill>
                <a:latin typeface="Arial" panose="020B0604020202020204" pitchFamily="34" charset="0"/>
              </a:rPr>
              <a:t>MC</a:t>
            </a:r>
          </a:p>
        </p:txBody>
      </p:sp>
      <p:sp>
        <p:nvSpPr>
          <p:cNvPr id="3110" name="Line 38"/>
          <p:cNvSpPr>
            <a:spLocks noChangeShapeType="1"/>
          </p:cNvSpPr>
          <p:nvPr userDrawn="1"/>
        </p:nvSpPr>
        <p:spPr bwMode="auto">
          <a:xfrm>
            <a:off x="519113" y="3409950"/>
            <a:ext cx="0" cy="2570163"/>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11" name="Line 39"/>
          <p:cNvSpPr>
            <a:spLocks noChangeShapeType="1"/>
          </p:cNvSpPr>
          <p:nvPr userDrawn="1"/>
        </p:nvSpPr>
        <p:spPr bwMode="auto">
          <a:xfrm>
            <a:off x="579438" y="3298825"/>
            <a:ext cx="0" cy="27305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12" name="Line 40"/>
          <p:cNvSpPr>
            <a:spLocks noChangeShapeType="1"/>
          </p:cNvSpPr>
          <p:nvPr userDrawn="1"/>
        </p:nvSpPr>
        <p:spPr bwMode="auto">
          <a:xfrm>
            <a:off x="457200" y="3311525"/>
            <a:ext cx="0" cy="27305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13" name="Oval 41"/>
          <p:cNvSpPr>
            <a:spLocks noChangeArrowheads="1"/>
          </p:cNvSpPr>
          <p:nvPr userDrawn="1"/>
        </p:nvSpPr>
        <p:spPr bwMode="auto">
          <a:xfrm>
            <a:off x="347663" y="3101975"/>
            <a:ext cx="333375" cy="333375"/>
          </a:xfrm>
          <a:prstGeom prst="ellipse">
            <a:avLst/>
          </a:prstGeom>
          <a:solidFill>
            <a:srgbClr val="FFFF00"/>
          </a:solidFill>
          <a:ln w="57150">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3115" name="Line 43"/>
          <p:cNvSpPr>
            <a:spLocks noChangeShapeType="1"/>
          </p:cNvSpPr>
          <p:nvPr userDrawn="1"/>
        </p:nvSpPr>
        <p:spPr bwMode="auto">
          <a:xfrm>
            <a:off x="434975" y="6005513"/>
            <a:ext cx="7712075" cy="0"/>
          </a:xfrm>
          <a:prstGeom prst="line">
            <a:avLst/>
          </a:prstGeom>
          <a:noFill/>
          <a:ln w="762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081304266"/>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23BC0007-4000-410E-992C-93E5CF0906B3}"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271874600"/>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5485C41B-B1FE-4D68-B184-91DBE4B0C61F}"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3301707712"/>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5875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5875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Élőláb helye 4"/>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6" name="Dia számának helye 5"/>
          <p:cNvSpPr>
            <a:spLocks noGrp="1"/>
          </p:cNvSpPr>
          <p:nvPr>
            <p:ph type="sldNum" sz="quarter" idx="11"/>
          </p:nvPr>
        </p:nvSpPr>
        <p:spPr/>
        <p:txBody>
          <a:bodyPr/>
          <a:lstStyle>
            <a:lvl1pPr>
              <a:defRPr/>
            </a:lvl1pPr>
          </a:lstStyle>
          <a:p>
            <a:r>
              <a:rPr lang="en-US" altLang="hu-HU">
                <a:solidFill>
                  <a:srgbClr val="FFFFFF"/>
                </a:solidFill>
              </a:rPr>
              <a:t>Slide </a:t>
            </a:r>
            <a:fld id="{ADB68F68-37B8-4082-B198-74F56303BB90}"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330525250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Élőláb helye 6"/>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8" name="Dia számának helye 7"/>
          <p:cNvSpPr>
            <a:spLocks noGrp="1"/>
          </p:cNvSpPr>
          <p:nvPr>
            <p:ph type="sldNum" sz="quarter" idx="11"/>
          </p:nvPr>
        </p:nvSpPr>
        <p:spPr/>
        <p:txBody>
          <a:bodyPr/>
          <a:lstStyle>
            <a:lvl1pPr>
              <a:defRPr/>
            </a:lvl1pPr>
          </a:lstStyle>
          <a:p>
            <a:r>
              <a:rPr lang="en-US" altLang="hu-HU">
                <a:solidFill>
                  <a:srgbClr val="FFFFFF"/>
                </a:solidFill>
              </a:rPr>
              <a:t>Slide </a:t>
            </a:r>
            <a:fld id="{1FA35264-7461-47A7-9DAF-B07C9AC176B4}"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276636954"/>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Élőláb helye 2"/>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4" name="Dia számának helye 3"/>
          <p:cNvSpPr>
            <a:spLocks noGrp="1"/>
          </p:cNvSpPr>
          <p:nvPr>
            <p:ph type="sldNum" sz="quarter" idx="11"/>
          </p:nvPr>
        </p:nvSpPr>
        <p:spPr/>
        <p:txBody>
          <a:bodyPr/>
          <a:lstStyle>
            <a:lvl1pPr>
              <a:defRPr/>
            </a:lvl1pPr>
          </a:lstStyle>
          <a:p>
            <a:r>
              <a:rPr lang="en-US" altLang="hu-HU">
                <a:solidFill>
                  <a:srgbClr val="FFFFFF"/>
                </a:solidFill>
              </a:rPr>
              <a:t>Slide </a:t>
            </a:r>
            <a:fld id="{71AB9F71-8609-48F7-BEB7-1DE5031AB00F}"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1012646403"/>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t>2-</a:t>
            </a:r>
            <a:fld id="{E8B39D85-1BBC-4D44-9DBC-ABBD242DD03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3" name="Dia számának helye 2"/>
          <p:cNvSpPr>
            <a:spLocks noGrp="1"/>
          </p:cNvSpPr>
          <p:nvPr>
            <p:ph type="sldNum" sz="quarter" idx="11"/>
          </p:nvPr>
        </p:nvSpPr>
        <p:spPr/>
        <p:txBody>
          <a:bodyPr/>
          <a:lstStyle>
            <a:lvl1pPr>
              <a:defRPr/>
            </a:lvl1pPr>
          </a:lstStyle>
          <a:p>
            <a:r>
              <a:rPr lang="en-US" altLang="hu-HU">
                <a:solidFill>
                  <a:srgbClr val="FFFFFF"/>
                </a:solidFill>
              </a:rPr>
              <a:t>Slide </a:t>
            </a:r>
            <a:fld id="{D7306611-089E-4F6A-B68A-0C0EECF7C251}"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1486139724"/>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6" name="Dia számának helye 5"/>
          <p:cNvSpPr>
            <a:spLocks noGrp="1"/>
          </p:cNvSpPr>
          <p:nvPr>
            <p:ph type="sldNum" sz="quarter" idx="11"/>
          </p:nvPr>
        </p:nvSpPr>
        <p:spPr/>
        <p:txBody>
          <a:bodyPr/>
          <a:lstStyle>
            <a:lvl1pPr>
              <a:defRPr/>
            </a:lvl1pPr>
          </a:lstStyle>
          <a:p>
            <a:r>
              <a:rPr lang="en-US" altLang="hu-HU">
                <a:solidFill>
                  <a:srgbClr val="FFFFFF"/>
                </a:solidFill>
              </a:rPr>
              <a:t>Slide </a:t>
            </a:r>
            <a:fld id="{DEE8F724-B26C-4479-A12E-977DECDE3CA4}"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2471071688"/>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6" name="Dia számának helye 5"/>
          <p:cNvSpPr>
            <a:spLocks noGrp="1"/>
          </p:cNvSpPr>
          <p:nvPr>
            <p:ph type="sldNum" sz="quarter" idx="11"/>
          </p:nvPr>
        </p:nvSpPr>
        <p:spPr/>
        <p:txBody>
          <a:bodyPr/>
          <a:lstStyle>
            <a:lvl1pPr>
              <a:defRPr/>
            </a:lvl1pPr>
          </a:lstStyle>
          <a:p>
            <a:r>
              <a:rPr lang="en-US" altLang="hu-HU">
                <a:solidFill>
                  <a:srgbClr val="FFFFFF"/>
                </a:solidFill>
              </a:rPr>
              <a:t>Slide </a:t>
            </a:r>
            <a:fld id="{F2A2C285-99EC-495B-A2F3-9F493A08FF35}"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237805897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DF49DD3D-3FFF-4A92-9B28-20634E6F556F}"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2606994288"/>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381000"/>
            <a:ext cx="1943100" cy="53213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381000"/>
            <a:ext cx="5676900" cy="53213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C16F7F69-7257-46AF-9B6D-13DFA2772DE4}"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3528178656"/>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anose="02020603050405020304" pitchFamily="18" charset="0"/>
              </a:defRPr>
            </a:lvl1pPr>
          </a:lstStyle>
          <a:p>
            <a:endParaRPr lang="en-US" altLang="hu-HU" smtClean="0">
              <a:solidFill>
                <a:srgbClr val="000000"/>
              </a:solidFill>
            </a:endParaRPr>
          </a:p>
        </p:txBody>
      </p:sp>
      <p:sp>
        <p:nvSpPr>
          <p:cNvPr id="3077" name="Rectangle 5"/>
          <p:cNvSpPr>
            <a:spLocks noGrp="1" noChangeArrowheads="1"/>
          </p:cNvSpPr>
          <p:nvPr>
            <p:ph type="ftr" sz="quarter" idx="3"/>
          </p:nvPr>
        </p:nvSpPr>
        <p:spPr>
          <a:xfrm>
            <a:off x="3124200" y="6248400"/>
            <a:ext cx="2895600" cy="457200"/>
          </a:xfrm>
        </p:spPr>
        <p:txBody>
          <a:bodyPr/>
          <a:lstStyle>
            <a:lvl1pPr>
              <a:defRPr sz="1400" b="0">
                <a:solidFill>
                  <a:schemeClr val="tx1"/>
                </a:solidFill>
                <a:latin typeface="Times New Roman" panose="02020603050405020304" pitchFamily="18" charset="0"/>
              </a:defRPr>
            </a:lvl1pPr>
          </a:lstStyle>
          <a:p>
            <a:r>
              <a:rPr lang="en-US" altLang="hu-HU">
                <a:solidFill>
                  <a:srgbClr val="000000"/>
                </a:solidFill>
              </a:rPr>
              <a:t>Chapter 16: International Trade and Trade Policy</a:t>
            </a:r>
          </a:p>
        </p:txBody>
      </p:sp>
      <p:sp>
        <p:nvSpPr>
          <p:cNvPr id="3078" name="Rectangle 6"/>
          <p:cNvSpPr>
            <a:spLocks noGrp="1" noChangeArrowheads="1"/>
          </p:cNvSpPr>
          <p:nvPr>
            <p:ph type="sldNum" sz="quarter" idx="4"/>
          </p:nvPr>
        </p:nvSpPr>
        <p:spPr>
          <a:xfrm>
            <a:off x="6553200" y="6248400"/>
            <a:ext cx="1905000" cy="457200"/>
          </a:xfrm>
        </p:spPr>
        <p:txBody>
          <a:bodyPr/>
          <a:lstStyle>
            <a:lvl1pPr>
              <a:defRPr sz="1400" b="0">
                <a:solidFill>
                  <a:schemeClr val="tx1"/>
                </a:solidFill>
                <a:latin typeface="Times New Roman" panose="02020603050405020304" pitchFamily="18" charset="0"/>
              </a:defRPr>
            </a:lvl1pPr>
          </a:lstStyle>
          <a:p>
            <a:fld id="{A9D2FA62-13D0-41BD-9B23-1BF9683F677A}" type="slidenum">
              <a:rPr lang="en-US" altLang="hu-HU">
                <a:solidFill>
                  <a:srgbClr val="000000"/>
                </a:solidFill>
              </a:rPr>
              <a:pPr/>
              <a:t>‹#›</a:t>
            </a:fld>
            <a:endParaRPr lang="en-US" altLang="hu-HU">
              <a:solidFill>
                <a:srgbClr val="000000"/>
              </a:solidFill>
            </a:endParaRPr>
          </a:p>
        </p:txBody>
      </p:sp>
      <p:sp>
        <p:nvSpPr>
          <p:cNvPr id="3103" name="Line 31"/>
          <p:cNvSpPr>
            <a:spLocks noChangeShapeType="1"/>
          </p:cNvSpPr>
          <p:nvPr userDrawn="1"/>
        </p:nvSpPr>
        <p:spPr bwMode="auto">
          <a:xfrm flipH="1">
            <a:off x="606425" y="4451350"/>
            <a:ext cx="144780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4" name="Line 32"/>
          <p:cNvSpPr>
            <a:spLocks noChangeShapeType="1"/>
          </p:cNvSpPr>
          <p:nvPr userDrawn="1"/>
        </p:nvSpPr>
        <p:spPr bwMode="auto">
          <a:xfrm rot="16200000" flipH="1">
            <a:off x="1293812" y="5262563"/>
            <a:ext cx="1520825"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5" name="Line 33"/>
          <p:cNvSpPr>
            <a:spLocks noChangeShapeType="1"/>
          </p:cNvSpPr>
          <p:nvPr userDrawn="1"/>
        </p:nvSpPr>
        <p:spPr bwMode="auto">
          <a:xfrm>
            <a:off x="1035050" y="3417888"/>
            <a:ext cx="2139950" cy="21574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6" name="Line 34"/>
          <p:cNvSpPr>
            <a:spLocks noChangeShapeType="1"/>
          </p:cNvSpPr>
          <p:nvPr userDrawn="1"/>
        </p:nvSpPr>
        <p:spPr bwMode="auto">
          <a:xfrm flipV="1">
            <a:off x="968375" y="3387725"/>
            <a:ext cx="2143125" cy="2144713"/>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07" name="Text Box 35"/>
          <p:cNvSpPr txBox="1">
            <a:spLocks noChangeArrowheads="1"/>
          </p:cNvSpPr>
          <p:nvPr userDrawn="1"/>
        </p:nvSpPr>
        <p:spPr bwMode="auto">
          <a:xfrm>
            <a:off x="1060450" y="3055938"/>
            <a:ext cx="579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2000" b="1" smtClean="0">
                <a:solidFill>
                  <a:srgbClr val="FFFFFF"/>
                </a:solidFill>
                <a:latin typeface="Arial" panose="020B0604020202020204" pitchFamily="34" charset="0"/>
              </a:rPr>
              <a:t>MB</a:t>
            </a:r>
          </a:p>
        </p:txBody>
      </p:sp>
      <p:sp>
        <p:nvSpPr>
          <p:cNvPr id="3108" name="Text Box 36"/>
          <p:cNvSpPr txBox="1">
            <a:spLocks noChangeArrowheads="1"/>
          </p:cNvSpPr>
          <p:nvPr userDrawn="1"/>
        </p:nvSpPr>
        <p:spPr bwMode="auto">
          <a:xfrm>
            <a:off x="2449513" y="3055938"/>
            <a:ext cx="579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2000" b="1" smtClean="0">
                <a:solidFill>
                  <a:srgbClr val="FFFFFF"/>
                </a:solidFill>
                <a:latin typeface="Arial" panose="020B0604020202020204" pitchFamily="34" charset="0"/>
              </a:rPr>
              <a:t>MC</a:t>
            </a:r>
          </a:p>
        </p:txBody>
      </p:sp>
      <p:sp>
        <p:nvSpPr>
          <p:cNvPr id="3110" name="Line 38"/>
          <p:cNvSpPr>
            <a:spLocks noChangeShapeType="1"/>
          </p:cNvSpPr>
          <p:nvPr userDrawn="1"/>
        </p:nvSpPr>
        <p:spPr bwMode="auto">
          <a:xfrm>
            <a:off x="519113" y="3409950"/>
            <a:ext cx="0" cy="2570163"/>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11" name="Line 39"/>
          <p:cNvSpPr>
            <a:spLocks noChangeShapeType="1"/>
          </p:cNvSpPr>
          <p:nvPr userDrawn="1"/>
        </p:nvSpPr>
        <p:spPr bwMode="auto">
          <a:xfrm>
            <a:off x="579438" y="3298825"/>
            <a:ext cx="0" cy="27305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12" name="Line 40"/>
          <p:cNvSpPr>
            <a:spLocks noChangeShapeType="1"/>
          </p:cNvSpPr>
          <p:nvPr userDrawn="1"/>
        </p:nvSpPr>
        <p:spPr bwMode="auto">
          <a:xfrm>
            <a:off x="457200" y="3311525"/>
            <a:ext cx="0" cy="27305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3113" name="Oval 41"/>
          <p:cNvSpPr>
            <a:spLocks noChangeArrowheads="1"/>
          </p:cNvSpPr>
          <p:nvPr userDrawn="1"/>
        </p:nvSpPr>
        <p:spPr bwMode="auto">
          <a:xfrm>
            <a:off x="347663" y="3101975"/>
            <a:ext cx="333375" cy="333375"/>
          </a:xfrm>
          <a:prstGeom prst="ellipse">
            <a:avLst/>
          </a:prstGeom>
          <a:solidFill>
            <a:srgbClr val="FFFF00"/>
          </a:solidFill>
          <a:ln w="57150">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3115" name="Line 43"/>
          <p:cNvSpPr>
            <a:spLocks noChangeShapeType="1"/>
          </p:cNvSpPr>
          <p:nvPr userDrawn="1"/>
        </p:nvSpPr>
        <p:spPr bwMode="auto">
          <a:xfrm>
            <a:off x="434975" y="6005513"/>
            <a:ext cx="7712075" cy="0"/>
          </a:xfrm>
          <a:prstGeom prst="line">
            <a:avLst/>
          </a:prstGeom>
          <a:noFill/>
          <a:ln w="762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4203854430"/>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23BC0007-4000-410E-992C-93E5CF0906B3}"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480289515"/>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5485C41B-B1FE-4D68-B184-91DBE4B0C61F}"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3068852008"/>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5875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5875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Élőláb helye 4"/>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6" name="Dia számának helye 5"/>
          <p:cNvSpPr>
            <a:spLocks noGrp="1"/>
          </p:cNvSpPr>
          <p:nvPr>
            <p:ph type="sldNum" sz="quarter" idx="11"/>
          </p:nvPr>
        </p:nvSpPr>
        <p:spPr/>
        <p:txBody>
          <a:bodyPr/>
          <a:lstStyle>
            <a:lvl1pPr>
              <a:defRPr/>
            </a:lvl1pPr>
          </a:lstStyle>
          <a:p>
            <a:r>
              <a:rPr lang="en-US" altLang="hu-HU">
                <a:solidFill>
                  <a:srgbClr val="FFFFFF"/>
                </a:solidFill>
              </a:rPr>
              <a:t>Slide </a:t>
            </a:r>
            <a:fld id="{ADB68F68-37B8-4082-B198-74F56303BB90}"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3831134858"/>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Élőláb helye 6"/>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8" name="Dia számának helye 7"/>
          <p:cNvSpPr>
            <a:spLocks noGrp="1"/>
          </p:cNvSpPr>
          <p:nvPr>
            <p:ph type="sldNum" sz="quarter" idx="11"/>
          </p:nvPr>
        </p:nvSpPr>
        <p:spPr/>
        <p:txBody>
          <a:bodyPr/>
          <a:lstStyle>
            <a:lvl1pPr>
              <a:defRPr/>
            </a:lvl1pPr>
          </a:lstStyle>
          <a:p>
            <a:r>
              <a:rPr lang="en-US" altLang="hu-HU">
                <a:solidFill>
                  <a:srgbClr val="FFFFFF"/>
                </a:solidFill>
              </a:rPr>
              <a:t>Slide </a:t>
            </a:r>
            <a:fld id="{1FA35264-7461-47A7-9DAF-B07C9AC176B4}"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85781187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t>2-</a:t>
            </a:r>
            <a:fld id="{DFAE8BE0-239A-46AE-A74D-341D804BECC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Élőláb helye 2"/>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4" name="Dia számának helye 3"/>
          <p:cNvSpPr>
            <a:spLocks noGrp="1"/>
          </p:cNvSpPr>
          <p:nvPr>
            <p:ph type="sldNum" sz="quarter" idx="11"/>
          </p:nvPr>
        </p:nvSpPr>
        <p:spPr/>
        <p:txBody>
          <a:bodyPr/>
          <a:lstStyle>
            <a:lvl1pPr>
              <a:defRPr/>
            </a:lvl1pPr>
          </a:lstStyle>
          <a:p>
            <a:r>
              <a:rPr lang="en-US" altLang="hu-HU">
                <a:solidFill>
                  <a:srgbClr val="FFFFFF"/>
                </a:solidFill>
              </a:rPr>
              <a:t>Slide </a:t>
            </a:r>
            <a:fld id="{71AB9F71-8609-48F7-BEB7-1DE5031AB00F}"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183954480"/>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3" name="Dia számának helye 2"/>
          <p:cNvSpPr>
            <a:spLocks noGrp="1"/>
          </p:cNvSpPr>
          <p:nvPr>
            <p:ph type="sldNum" sz="quarter" idx="11"/>
          </p:nvPr>
        </p:nvSpPr>
        <p:spPr/>
        <p:txBody>
          <a:bodyPr/>
          <a:lstStyle>
            <a:lvl1pPr>
              <a:defRPr/>
            </a:lvl1pPr>
          </a:lstStyle>
          <a:p>
            <a:r>
              <a:rPr lang="en-US" altLang="hu-HU">
                <a:solidFill>
                  <a:srgbClr val="FFFFFF"/>
                </a:solidFill>
              </a:rPr>
              <a:t>Slide </a:t>
            </a:r>
            <a:fld id="{D7306611-089E-4F6A-B68A-0C0EECF7C251}"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1139660944"/>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6" name="Dia számának helye 5"/>
          <p:cNvSpPr>
            <a:spLocks noGrp="1"/>
          </p:cNvSpPr>
          <p:nvPr>
            <p:ph type="sldNum" sz="quarter" idx="11"/>
          </p:nvPr>
        </p:nvSpPr>
        <p:spPr/>
        <p:txBody>
          <a:bodyPr/>
          <a:lstStyle>
            <a:lvl1pPr>
              <a:defRPr/>
            </a:lvl1pPr>
          </a:lstStyle>
          <a:p>
            <a:r>
              <a:rPr lang="en-US" altLang="hu-HU">
                <a:solidFill>
                  <a:srgbClr val="FFFFFF"/>
                </a:solidFill>
              </a:rPr>
              <a:t>Slide </a:t>
            </a:r>
            <a:fld id="{DEE8F724-B26C-4479-A12E-977DECDE3CA4}"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3725819559"/>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6" name="Dia számának helye 5"/>
          <p:cNvSpPr>
            <a:spLocks noGrp="1"/>
          </p:cNvSpPr>
          <p:nvPr>
            <p:ph type="sldNum" sz="quarter" idx="11"/>
          </p:nvPr>
        </p:nvSpPr>
        <p:spPr/>
        <p:txBody>
          <a:bodyPr/>
          <a:lstStyle>
            <a:lvl1pPr>
              <a:defRPr/>
            </a:lvl1pPr>
          </a:lstStyle>
          <a:p>
            <a:r>
              <a:rPr lang="en-US" altLang="hu-HU">
                <a:solidFill>
                  <a:srgbClr val="FFFFFF"/>
                </a:solidFill>
              </a:rPr>
              <a:t>Slide </a:t>
            </a:r>
            <a:fld id="{F2A2C285-99EC-495B-A2F3-9F493A08FF35}"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1557424869"/>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DF49DD3D-3FFF-4A92-9B28-20634E6F556F}"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792504226"/>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381000"/>
            <a:ext cx="1943100" cy="53213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381000"/>
            <a:ext cx="5676900" cy="53213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en-US" altLang="hu-HU">
                <a:solidFill>
                  <a:srgbClr val="FFFFFF"/>
                </a:solidFill>
              </a:rPr>
              <a:t>Chapter 16: International Trade and Trade Policy</a:t>
            </a:r>
          </a:p>
        </p:txBody>
      </p:sp>
      <p:sp>
        <p:nvSpPr>
          <p:cNvPr id="5" name="Dia számának helye 4"/>
          <p:cNvSpPr>
            <a:spLocks noGrp="1"/>
          </p:cNvSpPr>
          <p:nvPr>
            <p:ph type="sldNum" sz="quarter" idx="11"/>
          </p:nvPr>
        </p:nvSpPr>
        <p:spPr/>
        <p:txBody>
          <a:bodyPr/>
          <a:lstStyle>
            <a:lvl1pPr>
              <a:defRPr/>
            </a:lvl1pPr>
          </a:lstStyle>
          <a:p>
            <a:r>
              <a:rPr lang="en-US" altLang="hu-HU">
                <a:solidFill>
                  <a:srgbClr val="FFFFFF"/>
                </a:solidFill>
              </a:rPr>
              <a:t>Slide </a:t>
            </a:r>
            <a:fld id="{C16F7F69-7257-46AF-9B6D-13DFA2772DE4}" type="slidenum">
              <a:rPr lang="en-US" altLang="hu-HU">
                <a:solidFill>
                  <a:srgbClr val="FFFFFF"/>
                </a:solidFill>
              </a:rPr>
              <a:pPr/>
              <a:t>‹#›</a:t>
            </a:fld>
            <a:endParaRPr lang="en-US" altLang="hu-HU">
              <a:solidFill>
                <a:srgbClr val="FFFFFF"/>
              </a:solidFill>
            </a:endParaRPr>
          </a:p>
        </p:txBody>
      </p:sp>
    </p:spTree>
    <p:extLst>
      <p:ext uri="{BB962C8B-B14F-4D97-AF65-F5344CB8AC3E}">
        <p14:creationId xmlns:p14="http://schemas.microsoft.com/office/powerpoint/2010/main" val="257075191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r>
              <a:rPr lang="en-US"/>
              <a:t>2-</a:t>
            </a:r>
            <a:fld id="{F4F79544-55B8-4C67-9047-A93F76ADFB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r>
              <a:rPr lang="en-US"/>
              <a:t>2-</a:t>
            </a:r>
            <a:fld id="{458F069C-01E5-4771-8435-81F13A3949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a:t>2-</a:t>
            </a:r>
            <a:fld id="{1BC8DCC3-47C0-4244-B8A7-78E15159B9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t>2-</a:t>
            </a:r>
            <a:fld id="{BF8C780D-82A0-4BCF-9D61-870D9E4635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t>2-</a:t>
            </a:r>
            <a:fld id="{0871FAB7-718D-413E-951D-6C277C6F52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9D2"/>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7620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7620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6" name="Rectangle 4"/>
          <p:cNvSpPr>
            <a:spLocks noGrp="1" noChangeArrowheads="1"/>
          </p:cNvSpPr>
          <p:nvPr>
            <p:ph type="sldNum" sz="quarter" idx="4"/>
          </p:nvPr>
        </p:nvSpPr>
        <p:spPr bwMode="auto">
          <a:xfrm>
            <a:off x="7010400" y="65976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2-</a:t>
            </a:r>
            <a:fld id="{2726E390-8464-4FFC-B89E-3AEBCB3E2C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26" y="274637"/>
            <a:ext cx="7762873" cy="11731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23926" y="1600200"/>
            <a:ext cx="776287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r>
              <a:rPr lang="en-US" smtClean="0"/>
              <a:t>2-</a:t>
            </a:r>
            <a:fld id="{2726E390-8464-4FFC-B89E-3AEBCB3E2CC3}" type="slidenum">
              <a:rPr lang="en-US" smtClean="0"/>
              <a:pPr>
                <a:defRPr/>
              </a:pPr>
              <a:t>‹#›</a:t>
            </a:fld>
            <a:endParaRPr lang="en-US"/>
          </a:p>
        </p:txBody>
      </p:sp>
      <p:sp>
        <p:nvSpPr>
          <p:cNvPr id="14" name="Footer Placeholder 4"/>
          <p:cNvSpPr>
            <a:spLocks noGrp="1"/>
          </p:cNvSpPr>
          <p:nvPr>
            <p:ph type="ftr" sz="quarter" idx="3"/>
          </p:nvPr>
        </p:nvSpPr>
        <p:spPr>
          <a:xfrm>
            <a:off x="3048000" y="6400800"/>
            <a:ext cx="3048000" cy="320675"/>
          </a:xfrm>
          <a:prstGeom prst="rect">
            <a:avLst/>
          </a:prstGeom>
        </p:spPr>
        <p:txBody>
          <a:bodyPr/>
          <a:lstStyle>
            <a:lvl1pPr>
              <a:defRPr sz="1200">
                <a:solidFill>
                  <a:schemeClr val="bg1"/>
                </a:solidFill>
              </a:defRPr>
            </a:lvl1pPr>
          </a:lstStyle>
          <a:p>
            <a:r>
              <a:rPr lang="en-US" dirty="0" smtClean="0"/>
              <a:t>©McGraw-Hill Education. All rights reserved.</a:t>
            </a:r>
          </a:p>
        </p:txBody>
      </p:sp>
      <p:pic>
        <p:nvPicPr>
          <p:cNvPr id="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6200000">
            <a:off x="-52387" y="328611"/>
            <a:ext cx="117157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2" y="1447801"/>
            <a:ext cx="9143999" cy="0"/>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3" y="247647"/>
            <a:ext cx="3" cy="1200154"/>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47647"/>
            <a:ext cx="9144000" cy="0"/>
          </a:xfrm>
          <a:prstGeom prst="line">
            <a:avLst/>
          </a:prstGeom>
          <a:ln w="698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1471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amma/>
                <a:shade val="26275"/>
                <a:invGamma/>
              </a:srgbClr>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3810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Click to edit Master title style</a:t>
            </a:r>
          </a:p>
        </p:txBody>
      </p:sp>
      <p:sp>
        <p:nvSpPr>
          <p:cNvPr id="1027" name="Rectangle 3"/>
          <p:cNvSpPr>
            <a:spLocks noGrp="1" noChangeArrowheads="1"/>
          </p:cNvSpPr>
          <p:nvPr>
            <p:ph type="body" idx="1"/>
          </p:nvPr>
        </p:nvSpPr>
        <p:spPr bwMode="auto">
          <a:xfrm>
            <a:off x="685800" y="15875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1029" name="Rectangle 5"/>
          <p:cNvSpPr>
            <a:spLocks noGrp="1" noChangeArrowheads="1"/>
          </p:cNvSpPr>
          <p:nvPr>
            <p:ph type="ftr" sz="quarter" idx="3"/>
          </p:nvPr>
        </p:nvSpPr>
        <p:spPr bwMode="auto">
          <a:xfrm>
            <a:off x="2560638" y="6453188"/>
            <a:ext cx="4275137"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r>
              <a:rPr lang="en-US" altLang="hu-HU" b="1" smtClean="0">
                <a:solidFill>
                  <a:srgbClr val="FFFFFF"/>
                </a:solidFill>
                <a:latin typeface="Arial" panose="020B0604020202020204" pitchFamily="34" charset="0"/>
              </a:rPr>
              <a:t>Chapter 16: International Trade and Trade Policy</a:t>
            </a:r>
          </a:p>
        </p:txBody>
      </p:sp>
      <p:sp>
        <p:nvSpPr>
          <p:cNvPr id="1030" name="Rectangle 6"/>
          <p:cNvSpPr>
            <a:spLocks noGrp="1" noChangeArrowheads="1"/>
          </p:cNvSpPr>
          <p:nvPr>
            <p:ph type="sldNum" sz="quarter" idx="4"/>
          </p:nvPr>
        </p:nvSpPr>
        <p:spPr bwMode="auto">
          <a:xfrm>
            <a:off x="7010400" y="6477000"/>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ltLang="hu-HU" b="1" smtClean="0">
                <a:solidFill>
                  <a:srgbClr val="FFFFFF"/>
                </a:solidFill>
                <a:latin typeface="Arial" panose="020B0604020202020204" pitchFamily="34" charset="0"/>
              </a:rPr>
              <a:t>Slide </a:t>
            </a:r>
            <a:fld id="{17013E76-7616-4694-BBD5-6B66B1703909}" type="slidenum">
              <a:rPr lang="en-US" altLang="hu-HU" b="1" smtClean="0">
                <a:solidFill>
                  <a:srgbClr val="FFFFFF"/>
                </a:solidFill>
                <a:latin typeface="Arial" panose="020B0604020202020204" pitchFamily="34" charset="0"/>
              </a:rPr>
              <a:pPr/>
              <a:t>‹#›</a:t>
            </a:fld>
            <a:endParaRPr lang="en-US" altLang="hu-HU" b="1" smtClean="0">
              <a:solidFill>
                <a:srgbClr val="FFFFFF"/>
              </a:solidFill>
              <a:latin typeface="Arial" panose="020B0604020202020204" pitchFamily="34" charset="0"/>
            </a:endParaRPr>
          </a:p>
        </p:txBody>
      </p:sp>
      <p:sp>
        <p:nvSpPr>
          <p:cNvPr id="1034" name="Line 10"/>
          <p:cNvSpPr>
            <a:spLocks noChangeShapeType="1"/>
          </p:cNvSpPr>
          <p:nvPr userDrawn="1"/>
        </p:nvSpPr>
        <p:spPr bwMode="auto">
          <a:xfrm>
            <a:off x="609600" y="6443663"/>
            <a:ext cx="7924800" cy="0"/>
          </a:xfrm>
          <a:prstGeom prst="line">
            <a:avLst/>
          </a:prstGeom>
          <a:noFill/>
          <a:ln w="38100">
            <a:solidFill>
              <a:srgbClr val="FFFF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5" name="Line 11"/>
          <p:cNvSpPr>
            <a:spLocks noChangeShapeType="1"/>
          </p:cNvSpPr>
          <p:nvPr userDrawn="1"/>
        </p:nvSpPr>
        <p:spPr bwMode="auto">
          <a:xfrm flipH="1">
            <a:off x="706438" y="622300"/>
            <a:ext cx="414337"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7" name="Line 13"/>
          <p:cNvSpPr>
            <a:spLocks noChangeShapeType="1"/>
          </p:cNvSpPr>
          <p:nvPr userDrawn="1"/>
        </p:nvSpPr>
        <p:spPr bwMode="auto">
          <a:xfrm>
            <a:off x="835025" y="327025"/>
            <a:ext cx="571500" cy="5572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8" name="Line 14"/>
          <p:cNvSpPr>
            <a:spLocks noChangeShapeType="1"/>
          </p:cNvSpPr>
          <p:nvPr userDrawn="1"/>
        </p:nvSpPr>
        <p:spPr bwMode="auto">
          <a:xfrm flipV="1">
            <a:off x="860425" y="304800"/>
            <a:ext cx="596900" cy="60325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9" name="Text Box 15"/>
          <p:cNvSpPr txBox="1">
            <a:spLocks noChangeArrowheads="1"/>
          </p:cNvSpPr>
          <p:nvPr userDrawn="1"/>
        </p:nvSpPr>
        <p:spPr bwMode="auto">
          <a:xfrm>
            <a:off x="827088" y="180975"/>
            <a:ext cx="3413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800" b="1" smtClean="0">
                <a:solidFill>
                  <a:srgbClr val="FFFFFF"/>
                </a:solidFill>
                <a:latin typeface="Arial" panose="020B0604020202020204" pitchFamily="34" charset="0"/>
              </a:rPr>
              <a:t>MB</a:t>
            </a:r>
          </a:p>
        </p:txBody>
      </p:sp>
      <p:sp>
        <p:nvSpPr>
          <p:cNvPr id="1040" name="Text Box 16"/>
          <p:cNvSpPr txBox="1">
            <a:spLocks noChangeArrowheads="1"/>
          </p:cNvSpPr>
          <p:nvPr userDrawn="1"/>
        </p:nvSpPr>
        <p:spPr bwMode="auto">
          <a:xfrm>
            <a:off x="1065213" y="180975"/>
            <a:ext cx="3413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800" b="1" smtClean="0">
                <a:solidFill>
                  <a:srgbClr val="FFFFFF"/>
                </a:solidFill>
                <a:latin typeface="Arial" panose="020B0604020202020204" pitchFamily="34" charset="0"/>
              </a:rPr>
              <a:t>MC</a:t>
            </a:r>
          </a:p>
        </p:txBody>
      </p:sp>
      <p:sp>
        <p:nvSpPr>
          <p:cNvPr id="1045" name="Line 21"/>
          <p:cNvSpPr>
            <a:spLocks noChangeShapeType="1"/>
          </p:cNvSpPr>
          <p:nvPr userDrawn="1"/>
        </p:nvSpPr>
        <p:spPr bwMode="auto">
          <a:xfrm>
            <a:off x="677863" y="334963"/>
            <a:ext cx="0" cy="776287"/>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6" name="Line 22"/>
          <p:cNvSpPr>
            <a:spLocks noChangeShapeType="1"/>
          </p:cNvSpPr>
          <p:nvPr userDrawn="1"/>
        </p:nvSpPr>
        <p:spPr bwMode="auto">
          <a:xfrm>
            <a:off x="714375" y="319088"/>
            <a:ext cx="0" cy="76041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7" name="Line 23"/>
          <p:cNvSpPr>
            <a:spLocks noChangeShapeType="1"/>
          </p:cNvSpPr>
          <p:nvPr userDrawn="1"/>
        </p:nvSpPr>
        <p:spPr bwMode="auto">
          <a:xfrm>
            <a:off x="620713" y="311150"/>
            <a:ext cx="0" cy="773113"/>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8" name="Oval 24"/>
          <p:cNvSpPr>
            <a:spLocks noChangeArrowheads="1"/>
          </p:cNvSpPr>
          <p:nvPr userDrawn="1"/>
        </p:nvSpPr>
        <p:spPr bwMode="auto">
          <a:xfrm>
            <a:off x="581025" y="157163"/>
            <a:ext cx="173038" cy="173037"/>
          </a:xfrm>
          <a:prstGeom prst="ellipse">
            <a:avLst/>
          </a:prstGeom>
          <a:solidFill>
            <a:srgbClr val="FFFF00"/>
          </a:solidFill>
          <a:ln w="44450">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1036" name="Line 12"/>
          <p:cNvSpPr>
            <a:spLocks noChangeShapeType="1"/>
          </p:cNvSpPr>
          <p:nvPr userDrawn="1"/>
        </p:nvSpPr>
        <p:spPr bwMode="auto">
          <a:xfrm rot="16200000" flipH="1">
            <a:off x="924719" y="831057"/>
            <a:ext cx="439737"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2" name="Line 8"/>
          <p:cNvSpPr>
            <a:spLocks noChangeShapeType="1"/>
          </p:cNvSpPr>
          <p:nvPr userDrawn="1"/>
        </p:nvSpPr>
        <p:spPr bwMode="auto">
          <a:xfrm>
            <a:off x="609600" y="1071563"/>
            <a:ext cx="7899400" cy="0"/>
          </a:xfrm>
          <a:prstGeom prst="line">
            <a:avLst/>
          </a:prstGeom>
          <a:noFill/>
          <a:ln w="762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9" name="Rectangle 25"/>
          <p:cNvSpPr>
            <a:spLocks noChangeArrowheads="1"/>
          </p:cNvSpPr>
          <p:nvPr userDrawn="1"/>
        </p:nvSpPr>
        <p:spPr bwMode="auto">
          <a:xfrm>
            <a:off x="0" y="6453188"/>
            <a:ext cx="369411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hu-HU" sz="1000" b="1" smtClean="0">
                <a:solidFill>
                  <a:srgbClr val="FFFFFF"/>
                </a:solidFill>
                <a:latin typeface="Arial" panose="020B0604020202020204" pitchFamily="34" charset="0"/>
              </a:rPr>
              <a:t>Copyright c 2004 by The McGraw-Hill</a:t>
            </a:r>
          </a:p>
          <a:p>
            <a:r>
              <a:rPr lang="en-US" altLang="hu-HU" sz="1000" b="1" smtClean="0">
                <a:solidFill>
                  <a:srgbClr val="FFFFFF"/>
                </a:solidFill>
                <a:latin typeface="Arial" panose="020B0604020202020204" pitchFamily="34" charset="0"/>
              </a:rPr>
              <a:t>Companies, Inc.  All rights reserved. </a:t>
            </a:r>
          </a:p>
          <a:p>
            <a:endParaRPr lang="en-US" altLang="hu-HU" sz="1000" b="1"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5947390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wipe dir="r"/>
  </p:transition>
  <p:hf hdr="0" dt="0"/>
  <p:txStyles>
    <p:titleStyle>
      <a:lvl1pPr algn="l" rtl="0" fontAlgn="base">
        <a:spcBef>
          <a:spcPct val="0"/>
        </a:spcBef>
        <a:spcAft>
          <a:spcPct val="0"/>
        </a:spcAft>
        <a:defRPr sz="3600" b="1" kern="1200">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panose="020B0604020202020204" pitchFamily="34" charset="0"/>
        </a:defRPr>
      </a:lvl2pPr>
      <a:lvl3pPr algn="l" rtl="0" fontAlgn="base">
        <a:spcBef>
          <a:spcPct val="0"/>
        </a:spcBef>
        <a:spcAft>
          <a:spcPct val="0"/>
        </a:spcAft>
        <a:defRPr sz="3600" b="1">
          <a:solidFill>
            <a:schemeClr val="bg1"/>
          </a:solidFill>
          <a:latin typeface="Arial" panose="020B0604020202020204" pitchFamily="34" charset="0"/>
        </a:defRPr>
      </a:lvl3pPr>
      <a:lvl4pPr algn="l" rtl="0" fontAlgn="base">
        <a:spcBef>
          <a:spcPct val="0"/>
        </a:spcBef>
        <a:spcAft>
          <a:spcPct val="0"/>
        </a:spcAft>
        <a:defRPr sz="3600" b="1">
          <a:solidFill>
            <a:schemeClr val="bg1"/>
          </a:solidFill>
          <a:latin typeface="Arial" panose="020B0604020202020204" pitchFamily="34" charset="0"/>
        </a:defRPr>
      </a:lvl4pPr>
      <a:lvl5pPr algn="l" rtl="0" fontAlgn="base">
        <a:spcBef>
          <a:spcPct val="0"/>
        </a:spcBef>
        <a:spcAft>
          <a:spcPct val="0"/>
        </a:spcAft>
        <a:defRPr sz="3600" b="1">
          <a:solidFill>
            <a:schemeClr val="bg1"/>
          </a:solidFill>
          <a:latin typeface="Arial" panose="020B0604020202020204" pitchFamily="34" charset="0"/>
        </a:defRPr>
      </a:lvl5pPr>
      <a:lvl6pPr marL="457200" algn="l" rtl="0" fontAlgn="base">
        <a:spcBef>
          <a:spcPct val="0"/>
        </a:spcBef>
        <a:spcAft>
          <a:spcPct val="0"/>
        </a:spcAft>
        <a:defRPr sz="3600" b="1">
          <a:solidFill>
            <a:schemeClr val="bg1"/>
          </a:solidFill>
          <a:latin typeface="Arial" panose="020B0604020202020204" pitchFamily="34" charset="0"/>
        </a:defRPr>
      </a:lvl6pPr>
      <a:lvl7pPr marL="914400" algn="l" rtl="0" fontAlgn="base">
        <a:spcBef>
          <a:spcPct val="0"/>
        </a:spcBef>
        <a:spcAft>
          <a:spcPct val="0"/>
        </a:spcAft>
        <a:defRPr sz="3600" b="1">
          <a:solidFill>
            <a:schemeClr val="bg1"/>
          </a:solidFill>
          <a:latin typeface="Arial" panose="020B0604020202020204" pitchFamily="34" charset="0"/>
        </a:defRPr>
      </a:lvl7pPr>
      <a:lvl8pPr marL="1371600" algn="l" rtl="0" fontAlgn="base">
        <a:spcBef>
          <a:spcPct val="0"/>
        </a:spcBef>
        <a:spcAft>
          <a:spcPct val="0"/>
        </a:spcAft>
        <a:defRPr sz="3600" b="1">
          <a:solidFill>
            <a:schemeClr val="bg1"/>
          </a:solidFill>
          <a:latin typeface="Arial" panose="020B0604020202020204" pitchFamily="34" charset="0"/>
        </a:defRPr>
      </a:lvl8pPr>
      <a:lvl9pPr marL="1828800" algn="l" rtl="0" fontAlgn="base">
        <a:spcBef>
          <a:spcPct val="0"/>
        </a:spcBef>
        <a:spcAft>
          <a:spcPct val="0"/>
        </a:spcAft>
        <a:defRPr sz="3600" b="1">
          <a:solidFill>
            <a:schemeClr val="bg1"/>
          </a:solidFill>
          <a:latin typeface="Arial" panose="020B0604020202020204" pitchFamily="34" charset="0"/>
        </a:defRPr>
      </a:lvl9pPr>
    </p:titleStyle>
    <p:bodyStyle>
      <a:lvl1pPr marL="342900" indent="-342900" algn="l" rtl="0" fontAlgn="base">
        <a:spcBef>
          <a:spcPct val="50000"/>
        </a:spcBef>
        <a:spcAft>
          <a:spcPct val="0"/>
        </a:spcAft>
        <a:buClr>
          <a:srgbClr val="FFFF00"/>
        </a:buClr>
        <a:buSzPct val="70000"/>
        <a:buFont typeface="Wingdings" panose="05000000000000000000" pitchFamily="2" charset="2"/>
        <a:buChar char="n"/>
        <a:defRPr sz="3200" kern="1200">
          <a:solidFill>
            <a:schemeClr val="bg1"/>
          </a:solidFill>
          <a:latin typeface="+mn-lt"/>
          <a:ea typeface="+mn-ea"/>
          <a:cs typeface="+mn-cs"/>
        </a:defRPr>
      </a:lvl1pPr>
      <a:lvl2pPr marL="742950" indent="-285750" algn="l" rtl="0" fontAlgn="base">
        <a:spcBef>
          <a:spcPct val="20000"/>
        </a:spcBef>
        <a:spcAft>
          <a:spcPct val="0"/>
        </a:spcAft>
        <a:buClr>
          <a:srgbClr val="FFFF00"/>
        </a:buClr>
        <a:buSzPct val="75000"/>
        <a:buFont typeface="Wingdings" panose="05000000000000000000" pitchFamily="2" charset="2"/>
        <a:buChar char="l"/>
        <a:defRPr sz="2800" kern="1200">
          <a:solidFill>
            <a:schemeClr val="bg1"/>
          </a:solidFill>
          <a:latin typeface="+mn-lt"/>
          <a:ea typeface="+mn-ea"/>
          <a:cs typeface="+mn-cs"/>
        </a:defRPr>
      </a:lvl2pPr>
      <a:lvl3pPr marL="1143000" indent="-228600" algn="l" rtl="0" fontAlgn="base">
        <a:spcBef>
          <a:spcPct val="20000"/>
        </a:spcBef>
        <a:spcAft>
          <a:spcPct val="0"/>
        </a:spcAft>
        <a:buClr>
          <a:srgbClr val="FFFF00"/>
        </a:buClr>
        <a:buSzPct val="70000"/>
        <a:buFont typeface="Wingdings" panose="05000000000000000000" pitchFamily="2" charset="2"/>
        <a:buChar char="u"/>
        <a:defRPr sz="2400" kern="1200">
          <a:solidFill>
            <a:schemeClr val="bg1"/>
          </a:solidFill>
          <a:latin typeface="+mn-lt"/>
          <a:ea typeface="+mn-ea"/>
          <a:cs typeface="+mn-cs"/>
        </a:defRPr>
      </a:lvl3pPr>
      <a:lvl4pPr marL="1600200" indent="-228600" algn="l" rtl="0" fontAlgn="base">
        <a:spcBef>
          <a:spcPct val="20000"/>
        </a:spcBef>
        <a:spcAft>
          <a:spcPct val="0"/>
        </a:spcAft>
        <a:buClr>
          <a:srgbClr val="FFFF00"/>
        </a:buClr>
        <a:buChar char="o"/>
        <a:defRPr sz="2000" kern="1200">
          <a:solidFill>
            <a:schemeClr val="bg1"/>
          </a:solidFill>
          <a:latin typeface="+mn-lt"/>
          <a:ea typeface="+mn-ea"/>
          <a:cs typeface="+mn-cs"/>
        </a:defRPr>
      </a:lvl4pPr>
      <a:lvl5pPr marL="2057400" indent="-228600" algn="l" rtl="0" fontAlgn="base">
        <a:spcBef>
          <a:spcPct val="20000"/>
        </a:spcBef>
        <a:spcAft>
          <a:spcPct val="0"/>
        </a:spcAft>
        <a:buClr>
          <a:srgbClr val="FFFF00"/>
        </a:buClr>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amma/>
                <a:shade val="26275"/>
                <a:invGamma/>
              </a:srgbClr>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3810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Click to edit Master title style</a:t>
            </a:r>
          </a:p>
        </p:txBody>
      </p:sp>
      <p:sp>
        <p:nvSpPr>
          <p:cNvPr id="1027" name="Rectangle 3"/>
          <p:cNvSpPr>
            <a:spLocks noGrp="1" noChangeArrowheads="1"/>
          </p:cNvSpPr>
          <p:nvPr>
            <p:ph type="body" idx="1"/>
          </p:nvPr>
        </p:nvSpPr>
        <p:spPr bwMode="auto">
          <a:xfrm>
            <a:off x="685800" y="15875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1029" name="Rectangle 5"/>
          <p:cNvSpPr>
            <a:spLocks noGrp="1" noChangeArrowheads="1"/>
          </p:cNvSpPr>
          <p:nvPr>
            <p:ph type="ftr" sz="quarter" idx="3"/>
          </p:nvPr>
        </p:nvSpPr>
        <p:spPr bwMode="auto">
          <a:xfrm>
            <a:off x="2560638" y="6453188"/>
            <a:ext cx="4275137"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r>
              <a:rPr lang="en-US" altLang="hu-HU" b="1" smtClean="0">
                <a:solidFill>
                  <a:srgbClr val="FFFFFF"/>
                </a:solidFill>
                <a:latin typeface="Arial" panose="020B0604020202020204" pitchFamily="34" charset="0"/>
              </a:rPr>
              <a:t>Chapter 16: International Trade and Trade Policy</a:t>
            </a:r>
          </a:p>
        </p:txBody>
      </p:sp>
      <p:sp>
        <p:nvSpPr>
          <p:cNvPr id="1030" name="Rectangle 6"/>
          <p:cNvSpPr>
            <a:spLocks noGrp="1" noChangeArrowheads="1"/>
          </p:cNvSpPr>
          <p:nvPr>
            <p:ph type="sldNum" sz="quarter" idx="4"/>
          </p:nvPr>
        </p:nvSpPr>
        <p:spPr bwMode="auto">
          <a:xfrm>
            <a:off x="7010400" y="6477000"/>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ltLang="hu-HU" b="1" smtClean="0">
                <a:solidFill>
                  <a:srgbClr val="FFFFFF"/>
                </a:solidFill>
                <a:latin typeface="Arial" panose="020B0604020202020204" pitchFamily="34" charset="0"/>
              </a:rPr>
              <a:t>Slide </a:t>
            </a:r>
            <a:fld id="{17013E76-7616-4694-BBD5-6B66B1703909}" type="slidenum">
              <a:rPr lang="en-US" altLang="hu-HU" b="1" smtClean="0">
                <a:solidFill>
                  <a:srgbClr val="FFFFFF"/>
                </a:solidFill>
                <a:latin typeface="Arial" panose="020B0604020202020204" pitchFamily="34" charset="0"/>
              </a:rPr>
              <a:pPr/>
              <a:t>‹#›</a:t>
            </a:fld>
            <a:endParaRPr lang="en-US" altLang="hu-HU" b="1" smtClean="0">
              <a:solidFill>
                <a:srgbClr val="FFFFFF"/>
              </a:solidFill>
              <a:latin typeface="Arial" panose="020B0604020202020204" pitchFamily="34" charset="0"/>
            </a:endParaRPr>
          </a:p>
        </p:txBody>
      </p:sp>
      <p:sp>
        <p:nvSpPr>
          <p:cNvPr id="1034" name="Line 10"/>
          <p:cNvSpPr>
            <a:spLocks noChangeShapeType="1"/>
          </p:cNvSpPr>
          <p:nvPr userDrawn="1"/>
        </p:nvSpPr>
        <p:spPr bwMode="auto">
          <a:xfrm>
            <a:off x="609600" y="6443663"/>
            <a:ext cx="7924800" cy="0"/>
          </a:xfrm>
          <a:prstGeom prst="line">
            <a:avLst/>
          </a:prstGeom>
          <a:noFill/>
          <a:ln w="38100">
            <a:solidFill>
              <a:srgbClr val="FFFF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5" name="Line 11"/>
          <p:cNvSpPr>
            <a:spLocks noChangeShapeType="1"/>
          </p:cNvSpPr>
          <p:nvPr userDrawn="1"/>
        </p:nvSpPr>
        <p:spPr bwMode="auto">
          <a:xfrm flipH="1">
            <a:off x="706438" y="622300"/>
            <a:ext cx="414337"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7" name="Line 13"/>
          <p:cNvSpPr>
            <a:spLocks noChangeShapeType="1"/>
          </p:cNvSpPr>
          <p:nvPr userDrawn="1"/>
        </p:nvSpPr>
        <p:spPr bwMode="auto">
          <a:xfrm>
            <a:off x="835025" y="327025"/>
            <a:ext cx="571500" cy="5572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8" name="Line 14"/>
          <p:cNvSpPr>
            <a:spLocks noChangeShapeType="1"/>
          </p:cNvSpPr>
          <p:nvPr userDrawn="1"/>
        </p:nvSpPr>
        <p:spPr bwMode="auto">
          <a:xfrm flipV="1">
            <a:off x="860425" y="304800"/>
            <a:ext cx="596900" cy="60325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9" name="Text Box 15"/>
          <p:cNvSpPr txBox="1">
            <a:spLocks noChangeArrowheads="1"/>
          </p:cNvSpPr>
          <p:nvPr userDrawn="1"/>
        </p:nvSpPr>
        <p:spPr bwMode="auto">
          <a:xfrm>
            <a:off x="827088" y="180975"/>
            <a:ext cx="3413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800" b="1" smtClean="0">
                <a:solidFill>
                  <a:srgbClr val="FFFFFF"/>
                </a:solidFill>
                <a:latin typeface="Arial" panose="020B0604020202020204" pitchFamily="34" charset="0"/>
              </a:rPr>
              <a:t>MB</a:t>
            </a:r>
          </a:p>
        </p:txBody>
      </p:sp>
      <p:sp>
        <p:nvSpPr>
          <p:cNvPr id="1040" name="Text Box 16"/>
          <p:cNvSpPr txBox="1">
            <a:spLocks noChangeArrowheads="1"/>
          </p:cNvSpPr>
          <p:nvPr userDrawn="1"/>
        </p:nvSpPr>
        <p:spPr bwMode="auto">
          <a:xfrm>
            <a:off x="1065213" y="180975"/>
            <a:ext cx="3413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800" b="1" smtClean="0">
                <a:solidFill>
                  <a:srgbClr val="FFFFFF"/>
                </a:solidFill>
                <a:latin typeface="Arial" panose="020B0604020202020204" pitchFamily="34" charset="0"/>
              </a:rPr>
              <a:t>MC</a:t>
            </a:r>
          </a:p>
        </p:txBody>
      </p:sp>
      <p:sp>
        <p:nvSpPr>
          <p:cNvPr id="1045" name="Line 21"/>
          <p:cNvSpPr>
            <a:spLocks noChangeShapeType="1"/>
          </p:cNvSpPr>
          <p:nvPr userDrawn="1"/>
        </p:nvSpPr>
        <p:spPr bwMode="auto">
          <a:xfrm>
            <a:off x="677863" y="334963"/>
            <a:ext cx="0" cy="776287"/>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6" name="Line 22"/>
          <p:cNvSpPr>
            <a:spLocks noChangeShapeType="1"/>
          </p:cNvSpPr>
          <p:nvPr userDrawn="1"/>
        </p:nvSpPr>
        <p:spPr bwMode="auto">
          <a:xfrm>
            <a:off x="714375" y="319088"/>
            <a:ext cx="0" cy="76041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7" name="Line 23"/>
          <p:cNvSpPr>
            <a:spLocks noChangeShapeType="1"/>
          </p:cNvSpPr>
          <p:nvPr userDrawn="1"/>
        </p:nvSpPr>
        <p:spPr bwMode="auto">
          <a:xfrm>
            <a:off x="620713" y="311150"/>
            <a:ext cx="0" cy="773113"/>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8" name="Oval 24"/>
          <p:cNvSpPr>
            <a:spLocks noChangeArrowheads="1"/>
          </p:cNvSpPr>
          <p:nvPr userDrawn="1"/>
        </p:nvSpPr>
        <p:spPr bwMode="auto">
          <a:xfrm>
            <a:off x="581025" y="157163"/>
            <a:ext cx="173038" cy="173037"/>
          </a:xfrm>
          <a:prstGeom prst="ellipse">
            <a:avLst/>
          </a:prstGeom>
          <a:solidFill>
            <a:srgbClr val="FFFF00"/>
          </a:solidFill>
          <a:ln w="44450">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1036" name="Line 12"/>
          <p:cNvSpPr>
            <a:spLocks noChangeShapeType="1"/>
          </p:cNvSpPr>
          <p:nvPr userDrawn="1"/>
        </p:nvSpPr>
        <p:spPr bwMode="auto">
          <a:xfrm rot="16200000" flipH="1">
            <a:off x="924719" y="831057"/>
            <a:ext cx="439737"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32" name="Line 8"/>
          <p:cNvSpPr>
            <a:spLocks noChangeShapeType="1"/>
          </p:cNvSpPr>
          <p:nvPr userDrawn="1"/>
        </p:nvSpPr>
        <p:spPr bwMode="auto">
          <a:xfrm>
            <a:off x="609600" y="1071563"/>
            <a:ext cx="7899400" cy="0"/>
          </a:xfrm>
          <a:prstGeom prst="line">
            <a:avLst/>
          </a:prstGeom>
          <a:noFill/>
          <a:ln w="762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049" name="Rectangle 25"/>
          <p:cNvSpPr>
            <a:spLocks noChangeArrowheads="1"/>
          </p:cNvSpPr>
          <p:nvPr userDrawn="1"/>
        </p:nvSpPr>
        <p:spPr bwMode="auto">
          <a:xfrm>
            <a:off x="0" y="6453188"/>
            <a:ext cx="369411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hu-HU" sz="1000" b="1" smtClean="0">
                <a:solidFill>
                  <a:srgbClr val="FFFFFF"/>
                </a:solidFill>
                <a:latin typeface="Arial" panose="020B0604020202020204" pitchFamily="34" charset="0"/>
              </a:rPr>
              <a:t>Copyright c 2004 by The McGraw-Hill</a:t>
            </a:r>
          </a:p>
          <a:p>
            <a:r>
              <a:rPr lang="en-US" altLang="hu-HU" sz="1000" b="1" smtClean="0">
                <a:solidFill>
                  <a:srgbClr val="FFFFFF"/>
                </a:solidFill>
                <a:latin typeface="Arial" panose="020B0604020202020204" pitchFamily="34" charset="0"/>
              </a:rPr>
              <a:t>Companies, Inc.  All rights reserved. </a:t>
            </a:r>
          </a:p>
          <a:p>
            <a:endParaRPr lang="en-US" altLang="hu-HU" sz="1000" b="1"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64601081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wipe dir="r"/>
  </p:transition>
  <p:hf hdr="0" dt="0"/>
  <p:txStyles>
    <p:titleStyle>
      <a:lvl1pPr algn="l" rtl="0" fontAlgn="base">
        <a:spcBef>
          <a:spcPct val="0"/>
        </a:spcBef>
        <a:spcAft>
          <a:spcPct val="0"/>
        </a:spcAft>
        <a:defRPr sz="3600" b="1" kern="1200">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panose="020B0604020202020204" pitchFamily="34" charset="0"/>
        </a:defRPr>
      </a:lvl2pPr>
      <a:lvl3pPr algn="l" rtl="0" fontAlgn="base">
        <a:spcBef>
          <a:spcPct val="0"/>
        </a:spcBef>
        <a:spcAft>
          <a:spcPct val="0"/>
        </a:spcAft>
        <a:defRPr sz="3600" b="1">
          <a:solidFill>
            <a:schemeClr val="bg1"/>
          </a:solidFill>
          <a:latin typeface="Arial" panose="020B0604020202020204" pitchFamily="34" charset="0"/>
        </a:defRPr>
      </a:lvl3pPr>
      <a:lvl4pPr algn="l" rtl="0" fontAlgn="base">
        <a:spcBef>
          <a:spcPct val="0"/>
        </a:spcBef>
        <a:spcAft>
          <a:spcPct val="0"/>
        </a:spcAft>
        <a:defRPr sz="3600" b="1">
          <a:solidFill>
            <a:schemeClr val="bg1"/>
          </a:solidFill>
          <a:latin typeface="Arial" panose="020B0604020202020204" pitchFamily="34" charset="0"/>
        </a:defRPr>
      </a:lvl4pPr>
      <a:lvl5pPr algn="l" rtl="0" fontAlgn="base">
        <a:spcBef>
          <a:spcPct val="0"/>
        </a:spcBef>
        <a:spcAft>
          <a:spcPct val="0"/>
        </a:spcAft>
        <a:defRPr sz="3600" b="1">
          <a:solidFill>
            <a:schemeClr val="bg1"/>
          </a:solidFill>
          <a:latin typeface="Arial" panose="020B0604020202020204" pitchFamily="34" charset="0"/>
        </a:defRPr>
      </a:lvl5pPr>
      <a:lvl6pPr marL="457200" algn="l" rtl="0" fontAlgn="base">
        <a:spcBef>
          <a:spcPct val="0"/>
        </a:spcBef>
        <a:spcAft>
          <a:spcPct val="0"/>
        </a:spcAft>
        <a:defRPr sz="3600" b="1">
          <a:solidFill>
            <a:schemeClr val="bg1"/>
          </a:solidFill>
          <a:latin typeface="Arial" panose="020B0604020202020204" pitchFamily="34" charset="0"/>
        </a:defRPr>
      </a:lvl6pPr>
      <a:lvl7pPr marL="914400" algn="l" rtl="0" fontAlgn="base">
        <a:spcBef>
          <a:spcPct val="0"/>
        </a:spcBef>
        <a:spcAft>
          <a:spcPct val="0"/>
        </a:spcAft>
        <a:defRPr sz="3600" b="1">
          <a:solidFill>
            <a:schemeClr val="bg1"/>
          </a:solidFill>
          <a:latin typeface="Arial" panose="020B0604020202020204" pitchFamily="34" charset="0"/>
        </a:defRPr>
      </a:lvl7pPr>
      <a:lvl8pPr marL="1371600" algn="l" rtl="0" fontAlgn="base">
        <a:spcBef>
          <a:spcPct val="0"/>
        </a:spcBef>
        <a:spcAft>
          <a:spcPct val="0"/>
        </a:spcAft>
        <a:defRPr sz="3600" b="1">
          <a:solidFill>
            <a:schemeClr val="bg1"/>
          </a:solidFill>
          <a:latin typeface="Arial" panose="020B0604020202020204" pitchFamily="34" charset="0"/>
        </a:defRPr>
      </a:lvl8pPr>
      <a:lvl9pPr marL="1828800" algn="l" rtl="0" fontAlgn="base">
        <a:spcBef>
          <a:spcPct val="0"/>
        </a:spcBef>
        <a:spcAft>
          <a:spcPct val="0"/>
        </a:spcAft>
        <a:defRPr sz="3600" b="1">
          <a:solidFill>
            <a:schemeClr val="bg1"/>
          </a:solidFill>
          <a:latin typeface="Arial" panose="020B0604020202020204" pitchFamily="34" charset="0"/>
        </a:defRPr>
      </a:lvl9pPr>
    </p:titleStyle>
    <p:bodyStyle>
      <a:lvl1pPr marL="342900" indent="-342900" algn="l" rtl="0" fontAlgn="base">
        <a:spcBef>
          <a:spcPct val="50000"/>
        </a:spcBef>
        <a:spcAft>
          <a:spcPct val="0"/>
        </a:spcAft>
        <a:buClr>
          <a:srgbClr val="FFFF00"/>
        </a:buClr>
        <a:buSzPct val="70000"/>
        <a:buFont typeface="Wingdings" panose="05000000000000000000" pitchFamily="2" charset="2"/>
        <a:buChar char="n"/>
        <a:defRPr sz="3200" kern="1200">
          <a:solidFill>
            <a:schemeClr val="bg1"/>
          </a:solidFill>
          <a:latin typeface="+mn-lt"/>
          <a:ea typeface="+mn-ea"/>
          <a:cs typeface="+mn-cs"/>
        </a:defRPr>
      </a:lvl1pPr>
      <a:lvl2pPr marL="742950" indent="-285750" algn="l" rtl="0" fontAlgn="base">
        <a:spcBef>
          <a:spcPct val="20000"/>
        </a:spcBef>
        <a:spcAft>
          <a:spcPct val="0"/>
        </a:spcAft>
        <a:buClr>
          <a:srgbClr val="FFFF00"/>
        </a:buClr>
        <a:buSzPct val="75000"/>
        <a:buFont typeface="Wingdings" panose="05000000000000000000" pitchFamily="2" charset="2"/>
        <a:buChar char="l"/>
        <a:defRPr sz="2800" kern="1200">
          <a:solidFill>
            <a:schemeClr val="bg1"/>
          </a:solidFill>
          <a:latin typeface="+mn-lt"/>
          <a:ea typeface="+mn-ea"/>
          <a:cs typeface="+mn-cs"/>
        </a:defRPr>
      </a:lvl2pPr>
      <a:lvl3pPr marL="1143000" indent="-228600" algn="l" rtl="0" fontAlgn="base">
        <a:spcBef>
          <a:spcPct val="20000"/>
        </a:spcBef>
        <a:spcAft>
          <a:spcPct val="0"/>
        </a:spcAft>
        <a:buClr>
          <a:srgbClr val="FFFF00"/>
        </a:buClr>
        <a:buSzPct val="70000"/>
        <a:buFont typeface="Wingdings" panose="05000000000000000000" pitchFamily="2" charset="2"/>
        <a:buChar char="u"/>
        <a:defRPr sz="2400" kern="1200">
          <a:solidFill>
            <a:schemeClr val="bg1"/>
          </a:solidFill>
          <a:latin typeface="+mn-lt"/>
          <a:ea typeface="+mn-ea"/>
          <a:cs typeface="+mn-cs"/>
        </a:defRPr>
      </a:lvl3pPr>
      <a:lvl4pPr marL="1600200" indent="-228600" algn="l" rtl="0" fontAlgn="base">
        <a:spcBef>
          <a:spcPct val="20000"/>
        </a:spcBef>
        <a:spcAft>
          <a:spcPct val="0"/>
        </a:spcAft>
        <a:buClr>
          <a:srgbClr val="FFFF00"/>
        </a:buClr>
        <a:buChar char="o"/>
        <a:defRPr sz="2000" kern="1200">
          <a:solidFill>
            <a:schemeClr val="bg1"/>
          </a:solidFill>
          <a:latin typeface="+mn-lt"/>
          <a:ea typeface="+mn-ea"/>
          <a:cs typeface="+mn-cs"/>
        </a:defRPr>
      </a:lvl4pPr>
      <a:lvl5pPr marL="2057400" indent="-228600" algn="l" rtl="0" fontAlgn="base">
        <a:spcBef>
          <a:spcPct val="20000"/>
        </a:spcBef>
        <a:spcAft>
          <a:spcPct val="0"/>
        </a:spcAft>
        <a:buClr>
          <a:srgbClr val="FFFF00"/>
        </a:buClr>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447800" y="2667000"/>
            <a:ext cx="7429500" cy="1470025"/>
          </a:xfrm>
        </p:spPr>
        <p:txBody>
          <a:bodyPr/>
          <a:lstStyle/>
          <a:p>
            <a:pPr eaLnBrk="1" hangingPunct="1"/>
            <a:r>
              <a:rPr lang="en-US" dirty="0" smtClean="0"/>
              <a:t>Comparative Advantage</a:t>
            </a:r>
          </a:p>
        </p:txBody>
      </p:sp>
      <p:sp>
        <p:nvSpPr>
          <p:cNvPr id="15362" name="Subtitle 2"/>
          <p:cNvSpPr>
            <a:spLocks noGrp="1"/>
          </p:cNvSpPr>
          <p:nvPr>
            <p:ph type="subTitle" idx="1"/>
          </p:nvPr>
        </p:nvSpPr>
        <p:spPr>
          <a:xfrm>
            <a:off x="1447800" y="3873500"/>
            <a:ext cx="7467600" cy="1676400"/>
          </a:xfrm>
        </p:spPr>
        <p:txBody>
          <a:bodyPr/>
          <a:lstStyle/>
          <a:p>
            <a:pPr eaLnBrk="1" hangingPunct="1"/>
            <a:r>
              <a:rPr lang="en-US" dirty="0" smtClean="0"/>
              <a:t>Chapter 2</a:t>
            </a:r>
          </a:p>
        </p:txBody>
      </p:sp>
      <p:sp>
        <p:nvSpPr>
          <p:cNvPr id="5" name="Footer Placeholder 4"/>
          <p:cNvSpPr>
            <a:spLocks noGrp="1"/>
          </p:cNvSpPr>
          <p:nvPr>
            <p:ph type="ftr" sz="quarter" idx="4294967295"/>
          </p:nvPr>
        </p:nvSpPr>
        <p:spPr>
          <a:xfrm>
            <a:off x="3048000" y="6400800"/>
            <a:ext cx="3505200" cy="320675"/>
          </a:xfrm>
          <a:prstGeom prst="rect">
            <a:avLst/>
          </a:prstGeom>
        </p:spPr>
        <p:txBody>
          <a:bodyPr/>
          <a:lstStyle>
            <a:lvl1pPr>
              <a:defRPr sz="1200">
                <a:solidFill>
                  <a:schemeClr val="bg1"/>
                </a:solidFill>
              </a:defRPr>
            </a:lvl1pPr>
          </a:lstStyle>
          <a:p>
            <a:r>
              <a:rPr lang="en-US" dirty="0" smtClean="0"/>
              <a:t>©McGraw-Hill Education.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r>
              <a:rPr lang="en-US" smtClean="0"/>
              <a:t>Comparative Advantage Example</a:t>
            </a:r>
          </a:p>
        </p:txBody>
      </p:sp>
      <p:sp>
        <p:nvSpPr>
          <p:cNvPr id="7" name="Content Placeholder 6"/>
          <p:cNvSpPr>
            <a:spLocks noGrp="1"/>
          </p:cNvSpPr>
          <p:nvPr>
            <p:ph idx="1"/>
          </p:nvPr>
        </p:nvSpPr>
        <p:spPr>
          <a:xfrm>
            <a:off x="923926" y="3087584"/>
            <a:ext cx="7762874" cy="3038579"/>
          </a:xfrm>
        </p:spPr>
        <p:txBody>
          <a:bodyPr>
            <a:normAutofit lnSpcReduction="10000"/>
          </a:bodyPr>
          <a:lstStyle/>
          <a:p>
            <a:pPr eaLnBrk="1" hangingPunct="1"/>
            <a:r>
              <a:rPr lang="en-US" sz="2600" dirty="0" smtClean="0"/>
              <a:t>16 web updates are ordered</a:t>
            </a:r>
          </a:p>
          <a:p>
            <a:pPr lvl="1" eaLnBrk="1" hangingPunct="1"/>
            <a:r>
              <a:rPr lang="en-US" sz="2200" dirty="0" smtClean="0"/>
              <a:t>Mary spends half her time at each activity:  12 updates and 24 repairs</a:t>
            </a:r>
          </a:p>
          <a:p>
            <a:pPr lvl="1" eaLnBrk="1" hangingPunct="1"/>
            <a:r>
              <a:rPr lang="en-US" sz="2200" dirty="0" smtClean="0"/>
              <a:t>Paula produces  4 updates and 12 repairs</a:t>
            </a:r>
          </a:p>
          <a:p>
            <a:pPr lvl="1" eaLnBrk="1" hangingPunct="1"/>
            <a:r>
              <a:rPr lang="en-US" sz="2200" dirty="0" smtClean="0"/>
              <a:t>Total output 16 updates and 36 repairs</a:t>
            </a:r>
          </a:p>
          <a:p>
            <a:pPr eaLnBrk="1" hangingPunct="1"/>
            <a:r>
              <a:rPr lang="en-US" sz="2600" dirty="0" smtClean="0"/>
              <a:t>Specialization produces 16 updates and 48 repairs</a:t>
            </a:r>
          </a:p>
          <a:p>
            <a:pPr lvl="1" eaLnBrk="1" hangingPunct="1"/>
            <a:r>
              <a:rPr lang="en-US" sz="2200" dirty="0" smtClean="0"/>
              <a:t>12 more repairs for the same inputs!</a:t>
            </a:r>
          </a:p>
        </p:txBody>
      </p:sp>
      <p:sp>
        <p:nvSpPr>
          <p:cNvPr id="6" name="Footer Placeholder 4"/>
          <p:cNvSpPr>
            <a:spLocks noGrp="1"/>
          </p:cNvSpPr>
          <p:nvPr>
            <p:ph type="ftr" sz="quarter" idx="11"/>
          </p:nvPr>
        </p:nvSpPr>
        <p:spPr>
          <a:xfrm>
            <a:off x="3047999" y="6400800"/>
            <a:ext cx="3293423"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33793" name="Slide Number Placeholder 1"/>
          <p:cNvSpPr>
            <a:spLocks noGrp="1"/>
          </p:cNvSpPr>
          <p:nvPr>
            <p:ph type="sldNum" sz="quarter" idx="12"/>
          </p:nvPr>
        </p:nvSpPr>
        <p:spPr>
          <a:noFill/>
        </p:spPr>
        <p:txBody>
          <a:bodyPr/>
          <a:lstStyle/>
          <a:p>
            <a:r>
              <a:rPr lang="en-US" smtClean="0"/>
              <a:t>2-</a:t>
            </a:r>
            <a:fld id="{0D9CACA0-7421-4BD5-97B4-32BB8FD5A5D0}" type="slidenum">
              <a:rPr lang="en-US" smtClean="0"/>
              <a:pPr/>
              <a:t>10</a:t>
            </a:fld>
            <a:endParaRPr lang="en-US" smtClean="0"/>
          </a:p>
        </p:txBody>
      </p:sp>
      <p:graphicFrame>
        <p:nvGraphicFramePr>
          <p:cNvPr id="45076" name="Group 20"/>
          <p:cNvGraphicFramePr>
            <a:graphicFrameLocks noGrp="1"/>
          </p:cNvGraphicFramePr>
          <p:nvPr>
            <p:extLst>
              <p:ext uri="{D42A27DB-BD31-4B8C-83A1-F6EECF244321}">
                <p14:modId xmlns:p14="http://schemas.microsoft.com/office/powerpoint/2010/main" val="3204798811"/>
              </p:ext>
            </p:extLst>
          </p:nvPr>
        </p:nvGraphicFramePr>
        <p:xfrm>
          <a:off x="1036638" y="1606550"/>
          <a:ext cx="7662862" cy="1371600"/>
        </p:xfrm>
        <a:graphic>
          <a:graphicData uri="http://schemas.openxmlformats.org/drawingml/2006/table">
            <a:tbl>
              <a:tblPr/>
              <a:tblGrid>
                <a:gridCol w="2849562"/>
                <a:gridCol w="2406650"/>
                <a:gridCol w="24066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Hourly Output</a:t>
                      </a:r>
                      <a:endParaRPr kumimoji="0" lang="en-US" sz="2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Web Update</a:t>
                      </a:r>
                      <a:endParaRPr kumimoji="0" lang="en-US"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Bike Repair</a:t>
                      </a:r>
                      <a:endParaRPr kumimoji="0" lang="en-US"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Mary</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3 updates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6 repairs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Paula</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2 updates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2 repairs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eaLnBrk="1" hangingPunct="1"/>
            <a:r>
              <a:rPr lang="en-US" spc="300" dirty="0" smtClean="0"/>
              <a:t>Another Example</a:t>
            </a:r>
          </a:p>
        </p:txBody>
      </p:sp>
      <p:sp>
        <p:nvSpPr>
          <p:cNvPr id="7" name="Content Placeholder 6"/>
          <p:cNvSpPr>
            <a:spLocks noGrp="1"/>
          </p:cNvSpPr>
          <p:nvPr>
            <p:ph idx="1"/>
          </p:nvPr>
        </p:nvSpPr>
        <p:spPr>
          <a:xfrm>
            <a:off x="923926" y="2921330"/>
            <a:ext cx="7762874" cy="1733797"/>
          </a:xfrm>
        </p:spPr>
        <p:txBody>
          <a:bodyPr>
            <a:normAutofit/>
          </a:bodyPr>
          <a:lstStyle/>
          <a:p>
            <a:pPr eaLnBrk="1" hangingPunct="1"/>
            <a:r>
              <a:rPr lang="en-US" sz="2400" dirty="0" smtClean="0"/>
              <a:t>This table shows output per hour</a:t>
            </a:r>
          </a:p>
          <a:p>
            <a:pPr lvl="1" eaLnBrk="1" hangingPunct="1"/>
            <a:r>
              <a:rPr lang="en-US" sz="2400" dirty="0" smtClean="0"/>
              <a:t>Apply the Principle of Comparative Advantage </a:t>
            </a:r>
          </a:p>
          <a:p>
            <a:pPr lvl="2" eaLnBrk="1" hangingPunct="1"/>
            <a:r>
              <a:rPr lang="en-US" sz="1800" dirty="0" smtClean="0"/>
              <a:t>Look at opportunity cost per unit</a:t>
            </a:r>
          </a:p>
          <a:p>
            <a:pPr lvl="2" eaLnBrk="1" hangingPunct="1"/>
            <a:r>
              <a:rPr lang="en-US" sz="1800" dirty="0" smtClean="0"/>
              <a:t>Pat repairs bikes and Meg updates web pages</a:t>
            </a:r>
          </a:p>
        </p:txBody>
      </p:sp>
      <p:sp>
        <p:nvSpPr>
          <p:cNvPr id="8" name="Footer Placeholder 4"/>
          <p:cNvSpPr>
            <a:spLocks noGrp="1"/>
          </p:cNvSpPr>
          <p:nvPr>
            <p:ph type="ftr" sz="quarter" idx="11"/>
          </p:nvPr>
        </p:nvSpPr>
        <p:spPr>
          <a:xfrm>
            <a:off x="3047999" y="6400800"/>
            <a:ext cx="3269673"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35841" name="Slide Number Placeholder 1"/>
          <p:cNvSpPr>
            <a:spLocks noGrp="1"/>
          </p:cNvSpPr>
          <p:nvPr>
            <p:ph type="sldNum" sz="quarter" idx="12"/>
          </p:nvPr>
        </p:nvSpPr>
        <p:spPr>
          <a:noFill/>
        </p:spPr>
        <p:txBody>
          <a:bodyPr/>
          <a:lstStyle/>
          <a:p>
            <a:r>
              <a:rPr lang="en-US" smtClean="0"/>
              <a:t>2-</a:t>
            </a:r>
            <a:fld id="{1812290F-D4D4-42F3-BBF8-E110A3C4A02C}" type="slidenum">
              <a:rPr lang="en-US" smtClean="0"/>
              <a:pPr/>
              <a:t>11</a:t>
            </a:fld>
            <a:endParaRPr lang="en-US" smtClean="0"/>
          </a:p>
        </p:txBody>
      </p:sp>
      <p:graphicFrame>
        <p:nvGraphicFramePr>
          <p:cNvPr id="47141" name="Group 37"/>
          <p:cNvGraphicFramePr>
            <a:graphicFrameLocks noGrp="1"/>
          </p:cNvGraphicFramePr>
          <p:nvPr>
            <p:extLst>
              <p:ext uri="{D42A27DB-BD31-4B8C-83A1-F6EECF244321}">
                <p14:modId xmlns:p14="http://schemas.microsoft.com/office/powerpoint/2010/main" val="1995585650"/>
              </p:ext>
            </p:extLst>
          </p:nvPr>
        </p:nvGraphicFramePr>
        <p:xfrm>
          <a:off x="1445925" y="1535897"/>
          <a:ext cx="6873875" cy="1371600"/>
        </p:xfrm>
        <a:graphic>
          <a:graphicData uri="http://schemas.openxmlformats.org/drawingml/2006/table">
            <a:tbl>
              <a:tblPr/>
              <a:tblGrid>
                <a:gridCol w="2290763"/>
                <a:gridCol w="2292350"/>
                <a:gridCol w="229076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Hourly Output</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Web Update</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Bike Repair</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Pat</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2 updates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1 repair</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Meg</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3 updates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3 repairs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7140" name="Group 36"/>
          <p:cNvGraphicFramePr>
            <a:graphicFrameLocks noGrp="1"/>
          </p:cNvGraphicFramePr>
          <p:nvPr>
            <p:extLst>
              <p:ext uri="{D42A27DB-BD31-4B8C-83A1-F6EECF244321}">
                <p14:modId xmlns:p14="http://schemas.microsoft.com/office/powerpoint/2010/main" val="782247060"/>
              </p:ext>
            </p:extLst>
          </p:nvPr>
        </p:nvGraphicFramePr>
        <p:xfrm>
          <a:off x="1641475" y="4554538"/>
          <a:ext cx="6080125" cy="1737360"/>
        </p:xfrm>
        <a:graphic>
          <a:graphicData uri="http://schemas.openxmlformats.org/drawingml/2006/table">
            <a:tbl>
              <a:tblPr/>
              <a:tblGrid>
                <a:gridCol w="2026241"/>
                <a:gridCol w="2027644"/>
                <a:gridCol w="2026240"/>
              </a:tblGrid>
              <a:tr h="525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Opportunity Cost</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Web Update</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Bike Repair</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92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Pat</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½ repair</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2 updates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r>
              <a:tr h="292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Meg</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ysClr val="windowText" lastClr="000000"/>
                          </a:solidFill>
                          <a:effectLst/>
                          <a:latin typeface="Arial" charset="0"/>
                        </a:rPr>
                        <a:t>1 repair</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ysClr val="windowText" lastClr="000000"/>
                          </a:solidFill>
                          <a:effectLst/>
                          <a:latin typeface="Arial" charset="0"/>
                        </a:rPr>
                        <a:t>1 update</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algn="l" eaLnBrk="1" hangingPunct="1"/>
            <a:r>
              <a:rPr lang="en-US" dirty="0" smtClean="0"/>
              <a:t>Sources of Comparative Advantage</a:t>
            </a:r>
          </a:p>
        </p:txBody>
      </p:sp>
      <p:sp>
        <p:nvSpPr>
          <p:cNvPr id="3" name="Content Placeholder 2"/>
          <p:cNvSpPr>
            <a:spLocks noGrp="1"/>
          </p:cNvSpPr>
          <p:nvPr>
            <p:ph idx="1"/>
          </p:nvPr>
        </p:nvSpPr>
        <p:spPr>
          <a:xfrm>
            <a:off x="923926" y="1818567"/>
            <a:ext cx="7762874" cy="4172803"/>
          </a:xfrm>
        </p:spPr>
        <p:txBody>
          <a:bodyPr>
            <a:normAutofit/>
          </a:bodyPr>
          <a:lstStyle/>
          <a:p>
            <a:pPr eaLnBrk="1" hangingPunct="1"/>
            <a:r>
              <a:rPr lang="en-US" b="1" dirty="0" smtClean="0">
                <a:solidFill>
                  <a:srgbClr val="FFC000"/>
                </a:solidFill>
              </a:rPr>
              <a:t>Talent</a:t>
            </a:r>
          </a:p>
          <a:p>
            <a:pPr eaLnBrk="1" hangingPunct="1"/>
            <a:r>
              <a:rPr lang="en-US" b="1" dirty="0" smtClean="0">
                <a:solidFill>
                  <a:srgbClr val="FFC000"/>
                </a:solidFill>
              </a:rPr>
              <a:t>Natural resources</a:t>
            </a:r>
          </a:p>
          <a:p>
            <a:pPr eaLnBrk="1" hangingPunct="1"/>
            <a:r>
              <a:rPr lang="en-US" b="1" dirty="0" smtClean="0">
                <a:solidFill>
                  <a:srgbClr val="FFC000"/>
                </a:solidFill>
              </a:rPr>
              <a:t>Cultures or societal norms</a:t>
            </a:r>
          </a:p>
          <a:p>
            <a:pPr lvl="1" eaLnBrk="1" hangingPunct="1"/>
            <a:r>
              <a:rPr lang="en-US" dirty="0" smtClean="0"/>
              <a:t>Languages</a:t>
            </a:r>
          </a:p>
          <a:p>
            <a:pPr lvl="1" eaLnBrk="1" hangingPunct="1"/>
            <a:r>
              <a:rPr lang="en-US" dirty="0" smtClean="0"/>
              <a:t>Institutions</a:t>
            </a:r>
          </a:p>
          <a:p>
            <a:pPr lvl="2" eaLnBrk="1" hangingPunct="1"/>
            <a:r>
              <a:rPr lang="en-US" dirty="0" smtClean="0"/>
              <a:t>Value placed on craftsmanship</a:t>
            </a:r>
          </a:p>
          <a:p>
            <a:pPr lvl="2" eaLnBrk="1" hangingPunct="1"/>
            <a:r>
              <a:rPr lang="en-US" dirty="0" smtClean="0"/>
              <a:t>Support for entrepreneurship</a:t>
            </a:r>
          </a:p>
        </p:txBody>
      </p:sp>
      <p:sp>
        <p:nvSpPr>
          <p:cNvPr id="5" name="Footer Placeholder 4"/>
          <p:cNvSpPr>
            <a:spLocks noGrp="1"/>
          </p:cNvSpPr>
          <p:nvPr>
            <p:ph type="ftr" sz="quarter" idx="11"/>
          </p:nvPr>
        </p:nvSpPr>
        <p:spPr>
          <a:xfrm>
            <a:off x="3047999" y="6400800"/>
            <a:ext cx="3257797"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39937" name="Slide Number Placeholder 1"/>
          <p:cNvSpPr>
            <a:spLocks noGrp="1"/>
          </p:cNvSpPr>
          <p:nvPr>
            <p:ph type="sldNum" sz="quarter" idx="12"/>
          </p:nvPr>
        </p:nvSpPr>
        <p:spPr>
          <a:noFill/>
        </p:spPr>
        <p:txBody>
          <a:bodyPr/>
          <a:lstStyle/>
          <a:p>
            <a:r>
              <a:rPr lang="en-US" smtClean="0"/>
              <a:t>2-</a:t>
            </a:r>
            <a:fld id="{D0419035-3128-4FAE-ACED-A348F058B00F}" type="slidenum">
              <a:rPr lang="en-US" smtClean="0"/>
              <a:pPr/>
              <a:t>12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pc="300" dirty="0" smtClean="0"/>
              <a:t>Production Possibilities Curve</a:t>
            </a:r>
          </a:p>
        </p:txBody>
      </p:sp>
      <p:sp>
        <p:nvSpPr>
          <p:cNvPr id="3" name="Content Placeholder 2"/>
          <p:cNvSpPr>
            <a:spLocks noGrp="1"/>
          </p:cNvSpPr>
          <p:nvPr>
            <p:ph idx="1"/>
          </p:nvPr>
        </p:nvSpPr>
        <p:spPr/>
        <p:txBody>
          <a:bodyPr>
            <a:normAutofit/>
          </a:bodyPr>
          <a:lstStyle/>
          <a:p>
            <a:pPr eaLnBrk="1" hangingPunct="1"/>
            <a:r>
              <a:rPr lang="en-US" sz="2600" dirty="0" smtClean="0"/>
              <a:t>A </a:t>
            </a:r>
            <a:r>
              <a:rPr lang="en-US" sz="2600" b="1" dirty="0" smtClean="0">
                <a:solidFill>
                  <a:srgbClr val="FFC000"/>
                </a:solidFill>
              </a:rPr>
              <a:t>production possibilities curve </a:t>
            </a:r>
            <a:r>
              <a:rPr lang="en-US" sz="2600" dirty="0" smtClean="0"/>
              <a:t>illustrates the combinations of two goods that can be produced with given resources</a:t>
            </a:r>
          </a:p>
          <a:p>
            <a:pPr eaLnBrk="1" hangingPunct="1"/>
            <a:r>
              <a:rPr lang="en-US" sz="2600" dirty="0" smtClean="0"/>
              <a:t>Definitions:</a:t>
            </a:r>
          </a:p>
          <a:p>
            <a:pPr lvl="1" eaLnBrk="1" hangingPunct="1"/>
            <a:r>
              <a:rPr lang="en-US" sz="2200" b="1" dirty="0" smtClean="0"/>
              <a:t>Unattainable point</a:t>
            </a:r>
          </a:p>
          <a:p>
            <a:pPr lvl="1" eaLnBrk="1" hangingPunct="1"/>
            <a:r>
              <a:rPr lang="en-US" sz="2200" b="1" dirty="0" smtClean="0"/>
              <a:t>Attainable point</a:t>
            </a:r>
          </a:p>
          <a:p>
            <a:pPr lvl="2" eaLnBrk="1" hangingPunct="1"/>
            <a:r>
              <a:rPr lang="en-US" sz="2200" b="1" dirty="0" smtClean="0"/>
              <a:t>Inefficient point</a:t>
            </a:r>
          </a:p>
          <a:p>
            <a:pPr lvl="2" eaLnBrk="1" hangingPunct="1"/>
            <a:r>
              <a:rPr lang="en-US" sz="2200" b="1" dirty="0" smtClean="0"/>
              <a:t>Efficient point</a:t>
            </a:r>
          </a:p>
          <a:p>
            <a:pPr eaLnBrk="1" hangingPunct="1"/>
            <a:r>
              <a:rPr lang="en-US" sz="2600" i="1" dirty="0" smtClean="0">
                <a:solidFill>
                  <a:srgbClr val="FFC000"/>
                </a:solidFill>
              </a:rPr>
              <a:t>Scarcity Principle</a:t>
            </a:r>
            <a:endParaRPr lang="en-US" sz="2600" dirty="0" smtClean="0">
              <a:solidFill>
                <a:srgbClr val="FFC000"/>
              </a:solidFill>
            </a:endParaRPr>
          </a:p>
          <a:p>
            <a:pPr lvl="1" eaLnBrk="1" hangingPunct="1"/>
            <a:r>
              <a:rPr lang="en-US" sz="2000" dirty="0" smtClean="0"/>
              <a:t>Give up one good to get </a:t>
            </a:r>
            <a:br>
              <a:rPr lang="en-US" sz="2000" dirty="0" smtClean="0"/>
            </a:br>
            <a:r>
              <a:rPr lang="en-US" sz="2000" dirty="0" smtClean="0"/>
              <a:t>another</a:t>
            </a:r>
          </a:p>
        </p:txBody>
      </p:sp>
      <p:sp>
        <p:nvSpPr>
          <p:cNvPr id="38" name="Footer Placeholder 4"/>
          <p:cNvSpPr>
            <a:spLocks noGrp="1"/>
          </p:cNvSpPr>
          <p:nvPr>
            <p:ph type="ftr" sz="quarter" idx="11"/>
          </p:nvPr>
        </p:nvSpPr>
        <p:spPr>
          <a:xfrm>
            <a:off x="3048000" y="6400800"/>
            <a:ext cx="3390900"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41985" name="Slide Number Placeholder 1"/>
          <p:cNvSpPr>
            <a:spLocks noGrp="1"/>
          </p:cNvSpPr>
          <p:nvPr>
            <p:ph type="sldNum" sz="quarter" idx="12"/>
          </p:nvPr>
        </p:nvSpPr>
        <p:spPr>
          <a:noFill/>
        </p:spPr>
        <p:txBody>
          <a:bodyPr/>
          <a:lstStyle/>
          <a:p>
            <a:r>
              <a:rPr lang="en-US" dirty="0" smtClean="0"/>
              <a:t>2-</a:t>
            </a:r>
            <a:fld id="{F7F02DB3-DA17-4930-8312-D0C26E867697}" type="slidenum">
              <a:rPr lang="en-US" smtClean="0"/>
              <a:pPr/>
              <a:t>13</a:t>
            </a:fld>
            <a:endParaRPr lang="en-US" dirty="0" smtClean="0"/>
          </a:p>
        </p:txBody>
      </p:sp>
      <p:sp>
        <p:nvSpPr>
          <p:cNvPr id="65" name="Rectangle 64"/>
          <p:cNvSpPr/>
          <p:nvPr/>
        </p:nvSpPr>
        <p:spPr bwMode="auto">
          <a:xfrm>
            <a:off x="5092700" y="2584450"/>
            <a:ext cx="3602038" cy="3697288"/>
          </a:xfrm>
          <a:prstGeom prst="rect">
            <a:avLst/>
          </a:prstGeom>
          <a:solidFill>
            <a:schemeClr val="bg1"/>
          </a:solidFill>
          <a:ln w="381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defRPr/>
            </a:pPr>
            <a:endParaRPr lang="en-US" sz="2800">
              <a:effectLst>
                <a:outerShdw blurRad="38100" dist="38100" dir="2700000" algn="tl">
                  <a:srgbClr val="000000">
                    <a:alpha val="43137"/>
                  </a:srgbClr>
                </a:outerShdw>
              </a:effectLst>
            </a:endParaRPr>
          </a:p>
        </p:txBody>
      </p:sp>
      <p:sp>
        <p:nvSpPr>
          <p:cNvPr id="41992" name="Line 29"/>
          <p:cNvSpPr>
            <a:spLocks noChangeShapeType="1"/>
          </p:cNvSpPr>
          <p:nvPr/>
        </p:nvSpPr>
        <p:spPr bwMode="auto">
          <a:xfrm flipH="1">
            <a:off x="6745288" y="4340225"/>
            <a:ext cx="1597025" cy="365125"/>
          </a:xfrm>
          <a:prstGeom prst="line">
            <a:avLst/>
          </a:prstGeom>
          <a:noFill/>
          <a:ln w="19050">
            <a:solidFill>
              <a:schemeClr val="bg1"/>
            </a:solidFill>
            <a:round/>
            <a:headEnd/>
            <a:tailEnd type="triangle" w="med" len="med"/>
          </a:ln>
        </p:spPr>
        <p:txBody>
          <a:bodyPr/>
          <a:lstStyle/>
          <a:p>
            <a:endParaRPr lang="en-US"/>
          </a:p>
        </p:txBody>
      </p:sp>
      <p:sp>
        <p:nvSpPr>
          <p:cNvPr id="41993" name="Line 3"/>
          <p:cNvSpPr>
            <a:spLocks noChangeShapeType="1"/>
          </p:cNvSpPr>
          <p:nvPr/>
        </p:nvSpPr>
        <p:spPr bwMode="auto">
          <a:xfrm>
            <a:off x="5940425" y="2684463"/>
            <a:ext cx="0" cy="2832100"/>
          </a:xfrm>
          <a:prstGeom prst="line">
            <a:avLst/>
          </a:prstGeom>
          <a:noFill/>
          <a:ln w="12700">
            <a:solidFill>
              <a:schemeClr val="tx1"/>
            </a:solidFill>
            <a:round/>
            <a:headEnd/>
            <a:tailEnd/>
          </a:ln>
        </p:spPr>
        <p:txBody>
          <a:bodyPr/>
          <a:lstStyle/>
          <a:p>
            <a:endParaRPr lang="en-US"/>
          </a:p>
        </p:txBody>
      </p:sp>
      <p:sp>
        <p:nvSpPr>
          <p:cNvPr id="41994" name="Line 4"/>
          <p:cNvSpPr>
            <a:spLocks noChangeShapeType="1"/>
          </p:cNvSpPr>
          <p:nvPr/>
        </p:nvSpPr>
        <p:spPr bwMode="auto">
          <a:xfrm>
            <a:off x="5927725" y="5516563"/>
            <a:ext cx="2239963" cy="0"/>
          </a:xfrm>
          <a:prstGeom prst="line">
            <a:avLst/>
          </a:prstGeom>
          <a:noFill/>
          <a:ln w="12700">
            <a:solidFill>
              <a:schemeClr val="tx1"/>
            </a:solidFill>
            <a:round/>
            <a:headEnd/>
            <a:tailEnd/>
          </a:ln>
        </p:spPr>
        <p:txBody>
          <a:bodyPr/>
          <a:lstStyle/>
          <a:p>
            <a:endParaRPr lang="en-US"/>
          </a:p>
        </p:txBody>
      </p:sp>
      <p:sp>
        <p:nvSpPr>
          <p:cNvPr id="41995" name="Line 6"/>
          <p:cNvSpPr>
            <a:spLocks noChangeShapeType="1"/>
          </p:cNvSpPr>
          <p:nvPr/>
        </p:nvSpPr>
        <p:spPr bwMode="auto">
          <a:xfrm>
            <a:off x="5953125" y="4660900"/>
            <a:ext cx="1317625" cy="0"/>
          </a:xfrm>
          <a:prstGeom prst="line">
            <a:avLst/>
          </a:prstGeom>
          <a:noFill/>
          <a:ln w="12700">
            <a:solidFill>
              <a:schemeClr val="tx1"/>
            </a:solidFill>
            <a:prstDash val="lgDash"/>
            <a:round/>
            <a:headEnd/>
            <a:tailEnd/>
          </a:ln>
        </p:spPr>
        <p:txBody>
          <a:bodyPr/>
          <a:lstStyle/>
          <a:p>
            <a:endParaRPr lang="en-US"/>
          </a:p>
        </p:txBody>
      </p:sp>
      <p:sp>
        <p:nvSpPr>
          <p:cNvPr id="71" name="Line 7"/>
          <p:cNvSpPr>
            <a:spLocks noChangeShapeType="1"/>
          </p:cNvSpPr>
          <p:nvPr/>
        </p:nvSpPr>
        <p:spPr bwMode="auto">
          <a:xfrm>
            <a:off x="5953125" y="2898775"/>
            <a:ext cx="1935163" cy="2603500"/>
          </a:xfrm>
          <a:prstGeom prst="line">
            <a:avLst/>
          </a:prstGeom>
          <a:ln>
            <a:solidFill>
              <a:schemeClr val="accent2"/>
            </a:solidFill>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en-US">
              <a:ln>
                <a:solidFill>
                  <a:schemeClr val="accent2"/>
                </a:solidFill>
              </a:ln>
            </a:endParaRPr>
          </a:p>
        </p:txBody>
      </p:sp>
      <p:sp>
        <p:nvSpPr>
          <p:cNvPr id="41997" name="Line 8"/>
          <p:cNvSpPr>
            <a:spLocks noChangeShapeType="1"/>
          </p:cNvSpPr>
          <p:nvPr/>
        </p:nvSpPr>
        <p:spPr bwMode="auto">
          <a:xfrm flipH="1" flipV="1">
            <a:off x="6592888" y="3768725"/>
            <a:ext cx="0" cy="1736725"/>
          </a:xfrm>
          <a:prstGeom prst="line">
            <a:avLst/>
          </a:prstGeom>
          <a:noFill/>
          <a:ln w="12700">
            <a:solidFill>
              <a:schemeClr val="tx1"/>
            </a:solidFill>
            <a:prstDash val="lgDash"/>
            <a:round/>
            <a:headEnd/>
            <a:tailEnd/>
          </a:ln>
        </p:spPr>
        <p:txBody>
          <a:bodyPr/>
          <a:lstStyle/>
          <a:p>
            <a:endParaRPr lang="en-US"/>
          </a:p>
        </p:txBody>
      </p:sp>
      <p:sp>
        <p:nvSpPr>
          <p:cNvPr id="41998" name="Line 9"/>
          <p:cNvSpPr>
            <a:spLocks noChangeShapeType="1"/>
          </p:cNvSpPr>
          <p:nvPr/>
        </p:nvSpPr>
        <p:spPr bwMode="auto">
          <a:xfrm flipH="1" flipV="1">
            <a:off x="7248525" y="3849688"/>
            <a:ext cx="0" cy="1679575"/>
          </a:xfrm>
          <a:prstGeom prst="line">
            <a:avLst/>
          </a:prstGeom>
          <a:noFill/>
          <a:ln w="12700">
            <a:solidFill>
              <a:schemeClr val="tx1"/>
            </a:solidFill>
            <a:prstDash val="lgDash"/>
            <a:round/>
            <a:headEnd/>
            <a:tailEnd/>
          </a:ln>
        </p:spPr>
        <p:txBody>
          <a:bodyPr/>
          <a:lstStyle/>
          <a:p>
            <a:endParaRPr lang="en-US"/>
          </a:p>
        </p:txBody>
      </p:sp>
      <p:sp>
        <p:nvSpPr>
          <p:cNvPr id="41999" name="Text Box 12"/>
          <p:cNvSpPr txBox="1">
            <a:spLocks noChangeArrowheads="1"/>
          </p:cNvSpPr>
          <p:nvPr/>
        </p:nvSpPr>
        <p:spPr bwMode="auto">
          <a:xfrm>
            <a:off x="5902325" y="5861050"/>
            <a:ext cx="2314575" cy="331788"/>
          </a:xfrm>
          <a:prstGeom prst="rect">
            <a:avLst/>
          </a:prstGeom>
          <a:noFill/>
          <a:ln w="9525">
            <a:noFill/>
            <a:miter lim="800000"/>
            <a:headEnd/>
            <a:tailEnd/>
          </a:ln>
        </p:spPr>
        <p:txBody>
          <a:bodyPr>
            <a:spAutoFit/>
          </a:bodyPr>
          <a:lstStyle/>
          <a:p>
            <a:pPr algn="ctr">
              <a:spcBef>
                <a:spcPct val="10000"/>
              </a:spcBef>
            </a:pPr>
            <a:r>
              <a:rPr lang="en-US"/>
              <a:t>Nuts  (lb/day)</a:t>
            </a:r>
          </a:p>
        </p:txBody>
      </p:sp>
      <p:sp>
        <p:nvSpPr>
          <p:cNvPr id="42000" name="Line 13"/>
          <p:cNvSpPr>
            <a:spLocks noChangeShapeType="1"/>
          </p:cNvSpPr>
          <p:nvPr/>
        </p:nvSpPr>
        <p:spPr bwMode="auto">
          <a:xfrm>
            <a:off x="5930900" y="3789363"/>
            <a:ext cx="1247775" cy="0"/>
          </a:xfrm>
          <a:prstGeom prst="line">
            <a:avLst/>
          </a:prstGeom>
          <a:noFill/>
          <a:ln w="12700">
            <a:solidFill>
              <a:schemeClr val="tx1"/>
            </a:solidFill>
            <a:prstDash val="lgDash"/>
            <a:round/>
            <a:headEnd/>
            <a:tailEnd/>
          </a:ln>
        </p:spPr>
        <p:txBody>
          <a:bodyPr/>
          <a:lstStyle/>
          <a:p>
            <a:endParaRPr lang="en-US"/>
          </a:p>
        </p:txBody>
      </p:sp>
      <p:sp>
        <p:nvSpPr>
          <p:cNvPr id="42001" name="Rectangle 14"/>
          <p:cNvSpPr>
            <a:spLocks noChangeArrowheads="1"/>
          </p:cNvSpPr>
          <p:nvPr/>
        </p:nvSpPr>
        <p:spPr bwMode="auto">
          <a:xfrm>
            <a:off x="5880100" y="2833688"/>
            <a:ext cx="141288" cy="1492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2002" name="Text Box 15"/>
          <p:cNvSpPr txBox="1">
            <a:spLocks noChangeArrowheads="1"/>
          </p:cNvSpPr>
          <p:nvPr/>
        </p:nvSpPr>
        <p:spPr bwMode="auto">
          <a:xfrm>
            <a:off x="6045200" y="2673350"/>
            <a:ext cx="268288" cy="301625"/>
          </a:xfrm>
          <a:prstGeom prst="rect">
            <a:avLst/>
          </a:prstGeom>
          <a:noFill/>
          <a:ln w="9525">
            <a:noFill/>
            <a:miter lim="800000"/>
            <a:headEnd/>
            <a:tailEnd/>
          </a:ln>
        </p:spPr>
        <p:txBody>
          <a:bodyPr>
            <a:spAutoFit/>
          </a:bodyPr>
          <a:lstStyle/>
          <a:p>
            <a:pPr>
              <a:spcBef>
                <a:spcPct val="10000"/>
              </a:spcBef>
            </a:pPr>
            <a:r>
              <a:rPr lang="en-US" sz="1600"/>
              <a:t>A</a:t>
            </a:r>
          </a:p>
        </p:txBody>
      </p:sp>
      <p:sp>
        <p:nvSpPr>
          <p:cNvPr id="42003" name="Text Box 16"/>
          <p:cNvSpPr txBox="1">
            <a:spLocks noChangeArrowheads="1"/>
          </p:cNvSpPr>
          <p:nvPr/>
        </p:nvSpPr>
        <p:spPr bwMode="auto">
          <a:xfrm>
            <a:off x="6640513" y="3517900"/>
            <a:ext cx="266700" cy="303213"/>
          </a:xfrm>
          <a:prstGeom prst="rect">
            <a:avLst/>
          </a:prstGeom>
          <a:noFill/>
          <a:ln w="9525">
            <a:noFill/>
            <a:miter lim="800000"/>
            <a:headEnd/>
            <a:tailEnd/>
          </a:ln>
        </p:spPr>
        <p:txBody>
          <a:bodyPr>
            <a:spAutoFit/>
          </a:bodyPr>
          <a:lstStyle/>
          <a:p>
            <a:pPr>
              <a:spcBef>
                <a:spcPct val="10000"/>
              </a:spcBef>
            </a:pPr>
            <a:r>
              <a:rPr lang="en-US" sz="1600"/>
              <a:t>B</a:t>
            </a:r>
          </a:p>
        </p:txBody>
      </p:sp>
      <p:sp>
        <p:nvSpPr>
          <p:cNvPr id="79" name="Text Box 17"/>
          <p:cNvSpPr txBox="1">
            <a:spLocks noChangeArrowheads="1"/>
          </p:cNvSpPr>
          <p:nvPr/>
        </p:nvSpPr>
        <p:spPr bwMode="auto">
          <a:xfrm>
            <a:off x="6438900" y="2843213"/>
            <a:ext cx="1690688" cy="525462"/>
          </a:xfrm>
          <a:prstGeom prst="rect">
            <a:avLst/>
          </a:prstGeom>
          <a:noFill/>
          <a:ln w="9525">
            <a:noFill/>
            <a:miter lim="800000"/>
            <a:headEnd/>
            <a:tailEnd/>
          </a:ln>
        </p:spPr>
        <p:txBody>
          <a:bodyPr>
            <a:spAutoFit/>
          </a:bodyPr>
          <a:lstStyle/>
          <a:p>
            <a:pPr algn="ctr">
              <a:spcBef>
                <a:spcPct val="10000"/>
              </a:spcBef>
            </a:pPr>
            <a:r>
              <a:rPr lang="en-US" sz="1600"/>
              <a:t>Unattainable</a:t>
            </a:r>
            <a:br>
              <a:rPr lang="en-US" sz="1600"/>
            </a:br>
            <a:r>
              <a:rPr lang="en-US" sz="1600"/>
              <a:t>Combination</a:t>
            </a:r>
          </a:p>
        </p:txBody>
      </p:sp>
      <p:sp>
        <p:nvSpPr>
          <p:cNvPr id="42005" name="Text Box 18"/>
          <p:cNvSpPr txBox="1">
            <a:spLocks noChangeArrowheads="1"/>
          </p:cNvSpPr>
          <p:nvPr/>
        </p:nvSpPr>
        <p:spPr bwMode="auto">
          <a:xfrm>
            <a:off x="7304088" y="4527550"/>
            <a:ext cx="268287" cy="303213"/>
          </a:xfrm>
          <a:prstGeom prst="rect">
            <a:avLst/>
          </a:prstGeom>
          <a:noFill/>
          <a:ln w="9525">
            <a:noFill/>
            <a:miter lim="800000"/>
            <a:headEnd/>
            <a:tailEnd/>
          </a:ln>
        </p:spPr>
        <p:txBody>
          <a:bodyPr>
            <a:spAutoFit/>
          </a:bodyPr>
          <a:lstStyle/>
          <a:p>
            <a:pPr>
              <a:spcBef>
                <a:spcPct val="10000"/>
              </a:spcBef>
            </a:pPr>
            <a:r>
              <a:rPr lang="en-US" sz="1600"/>
              <a:t>C</a:t>
            </a:r>
          </a:p>
        </p:txBody>
      </p:sp>
      <p:sp>
        <p:nvSpPr>
          <p:cNvPr id="81" name="Text Box 19"/>
          <p:cNvSpPr txBox="1">
            <a:spLocks noChangeArrowheads="1"/>
          </p:cNvSpPr>
          <p:nvPr/>
        </p:nvSpPr>
        <p:spPr bwMode="auto">
          <a:xfrm>
            <a:off x="7350125" y="3786188"/>
            <a:ext cx="1343025" cy="584200"/>
          </a:xfrm>
          <a:prstGeom prst="rect">
            <a:avLst/>
          </a:prstGeom>
          <a:noFill/>
          <a:ln w="9525">
            <a:noFill/>
            <a:miter lim="800000"/>
            <a:headEnd/>
            <a:tailEnd/>
          </a:ln>
        </p:spPr>
        <p:txBody>
          <a:bodyPr>
            <a:spAutoFit/>
          </a:bodyPr>
          <a:lstStyle/>
          <a:p>
            <a:pPr algn="ctr">
              <a:spcBef>
                <a:spcPct val="10000"/>
              </a:spcBef>
            </a:pPr>
            <a:r>
              <a:rPr lang="en-US" sz="1600" dirty="0"/>
              <a:t>Inefficient Combination</a:t>
            </a:r>
          </a:p>
        </p:txBody>
      </p:sp>
      <p:sp>
        <p:nvSpPr>
          <p:cNvPr id="42007" name="Text Box 20"/>
          <p:cNvSpPr txBox="1">
            <a:spLocks noChangeArrowheads="1"/>
          </p:cNvSpPr>
          <p:nvPr/>
        </p:nvSpPr>
        <p:spPr bwMode="auto">
          <a:xfrm>
            <a:off x="7899400" y="5199063"/>
            <a:ext cx="268288" cy="303212"/>
          </a:xfrm>
          <a:prstGeom prst="rect">
            <a:avLst/>
          </a:prstGeom>
          <a:noFill/>
          <a:ln w="9525">
            <a:noFill/>
            <a:miter lim="800000"/>
            <a:headEnd/>
            <a:tailEnd/>
          </a:ln>
        </p:spPr>
        <p:txBody>
          <a:bodyPr>
            <a:spAutoFit/>
          </a:bodyPr>
          <a:lstStyle/>
          <a:p>
            <a:pPr>
              <a:spcBef>
                <a:spcPct val="10000"/>
              </a:spcBef>
            </a:pPr>
            <a:r>
              <a:rPr lang="en-US" sz="1600"/>
              <a:t>D</a:t>
            </a:r>
          </a:p>
        </p:txBody>
      </p:sp>
      <p:sp>
        <p:nvSpPr>
          <p:cNvPr id="42008" name="Rectangle 22"/>
          <p:cNvSpPr>
            <a:spLocks noChangeArrowheads="1"/>
          </p:cNvSpPr>
          <p:nvPr/>
        </p:nvSpPr>
        <p:spPr bwMode="auto">
          <a:xfrm>
            <a:off x="6511925" y="3714750"/>
            <a:ext cx="139700" cy="1492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84" name="Rectangle 23"/>
          <p:cNvSpPr>
            <a:spLocks noChangeArrowheads="1"/>
          </p:cNvSpPr>
          <p:nvPr/>
        </p:nvSpPr>
        <p:spPr bwMode="auto">
          <a:xfrm>
            <a:off x="7178675" y="3714750"/>
            <a:ext cx="139700" cy="1492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85" name="Rectangle 25"/>
          <p:cNvSpPr>
            <a:spLocks noChangeArrowheads="1"/>
          </p:cNvSpPr>
          <p:nvPr/>
        </p:nvSpPr>
        <p:spPr bwMode="auto">
          <a:xfrm>
            <a:off x="6523038" y="4535488"/>
            <a:ext cx="139700" cy="1492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2011" name="Line 27"/>
          <p:cNvSpPr>
            <a:spLocks noChangeShapeType="1"/>
          </p:cNvSpPr>
          <p:nvPr/>
        </p:nvSpPr>
        <p:spPr bwMode="auto">
          <a:xfrm flipH="1">
            <a:off x="7373938" y="3313113"/>
            <a:ext cx="280987" cy="365125"/>
          </a:xfrm>
          <a:prstGeom prst="line">
            <a:avLst/>
          </a:prstGeom>
          <a:noFill/>
          <a:ln w="19050">
            <a:solidFill>
              <a:schemeClr val="bg1"/>
            </a:solidFill>
            <a:round/>
            <a:headEnd/>
            <a:tailEnd type="triangle" w="med" len="med"/>
          </a:ln>
        </p:spPr>
        <p:txBody>
          <a:bodyPr/>
          <a:lstStyle/>
          <a:p>
            <a:endParaRPr lang="en-US"/>
          </a:p>
        </p:txBody>
      </p:sp>
      <p:sp>
        <p:nvSpPr>
          <p:cNvPr id="42012" name="Rectangle 31"/>
          <p:cNvSpPr>
            <a:spLocks noChangeArrowheads="1"/>
          </p:cNvSpPr>
          <p:nvPr/>
        </p:nvSpPr>
        <p:spPr bwMode="auto">
          <a:xfrm>
            <a:off x="7178675" y="4603750"/>
            <a:ext cx="139700" cy="1492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2013" name="Rectangle 32"/>
          <p:cNvSpPr>
            <a:spLocks noChangeArrowheads="1"/>
          </p:cNvSpPr>
          <p:nvPr/>
        </p:nvSpPr>
        <p:spPr bwMode="auto">
          <a:xfrm>
            <a:off x="7808913" y="5426075"/>
            <a:ext cx="139700" cy="1492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2014" name="Text Box 33"/>
          <p:cNvSpPr txBox="1">
            <a:spLocks noChangeArrowheads="1"/>
          </p:cNvSpPr>
          <p:nvPr/>
        </p:nvSpPr>
        <p:spPr bwMode="auto">
          <a:xfrm rot="-5400000">
            <a:off x="4064794" y="4028281"/>
            <a:ext cx="2605088" cy="339725"/>
          </a:xfrm>
          <a:prstGeom prst="rect">
            <a:avLst/>
          </a:prstGeom>
          <a:noFill/>
          <a:ln w="9525">
            <a:noFill/>
            <a:miter lim="800000"/>
            <a:headEnd/>
            <a:tailEnd/>
          </a:ln>
        </p:spPr>
        <p:txBody>
          <a:bodyPr>
            <a:spAutoFit/>
          </a:bodyPr>
          <a:lstStyle/>
          <a:p>
            <a:pPr algn="ctr">
              <a:spcBef>
                <a:spcPct val="10000"/>
              </a:spcBef>
            </a:pPr>
            <a:r>
              <a:rPr lang="en-US"/>
              <a:t>Coffee  (lb/day)</a:t>
            </a:r>
          </a:p>
        </p:txBody>
      </p:sp>
      <p:sp>
        <p:nvSpPr>
          <p:cNvPr id="42015" name="Text Box 34"/>
          <p:cNvSpPr txBox="1">
            <a:spLocks noChangeArrowheads="1"/>
          </p:cNvSpPr>
          <p:nvPr/>
        </p:nvSpPr>
        <p:spPr bwMode="auto">
          <a:xfrm>
            <a:off x="5441950" y="2759075"/>
            <a:ext cx="490538" cy="331788"/>
          </a:xfrm>
          <a:prstGeom prst="rect">
            <a:avLst/>
          </a:prstGeom>
          <a:noFill/>
          <a:ln w="9525">
            <a:noFill/>
            <a:miter lim="800000"/>
            <a:headEnd/>
            <a:tailEnd/>
          </a:ln>
        </p:spPr>
        <p:txBody>
          <a:bodyPr>
            <a:spAutoFit/>
          </a:bodyPr>
          <a:lstStyle/>
          <a:p>
            <a:pPr algn="r">
              <a:spcBef>
                <a:spcPct val="50000"/>
              </a:spcBef>
            </a:pPr>
            <a:r>
              <a:rPr lang="en-US"/>
              <a:t>24</a:t>
            </a:r>
          </a:p>
        </p:txBody>
      </p:sp>
      <p:sp>
        <p:nvSpPr>
          <p:cNvPr id="42016" name="Text Box 36"/>
          <p:cNvSpPr txBox="1">
            <a:spLocks noChangeArrowheads="1"/>
          </p:cNvSpPr>
          <p:nvPr/>
        </p:nvSpPr>
        <p:spPr bwMode="auto">
          <a:xfrm>
            <a:off x="5441950" y="3622675"/>
            <a:ext cx="490538" cy="331788"/>
          </a:xfrm>
          <a:prstGeom prst="rect">
            <a:avLst/>
          </a:prstGeom>
          <a:noFill/>
          <a:ln w="9525">
            <a:noFill/>
            <a:miter lim="800000"/>
            <a:headEnd/>
            <a:tailEnd/>
          </a:ln>
        </p:spPr>
        <p:txBody>
          <a:bodyPr>
            <a:spAutoFit/>
          </a:bodyPr>
          <a:lstStyle/>
          <a:p>
            <a:pPr algn="r">
              <a:spcBef>
                <a:spcPct val="50000"/>
              </a:spcBef>
            </a:pPr>
            <a:r>
              <a:rPr lang="en-US"/>
              <a:t>16</a:t>
            </a:r>
          </a:p>
        </p:txBody>
      </p:sp>
      <p:sp>
        <p:nvSpPr>
          <p:cNvPr id="42017" name="Text Box 37"/>
          <p:cNvSpPr txBox="1">
            <a:spLocks noChangeArrowheads="1"/>
          </p:cNvSpPr>
          <p:nvPr/>
        </p:nvSpPr>
        <p:spPr bwMode="auto">
          <a:xfrm>
            <a:off x="5441950" y="4513263"/>
            <a:ext cx="490538" cy="331787"/>
          </a:xfrm>
          <a:prstGeom prst="rect">
            <a:avLst/>
          </a:prstGeom>
          <a:noFill/>
          <a:ln w="9525">
            <a:noFill/>
            <a:miter lim="800000"/>
            <a:headEnd/>
            <a:tailEnd/>
          </a:ln>
        </p:spPr>
        <p:txBody>
          <a:bodyPr>
            <a:spAutoFit/>
          </a:bodyPr>
          <a:lstStyle/>
          <a:p>
            <a:pPr algn="r">
              <a:spcBef>
                <a:spcPct val="50000"/>
              </a:spcBef>
            </a:pPr>
            <a:r>
              <a:rPr lang="en-US"/>
              <a:t>8</a:t>
            </a:r>
          </a:p>
        </p:txBody>
      </p:sp>
      <p:sp>
        <p:nvSpPr>
          <p:cNvPr id="42018" name="Text Box 38"/>
          <p:cNvSpPr txBox="1">
            <a:spLocks noChangeArrowheads="1"/>
          </p:cNvSpPr>
          <p:nvPr/>
        </p:nvSpPr>
        <p:spPr bwMode="auto">
          <a:xfrm>
            <a:off x="6443663" y="5562600"/>
            <a:ext cx="295275" cy="331788"/>
          </a:xfrm>
          <a:prstGeom prst="rect">
            <a:avLst/>
          </a:prstGeom>
          <a:noFill/>
          <a:ln w="9525">
            <a:noFill/>
            <a:miter lim="800000"/>
            <a:headEnd/>
            <a:tailEnd/>
          </a:ln>
        </p:spPr>
        <p:txBody>
          <a:bodyPr>
            <a:spAutoFit/>
          </a:bodyPr>
          <a:lstStyle/>
          <a:p>
            <a:pPr algn="ctr">
              <a:spcBef>
                <a:spcPct val="50000"/>
              </a:spcBef>
            </a:pPr>
            <a:r>
              <a:rPr lang="en-US"/>
              <a:t>4</a:t>
            </a:r>
          </a:p>
        </p:txBody>
      </p:sp>
      <p:sp>
        <p:nvSpPr>
          <p:cNvPr id="42019" name="Text Box 39"/>
          <p:cNvSpPr txBox="1">
            <a:spLocks noChangeArrowheads="1"/>
          </p:cNvSpPr>
          <p:nvPr/>
        </p:nvSpPr>
        <p:spPr bwMode="auto">
          <a:xfrm>
            <a:off x="7112000" y="5562600"/>
            <a:ext cx="295275" cy="331788"/>
          </a:xfrm>
          <a:prstGeom prst="rect">
            <a:avLst/>
          </a:prstGeom>
          <a:noFill/>
          <a:ln w="9525">
            <a:noFill/>
            <a:miter lim="800000"/>
            <a:headEnd/>
            <a:tailEnd/>
          </a:ln>
        </p:spPr>
        <p:txBody>
          <a:bodyPr>
            <a:spAutoFit/>
          </a:bodyPr>
          <a:lstStyle/>
          <a:p>
            <a:pPr algn="ctr">
              <a:spcBef>
                <a:spcPct val="50000"/>
              </a:spcBef>
            </a:pPr>
            <a:r>
              <a:rPr lang="en-US"/>
              <a:t>8</a:t>
            </a:r>
          </a:p>
        </p:txBody>
      </p:sp>
      <p:sp>
        <p:nvSpPr>
          <p:cNvPr id="42020" name="Text Box 40"/>
          <p:cNvSpPr txBox="1">
            <a:spLocks noChangeArrowheads="1"/>
          </p:cNvSpPr>
          <p:nvPr/>
        </p:nvSpPr>
        <p:spPr bwMode="auto">
          <a:xfrm>
            <a:off x="7642225" y="5562600"/>
            <a:ext cx="479425" cy="331788"/>
          </a:xfrm>
          <a:prstGeom prst="rect">
            <a:avLst/>
          </a:prstGeom>
          <a:noFill/>
          <a:ln w="9525">
            <a:noFill/>
            <a:miter lim="800000"/>
            <a:headEnd/>
            <a:tailEnd/>
          </a:ln>
        </p:spPr>
        <p:txBody>
          <a:bodyPr>
            <a:spAutoFit/>
          </a:bodyPr>
          <a:lstStyle/>
          <a:p>
            <a:pPr algn="ctr">
              <a:spcBef>
                <a:spcPct val="50000"/>
              </a:spcBef>
            </a:pPr>
            <a:r>
              <a:rPr lang="en-US"/>
              <a:t>12</a:t>
            </a:r>
          </a:p>
        </p:txBody>
      </p:sp>
      <p:cxnSp>
        <p:nvCxnSpPr>
          <p:cNvPr id="96" name="Straight Arrow Connector 95"/>
          <p:cNvCxnSpPr>
            <a:cxnSpLocks noChangeShapeType="1"/>
            <a:stCxn id="79" idx="2"/>
            <a:endCxn id="84" idx="0"/>
          </p:cNvCxnSpPr>
          <p:nvPr/>
        </p:nvCxnSpPr>
        <p:spPr bwMode="auto">
          <a:xfrm rot="5400000">
            <a:off x="7093744" y="3523456"/>
            <a:ext cx="346075" cy="36513"/>
          </a:xfrm>
          <a:prstGeom prst="straightConnector1">
            <a:avLst/>
          </a:prstGeom>
          <a:noFill/>
          <a:ln w="12700" algn="ctr">
            <a:solidFill>
              <a:schemeClr val="tx1"/>
            </a:solidFill>
            <a:round/>
            <a:headEnd/>
            <a:tailEnd type="arrow" w="med" len="med"/>
          </a:ln>
        </p:spPr>
      </p:cxnSp>
      <p:cxnSp>
        <p:nvCxnSpPr>
          <p:cNvPr id="97" name="Straight Arrow Connector 96"/>
          <p:cNvCxnSpPr>
            <a:cxnSpLocks noChangeShapeType="1"/>
            <a:endCxn id="85" idx="3"/>
          </p:cNvCxnSpPr>
          <p:nvPr/>
        </p:nvCxnSpPr>
        <p:spPr bwMode="auto">
          <a:xfrm rot="10800000" flipV="1">
            <a:off x="6662738" y="4175125"/>
            <a:ext cx="736600" cy="434975"/>
          </a:xfrm>
          <a:prstGeom prst="straightConnector1">
            <a:avLst/>
          </a:prstGeom>
          <a:noFill/>
          <a:ln w="12700"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p:bldP spid="84" grpId="0" animBg="1"/>
      <p:bldP spid="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Élőláb helye 3"/>
          <p:cNvSpPr>
            <a:spLocks noGrp="1"/>
          </p:cNvSpPr>
          <p:nvPr>
            <p:ph type="ftr" sz="quarter" idx="4294967295"/>
          </p:nvPr>
        </p:nvSpPr>
        <p:spPr>
          <a:xfrm>
            <a:off x="2336800" y="6477000"/>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a:t>Chapter 2: Comparative Advantage:  The Basis for Exchange</a:t>
            </a:r>
          </a:p>
        </p:txBody>
      </p:sp>
      <p:sp>
        <p:nvSpPr>
          <p:cNvPr id="24580" name="Rectangle 2"/>
          <p:cNvSpPr>
            <a:spLocks noGrp="1" noChangeArrowheads="1"/>
          </p:cNvSpPr>
          <p:nvPr>
            <p:ph type="title"/>
          </p:nvPr>
        </p:nvSpPr>
        <p:spPr>
          <a:xfrm>
            <a:off x="1676400" y="228599"/>
            <a:ext cx="6781800" cy="1096963"/>
          </a:xfrm>
        </p:spPr>
        <p:txBody>
          <a:bodyPr>
            <a:normAutofit/>
          </a:bodyPr>
          <a:lstStyle/>
          <a:p>
            <a:pPr eaLnBrk="1" hangingPunct="1"/>
            <a:r>
              <a:rPr lang="en-US" altLang="hu-HU" sz="3200" dirty="0" smtClean="0"/>
              <a:t>Comparative Advantage and Production Possibilities</a:t>
            </a:r>
          </a:p>
        </p:txBody>
      </p:sp>
      <p:sp>
        <p:nvSpPr>
          <p:cNvPr id="24581" name="Rectangle 3"/>
          <p:cNvSpPr>
            <a:spLocks noGrp="1" noChangeArrowheads="1"/>
          </p:cNvSpPr>
          <p:nvPr>
            <p:ph type="body" idx="1"/>
          </p:nvPr>
        </p:nvSpPr>
        <p:spPr/>
        <p:txBody>
          <a:bodyPr/>
          <a:lstStyle/>
          <a:p>
            <a:pPr eaLnBrk="1" hangingPunct="1"/>
            <a:r>
              <a:rPr lang="en-US" altLang="hu-HU" smtClean="0"/>
              <a:t>The Production Possibilities Curve</a:t>
            </a:r>
          </a:p>
          <a:p>
            <a:pPr lvl="1" eaLnBrk="1" hangingPunct="1"/>
            <a:r>
              <a:rPr lang="en-US" altLang="hu-HU" smtClean="0"/>
              <a:t>Efficient Point</a:t>
            </a:r>
          </a:p>
          <a:p>
            <a:pPr lvl="2" eaLnBrk="1" hangingPunct="1"/>
            <a:r>
              <a:rPr lang="en-US" altLang="hu-HU" smtClean="0"/>
              <a:t>Any combination of goods for which currently available resources do not allow an increase in the production of one good without a reduction in the production of the other</a:t>
            </a:r>
          </a:p>
        </p:txBody>
      </p:sp>
      <p:sp>
        <p:nvSpPr>
          <p:cNvPr id="5" name="Slide Number Placeholder 1"/>
          <p:cNvSpPr>
            <a:spLocks noGrp="1"/>
          </p:cNvSpPr>
          <p:nvPr>
            <p:ph type="sldNum" sz="quarter" idx="12"/>
          </p:nvPr>
        </p:nvSpPr>
        <p:spPr>
          <a:xfrm>
            <a:off x="7656394" y="6356350"/>
            <a:ext cx="1030406" cy="365125"/>
          </a:xfrm>
          <a:noFill/>
        </p:spPr>
        <p:txBody>
          <a:bodyPr/>
          <a:lstStyle/>
          <a:p>
            <a:r>
              <a:rPr lang="en-US" dirty="0" smtClean="0"/>
              <a:t>2-</a:t>
            </a:r>
            <a:r>
              <a:rPr lang="hu-HU" dirty="0" smtClean="0"/>
              <a:t>14</a:t>
            </a:r>
            <a:endParaRPr lang="en-US" dirty="0" smtClean="0"/>
          </a:p>
        </p:txBody>
      </p:sp>
    </p:spTree>
    <p:extLst>
      <p:ext uri="{BB962C8B-B14F-4D97-AF65-F5344CB8AC3E}">
        <p14:creationId xmlns:p14="http://schemas.microsoft.com/office/powerpoint/2010/main" val="378887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Élőláb helye 3"/>
          <p:cNvSpPr>
            <a:spLocks noGrp="1"/>
          </p:cNvSpPr>
          <p:nvPr>
            <p:ph type="ftr" sz="quarter" idx="4294967295"/>
          </p:nvPr>
        </p:nvSpPr>
        <p:spPr>
          <a:xfrm>
            <a:off x="2336800" y="6477000"/>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a:t>Chapter 2: Comparative Advantage:  The Basis for Exchange</a:t>
            </a:r>
          </a:p>
        </p:txBody>
      </p:sp>
      <p:sp>
        <p:nvSpPr>
          <p:cNvPr id="25604" name="Rectangle 2"/>
          <p:cNvSpPr>
            <a:spLocks noGrp="1" noChangeArrowheads="1"/>
          </p:cNvSpPr>
          <p:nvPr>
            <p:ph type="title"/>
          </p:nvPr>
        </p:nvSpPr>
        <p:spPr>
          <a:xfrm>
            <a:off x="1676400" y="228599"/>
            <a:ext cx="6781800" cy="1096963"/>
          </a:xfrm>
        </p:spPr>
        <p:txBody>
          <a:bodyPr>
            <a:normAutofit/>
          </a:bodyPr>
          <a:lstStyle/>
          <a:p>
            <a:pPr eaLnBrk="1" hangingPunct="1"/>
            <a:r>
              <a:rPr lang="en-US" altLang="hu-HU" sz="3200" dirty="0" smtClean="0"/>
              <a:t>Comparative Advantage and Production Possibilities</a:t>
            </a:r>
          </a:p>
        </p:txBody>
      </p:sp>
      <p:sp>
        <p:nvSpPr>
          <p:cNvPr id="25605" name="Rectangle 3"/>
          <p:cNvSpPr>
            <a:spLocks noGrp="1" noChangeArrowheads="1"/>
          </p:cNvSpPr>
          <p:nvPr>
            <p:ph type="body" idx="1"/>
          </p:nvPr>
        </p:nvSpPr>
        <p:spPr/>
        <p:txBody>
          <a:bodyPr/>
          <a:lstStyle/>
          <a:p>
            <a:pPr eaLnBrk="1" hangingPunct="1"/>
            <a:r>
              <a:rPr lang="en-US" altLang="hu-HU" smtClean="0"/>
              <a:t>The Production Possibilities Curve</a:t>
            </a:r>
          </a:p>
          <a:p>
            <a:pPr lvl="1" eaLnBrk="1" hangingPunct="1"/>
            <a:r>
              <a:rPr lang="en-US" altLang="hu-HU" smtClean="0"/>
              <a:t>Inefficient Point</a:t>
            </a:r>
          </a:p>
          <a:p>
            <a:pPr lvl="2" eaLnBrk="1" hangingPunct="1"/>
            <a:r>
              <a:rPr lang="en-US" altLang="hu-HU" smtClean="0"/>
              <a:t>Any combination of goods for which currently available resources enable an increase in the production of one good without a reduction in the production of the other</a:t>
            </a:r>
          </a:p>
        </p:txBody>
      </p:sp>
      <p:sp>
        <p:nvSpPr>
          <p:cNvPr id="5" name="Slide Number Placeholder 1"/>
          <p:cNvSpPr>
            <a:spLocks noGrp="1"/>
          </p:cNvSpPr>
          <p:nvPr>
            <p:ph type="sldNum" sz="quarter" idx="12"/>
          </p:nvPr>
        </p:nvSpPr>
        <p:spPr>
          <a:xfrm>
            <a:off x="7533564" y="6356350"/>
            <a:ext cx="1153236" cy="365125"/>
          </a:xfrm>
          <a:noFill/>
        </p:spPr>
        <p:txBody>
          <a:bodyPr/>
          <a:lstStyle/>
          <a:p>
            <a:r>
              <a:rPr lang="en-US" dirty="0" smtClean="0"/>
              <a:t>2-</a:t>
            </a:r>
            <a:r>
              <a:rPr lang="hu-HU" dirty="0" smtClean="0"/>
              <a:t>15</a:t>
            </a:r>
            <a:endParaRPr lang="en-US" dirty="0" smtClean="0"/>
          </a:p>
        </p:txBody>
      </p:sp>
    </p:spTree>
    <p:extLst>
      <p:ext uri="{BB962C8B-B14F-4D97-AF65-F5344CB8AC3E}">
        <p14:creationId xmlns:p14="http://schemas.microsoft.com/office/powerpoint/2010/main" val="262934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eaLnBrk="1" hangingPunct="1"/>
            <a:r>
              <a:rPr lang="en-US" spc="300" dirty="0" smtClean="0"/>
              <a:t>Susan's Production Possibilities</a:t>
            </a:r>
          </a:p>
        </p:txBody>
      </p:sp>
      <p:sp>
        <p:nvSpPr>
          <p:cNvPr id="3" name="Content Placeholder 2"/>
          <p:cNvSpPr>
            <a:spLocks noGrp="1"/>
          </p:cNvSpPr>
          <p:nvPr>
            <p:ph idx="1"/>
          </p:nvPr>
        </p:nvSpPr>
        <p:spPr/>
        <p:txBody>
          <a:bodyPr/>
          <a:lstStyle/>
          <a:p>
            <a:pPr eaLnBrk="1" hangingPunct="1"/>
            <a:r>
              <a:rPr lang="en-US" sz="2400" dirty="0" smtClean="0"/>
              <a:t>Two goods:  coffee and nuts</a:t>
            </a:r>
          </a:p>
          <a:p>
            <a:pPr lvl="1" eaLnBrk="1" hangingPunct="1"/>
            <a:r>
              <a:rPr lang="en-US" sz="2000" dirty="0" smtClean="0"/>
              <a:t>Work 6 hours per day</a:t>
            </a:r>
          </a:p>
          <a:p>
            <a:pPr eaLnBrk="1" hangingPunct="1"/>
            <a:r>
              <a:rPr lang="en-US" sz="2400" dirty="0" smtClean="0"/>
              <a:t>1 hour of labor</a:t>
            </a:r>
          </a:p>
          <a:p>
            <a:pPr lvl="2" eaLnBrk="1" hangingPunct="1">
              <a:buFontTx/>
              <a:buNone/>
            </a:pPr>
            <a:r>
              <a:rPr lang="en-US" sz="2000" dirty="0" smtClean="0"/>
              <a:t>= 4 pounds of coffee OR</a:t>
            </a:r>
          </a:p>
          <a:p>
            <a:pPr lvl="2" eaLnBrk="1" hangingPunct="1">
              <a:buFontTx/>
              <a:buNone/>
            </a:pPr>
            <a:r>
              <a:rPr lang="en-US" sz="2000" dirty="0" smtClean="0"/>
              <a:t>= 2 pounds of nuts</a:t>
            </a:r>
          </a:p>
          <a:p>
            <a:pPr lvl="1" eaLnBrk="1" hangingPunct="1"/>
            <a:r>
              <a:rPr lang="en-US" sz="2000" dirty="0" smtClean="0"/>
              <a:t>Graph shows options</a:t>
            </a:r>
          </a:p>
          <a:p>
            <a:pPr lvl="2" eaLnBrk="1" hangingPunct="1"/>
            <a:r>
              <a:rPr lang="en-US" sz="2000" dirty="0" smtClean="0"/>
              <a:t>Negative slope</a:t>
            </a:r>
          </a:p>
        </p:txBody>
      </p:sp>
      <p:sp>
        <p:nvSpPr>
          <p:cNvPr id="32" name="Footer Placeholder 4"/>
          <p:cNvSpPr>
            <a:spLocks noGrp="1"/>
          </p:cNvSpPr>
          <p:nvPr>
            <p:ph type="ftr" sz="quarter" idx="11"/>
          </p:nvPr>
        </p:nvSpPr>
        <p:spPr>
          <a:xfrm>
            <a:off x="3047999" y="6400800"/>
            <a:ext cx="3311943"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44033" name="Slide Number Placeholder 1"/>
          <p:cNvSpPr>
            <a:spLocks noGrp="1"/>
          </p:cNvSpPr>
          <p:nvPr>
            <p:ph type="sldNum" sz="quarter" idx="12"/>
          </p:nvPr>
        </p:nvSpPr>
        <p:spPr>
          <a:noFill/>
        </p:spPr>
        <p:txBody>
          <a:bodyPr/>
          <a:lstStyle/>
          <a:p>
            <a:r>
              <a:rPr lang="en-US" smtClean="0"/>
              <a:t>2-</a:t>
            </a:r>
            <a:fld id="{1E5E2122-678E-4F52-8CC5-D8844A32AFA2}" type="slidenum">
              <a:rPr lang="en-US" smtClean="0"/>
              <a:pPr/>
              <a:t>16</a:t>
            </a:fld>
            <a:endParaRPr lang="en-US" smtClean="0"/>
          </a:p>
        </p:txBody>
      </p:sp>
      <p:grpSp>
        <p:nvGrpSpPr>
          <p:cNvPr id="44036" name="Group 4"/>
          <p:cNvGrpSpPr>
            <a:grpSpLocks/>
          </p:cNvGrpSpPr>
          <p:nvPr/>
        </p:nvGrpSpPr>
        <p:grpSpPr bwMode="auto">
          <a:xfrm>
            <a:off x="5551488" y="2333625"/>
            <a:ext cx="2962275" cy="3563938"/>
            <a:chOff x="5828726" y="2425987"/>
            <a:chExt cx="2963368" cy="3564249"/>
          </a:xfrm>
          <a:effectLst>
            <a:outerShdw blurRad="50800" dist="38100" dir="8100000" algn="tr" rotWithShape="0">
              <a:prstClr val="black">
                <a:alpha val="40000"/>
              </a:prstClr>
            </a:outerShdw>
          </a:effectLst>
        </p:grpSpPr>
        <p:sp>
          <p:nvSpPr>
            <p:cNvPr id="8" name="Rectangle 7"/>
            <p:cNvSpPr/>
            <p:nvPr/>
          </p:nvSpPr>
          <p:spPr bwMode="auto">
            <a:xfrm>
              <a:off x="5828726" y="2425987"/>
              <a:ext cx="2963368" cy="3564249"/>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grpSp>
          <p:nvGrpSpPr>
            <p:cNvPr id="44041" name="Group 8"/>
            <p:cNvGrpSpPr>
              <a:grpSpLocks/>
            </p:cNvGrpSpPr>
            <p:nvPr/>
          </p:nvGrpSpPr>
          <p:grpSpPr bwMode="auto">
            <a:xfrm>
              <a:off x="5887826" y="2528186"/>
              <a:ext cx="2729354" cy="3425433"/>
              <a:chOff x="2205524" y="2037147"/>
              <a:chExt cx="2729354" cy="3425433"/>
            </a:xfrm>
          </p:grpSpPr>
          <p:sp>
            <p:nvSpPr>
              <p:cNvPr id="44042" name="Line 3"/>
              <p:cNvSpPr>
                <a:spLocks noChangeShapeType="1"/>
              </p:cNvSpPr>
              <p:nvPr/>
            </p:nvSpPr>
            <p:spPr bwMode="auto">
              <a:xfrm>
                <a:off x="2955178" y="2258265"/>
                <a:ext cx="0" cy="2570500"/>
              </a:xfrm>
              <a:prstGeom prst="line">
                <a:avLst/>
              </a:prstGeom>
              <a:noFill/>
              <a:ln w="12700">
                <a:solidFill>
                  <a:schemeClr val="tx1"/>
                </a:solidFill>
                <a:round/>
                <a:headEnd/>
                <a:tailEnd/>
              </a:ln>
            </p:spPr>
            <p:txBody>
              <a:bodyPr/>
              <a:lstStyle/>
              <a:p>
                <a:endParaRPr lang="en-US"/>
              </a:p>
            </p:txBody>
          </p:sp>
          <p:sp>
            <p:nvSpPr>
              <p:cNvPr id="44043" name="Line 4"/>
              <p:cNvSpPr>
                <a:spLocks noChangeShapeType="1"/>
              </p:cNvSpPr>
              <p:nvPr/>
            </p:nvSpPr>
            <p:spPr bwMode="auto">
              <a:xfrm>
                <a:off x="2944813" y="4828765"/>
                <a:ext cx="1990065" cy="0"/>
              </a:xfrm>
              <a:prstGeom prst="line">
                <a:avLst/>
              </a:prstGeom>
              <a:noFill/>
              <a:ln w="12700">
                <a:solidFill>
                  <a:schemeClr val="tx1"/>
                </a:solidFill>
                <a:round/>
                <a:headEnd/>
                <a:tailEnd/>
              </a:ln>
            </p:spPr>
            <p:txBody>
              <a:bodyPr/>
              <a:lstStyle/>
              <a:p>
                <a:endParaRPr lang="en-US"/>
              </a:p>
            </p:txBody>
          </p:sp>
          <p:sp>
            <p:nvSpPr>
              <p:cNvPr id="44044" name="Text Box 11"/>
              <p:cNvSpPr txBox="1">
                <a:spLocks noChangeArrowheads="1"/>
              </p:cNvSpPr>
              <p:nvPr/>
            </p:nvSpPr>
            <p:spPr bwMode="auto">
              <a:xfrm rot="-5400000">
                <a:off x="1274392" y="2968279"/>
                <a:ext cx="2200818" cy="338554"/>
              </a:xfrm>
              <a:prstGeom prst="rect">
                <a:avLst/>
              </a:prstGeom>
              <a:noFill/>
              <a:ln w="9525">
                <a:noFill/>
                <a:miter lim="800000"/>
                <a:headEnd/>
                <a:tailEnd/>
              </a:ln>
            </p:spPr>
            <p:txBody>
              <a:bodyPr>
                <a:spAutoFit/>
              </a:bodyPr>
              <a:lstStyle/>
              <a:p>
                <a:pPr>
                  <a:spcBef>
                    <a:spcPct val="10000"/>
                  </a:spcBef>
                </a:pPr>
                <a:r>
                  <a:rPr lang="en-US" sz="1600"/>
                  <a:t>Coffee (lb/day)</a:t>
                </a:r>
              </a:p>
            </p:txBody>
          </p:sp>
          <p:sp>
            <p:nvSpPr>
              <p:cNvPr id="44045" name="Text Box 12"/>
              <p:cNvSpPr txBox="1">
                <a:spLocks noChangeArrowheads="1"/>
              </p:cNvSpPr>
              <p:nvPr/>
            </p:nvSpPr>
            <p:spPr bwMode="auto">
              <a:xfrm>
                <a:off x="3156590" y="5095910"/>
                <a:ext cx="1662382" cy="366670"/>
              </a:xfrm>
              <a:prstGeom prst="rect">
                <a:avLst/>
              </a:prstGeom>
              <a:noFill/>
              <a:ln w="9525">
                <a:noFill/>
                <a:miter lim="800000"/>
                <a:headEnd/>
                <a:tailEnd/>
              </a:ln>
            </p:spPr>
            <p:txBody>
              <a:bodyPr>
                <a:spAutoFit/>
              </a:bodyPr>
              <a:lstStyle/>
              <a:p>
                <a:pPr algn="ctr">
                  <a:spcBef>
                    <a:spcPct val="10000"/>
                  </a:spcBef>
                </a:pPr>
                <a:r>
                  <a:rPr lang="en-US"/>
                  <a:t>Nuts (lb/day)</a:t>
                </a:r>
              </a:p>
            </p:txBody>
          </p:sp>
          <p:sp>
            <p:nvSpPr>
              <p:cNvPr id="44046" name="Line 8"/>
              <p:cNvSpPr>
                <a:spLocks noChangeShapeType="1"/>
              </p:cNvSpPr>
              <p:nvPr/>
            </p:nvSpPr>
            <p:spPr bwMode="auto">
              <a:xfrm flipH="1" flipV="1">
                <a:off x="3535614" y="3242932"/>
                <a:ext cx="0" cy="1575468"/>
              </a:xfrm>
              <a:prstGeom prst="line">
                <a:avLst/>
              </a:prstGeom>
              <a:noFill/>
              <a:ln w="12700">
                <a:solidFill>
                  <a:schemeClr val="tx1"/>
                </a:solidFill>
                <a:prstDash val="lgDash"/>
                <a:round/>
                <a:headEnd/>
                <a:tailEnd/>
              </a:ln>
            </p:spPr>
            <p:txBody>
              <a:bodyPr/>
              <a:lstStyle/>
              <a:p>
                <a:endParaRPr lang="en-US"/>
              </a:p>
            </p:txBody>
          </p:sp>
          <p:sp>
            <p:nvSpPr>
              <p:cNvPr id="44047" name="Line 6"/>
              <p:cNvSpPr>
                <a:spLocks noChangeShapeType="1"/>
              </p:cNvSpPr>
              <p:nvPr/>
            </p:nvSpPr>
            <p:spPr bwMode="auto">
              <a:xfrm>
                <a:off x="2975908" y="4186140"/>
                <a:ext cx="1171236" cy="0"/>
              </a:xfrm>
              <a:prstGeom prst="line">
                <a:avLst/>
              </a:prstGeom>
              <a:noFill/>
              <a:ln w="12700">
                <a:solidFill>
                  <a:schemeClr val="tx1"/>
                </a:solidFill>
                <a:prstDash val="lgDash"/>
                <a:round/>
                <a:headEnd/>
                <a:tailEnd/>
              </a:ln>
            </p:spPr>
            <p:txBody>
              <a:bodyPr/>
              <a:lstStyle/>
              <a:p>
                <a:endParaRPr lang="en-US"/>
              </a:p>
            </p:txBody>
          </p:sp>
          <p:sp>
            <p:nvSpPr>
              <p:cNvPr id="44048" name="Line 9"/>
              <p:cNvSpPr>
                <a:spLocks noChangeShapeType="1"/>
              </p:cNvSpPr>
              <p:nvPr/>
            </p:nvSpPr>
            <p:spPr bwMode="auto">
              <a:xfrm flipH="1" flipV="1">
                <a:off x="4136779" y="4174480"/>
                <a:ext cx="0" cy="664651"/>
              </a:xfrm>
              <a:prstGeom prst="line">
                <a:avLst/>
              </a:prstGeom>
              <a:noFill/>
              <a:ln w="12700">
                <a:solidFill>
                  <a:schemeClr val="tx1"/>
                </a:solidFill>
                <a:prstDash val="lgDash"/>
                <a:round/>
                <a:headEnd/>
                <a:tailEnd/>
              </a:ln>
            </p:spPr>
            <p:txBody>
              <a:bodyPr/>
              <a:lstStyle/>
              <a:p>
                <a:endParaRPr lang="en-US"/>
              </a:p>
            </p:txBody>
          </p:sp>
          <p:sp>
            <p:nvSpPr>
              <p:cNvPr id="44049" name="Line 13"/>
              <p:cNvSpPr>
                <a:spLocks noChangeShapeType="1"/>
              </p:cNvSpPr>
              <p:nvPr/>
            </p:nvSpPr>
            <p:spPr bwMode="auto">
              <a:xfrm>
                <a:off x="2975908" y="3263662"/>
                <a:ext cx="536385" cy="0"/>
              </a:xfrm>
              <a:prstGeom prst="line">
                <a:avLst/>
              </a:prstGeom>
              <a:noFill/>
              <a:ln w="12700">
                <a:solidFill>
                  <a:schemeClr val="tx1"/>
                </a:solidFill>
                <a:prstDash val="lgDash"/>
                <a:round/>
                <a:headEnd/>
                <a:tailEnd/>
              </a:ln>
            </p:spPr>
            <p:txBody>
              <a:bodyPr/>
              <a:lstStyle/>
              <a:p>
                <a:endParaRPr lang="en-US"/>
              </a:p>
            </p:txBody>
          </p:sp>
          <p:sp>
            <p:nvSpPr>
              <p:cNvPr id="44050" name="Text Box 30"/>
              <p:cNvSpPr txBox="1">
                <a:spLocks noChangeArrowheads="1"/>
              </p:cNvSpPr>
              <p:nvPr/>
            </p:nvSpPr>
            <p:spPr bwMode="auto">
              <a:xfrm>
                <a:off x="2303362" y="3136692"/>
                <a:ext cx="587791" cy="369332"/>
              </a:xfrm>
              <a:prstGeom prst="rect">
                <a:avLst/>
              </a:prstGeom>
              <a:noFill/>
              <a:ln w="9525">
                <a:noFill/>
                <a:miter lim="800000"/>
                <a:headEnd/>
                <a:tailEnd/>
              </a:ln>
            </p:spPr>
            <p:txBody>
              <a:bodyPr>
                <a:spAutoFit/>
              </a:bodyPr>
              <a:lstStyle/>
              <a:p>
                <a:pPr algn="r">
                  <a:spcBef>
                    <a:spcPct val="50000"/>
                  </a:spcBef>
                </a:pPr>
                <a:r>
                  <a:rPr lang="en-US"/>
                  <a:t>16</a:t>
                </a:r>
              </a:p>
            </p:txBody>
          </p:sp>
          <p:sp>
            <p:nvSpPr>
              <p:cNvPr id="44051" name="Text Box 31"/>
              <p:cNvSpPr txBox="1">
                <a:spLocks noChangeArrowheads="1"/>
              </p:cNvSpPr>
              <p:nvPr/>
            </p:nvSpPr>
            <p:spPr bwMode="auto">
              <a:xfrm>
                <a:off x="2456390" y="4035581"/>
                <a:ext cx="435045" cy="366670"/>
              </a:xfrm>
              <a:prstGeom prst="rect">
                <a:avLst/>
              </a:prstGeom>
              <a:noFill/>
              <a:ln w="9525">
                <a:noFill/>
                <a:miter lim="800000"/>
                <a:headEnd/>
                <a:tailEnd/>
              </a:ln>
            </p:spPr>
            <p:txBody>
              <a:bodyPr>
                <a:spAutoFit/>
              </a:bodyPr>
              <a:lstStyle/>
              <a:p>
                <a:pPr algn="r">
                  <a:spcBef>
                    <a:spcPct val="50000"/>
                  </a:spcBef>
                </a:pPr>
                <a:r>
                  <a:rPr lang="en-US"/>
                  <a:t>8</a:t>
                </a:r>
              </a:p>
            </p:txBody>
          </p:sp>
          <p:sp>
            <p:nvSpPr>
              <p:cNvPr id="44052" name="Text Box 32"/>
              <p:cNvSpPr txBox="1">
                <a:spLocks noChangeArrowheads="1"/>
              </p:cNvSpPr>
              <p:nvPr/>
            </p:nvSpPr>
            <p:spPr bwMode="auto">
              <a:xfrm>
                <a:off x="3345085" y="4870224"/>
                <a:ext cx="393170" cy="369332"/>
              </a:xfrm>
              <a:prstGeom prst="rect">
                <a:avLst/>
              </a:prstGeom>
              <a:noFill/>
              <a:ln w="9525">
                <a:noFill/>
                <a:miter lim="800000"/>
                <a:headEnd/>
                <a:tailEnd/>
              </a:ln>
            </p:spPr>
            <p:txBody>
              <a:bodyPr>
                <a:spAutoFit/>
              </a:bodyPr>
              <a:lstStyle/>
              <a:p>
                <a:pPr algn="ctr">
                  <a:spcBef>
                    <a:spcPct val="50000"/>
                  </a:spcBef>
                </a:pPr>
                <a:r>
                  <a:rPr lang="en-US"/>
                  <a:t>4</a:t>
                </a:r>
              </a:p>
            </p:txBody>
          </p:sp>
          <p:sp>
            <p:nvSpPr>
              <p:cNvPr id="44053" name="Text Box 33"/>
              <p:cNvSpPr txBox="1">
                <a:spLocks noChangeArrowheads="1"/>
              </p:cNvSpPr>
              <p:nvPr/>
            </p:nvSpPr>
            <p:spPr bwMode="auto">
              <a:xfrm>
                <a:off x="3854369" y="4870224"/>
                <a:ext cx="393170" cy="369332"/>
              </a:xfrm>
              <a:prstGeom prst="rect">
                <a:avLst/>
              </a:prstGeom>
              <a:noFill/>
              <a:ln w="9525">
                <a:noFill/>
                <a:miter lim="800000"/>
                <a:headEnd/>
                <a:tailEnd/>
              </a:ln>
            </p:spPr>
            <p:txBody>
              <a:bodyPr>
                <a:spAutoFit/>
              </a:bodyPr>
              <a:lstStyle/>
              <a:p>
                <a:pPr algn="ctr">
                  <a:spcBef>
                    <a:spcPct val="50000"/>
                  </a:spcBef>
                </a:pPr>
                <a:r>
                  <a:rPr lang="en-US"/>
                  <a:t>8</a:t>
                </a:r>
              </a:p>
            </p:txBody>
          </p:sp>
          <p:sp>
            <p:nvSpPr>
              <p:cNvPr id="44054" name="Text Box 5"/>
              <p:cNvSpPr txBox="1">
                <a:spLocks noChangeArrowheads="1"/>
              </p:cNvSpPr>
              <p:nvPr/>
            </p:nvSpPr>
            <p:spPr bwMode="auto">
              <a:xfrm>
                <a:off x="2361124" y="2278419"/>
                <a:ext cx="530311" cy="366671"/>
              </a:xfrm>
              <a:prstGeom prst="rect">
                <a:avLst/>
              </a:prstGeom>
              <a:noFill/>
              <a:ln w="9525">
                <a:noFill/>
                <a:miter lim="800000"/>
                <a:headEnd/>
                <a:tailEnd/>
              </a:ln>
            </p:spPr>
            <p:txBody>
              <a:bodyPr>
                <a:spAutoFit/>
              </a:bodyPr>
              <a:lstStyle/>
              <a:p>
                <a:pPr algn="r">
                  <a:spcBef>
                    <a:spcPct val="50000"/>
                  </a:spcBef>
                </a:pPr>
                <a:r>
                  <a:rPr lang="en-US"/>
                  <a:t>24</a:t>
                </a:r>
              </a:p>
            </p:txBody>
          </p:sp>
          <p:sp>
            <p:nvSpPr>
              <p:cNvPr id="23" name="Line 7"/>
              <p:cNvSpPr>
                <a:spLocks noChangeShapeType="1"/>
              </p:cNvSpPr>
              <p:nvPr/>
            </p:nvSpPr>
            <p:spPr bwMode="auto">
              <a:xfrm>
                <a:off x="2965877" y="2362023"/>
                <a:ext cx="1619848" cy="2457665"/>
              </a:xfrm>
              <a:prstGeom prst="line">
                <a:avLst/>
              </a:prstGeom>
              <a:ln>
                <a:solidFill>
                  <a:schemeClr val="accent2"/>
                </a:solidFill>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en-US"/>
              </a:p>
            </p:txBody>
          </p:sp>
          <p:sp>
            <p:nvSpPr>
              <p:cNvPr id="44056" name="Rectangle 14"/>
              <p:cNvSpPr>
                <a:spLocks noChangeArrowheads="1"/>
              </p:cNvSpPr>
              <p:nvPr/>
            </p:nvSpPr>
            <p:spPr bwMode="auto">
              <a:xfrm>
                <a:off x="2892989" y="2299725"/>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57" name="Text Box 15"/>
              <p:cNvSpPr txBox="1">
                <a:spLocks noChangeArrowheads="1"/>
              </p:cNvSpPr>
              <p:nvPr/>
            </p:nvSpPr>
            <p:spPr bwMode="auto">
              <a:xfrm>
                <a:off x="3048623" y="2248260"/>
                <a:ext cx="238163" cy="366671"/>
              </a:xfrm>
              <a:prstGeom prst="rect">
                <a:avLst/>
              </a:prstGeom>
              <a:noFill/>
              <a:ln w="9525">
                <a:noFill/>
                <a:miter lim="800000"/>
                <a:headEnd/>
                <a:tailEnd/>
              </a:ln>
            </p:spPr>
            <p:txBody>
              <a:bodyPr>
                <a:spAutoFit/>
              </a:bodyPr>
              <a:lstStyle/>
              <a:p>
                <a:pPr>
                  <a:spcBef>
                    <a:spcPct val="10000"/>
                  </a:spcBef>
                </a:pPr>
                <a:r>
                  <a:rPr lang="en-US"/>
                  <a:t>A</a:t>
                </a:r>
              </a:p>
            </p:txBody>
          </p:sp>
          <p:sp>
            <p:nvSpPr>
              <p:cNvPr id="44058" name="Text Box 16"/>
              <p:cNvSpPr txBox="1">
                <a:spLocks noChangeArrowheads="1"/>
              </p:cNvSpPr>
              <p:nvPr/>
            </p:nvSpPr>
            <p:spPr bwMode="auto">
              <a:xfrm>
                <a:off x="3577346" y="3014935"/>
                <a:ext cx="238163" cy="366671"/>
              </a:xfrm>
              <a:prstGeom prst="rect">
                <a:avLst/>
              </a:prstGeom>
              <a:noFill/>
              <a:ln w="9525">
                <a:noFill/>
                <a:miter lim="800000"/>
                <a:headEnd/>
                <a:tailEnd/>
              </a:ln>
            </p:spPr>
            <p:txBody>
              <a:bodyPr>
                <a:spAutoFit/>
              </a:bodyPr>
              <a:lstStyle/>
              <a:p>
                <a:pPr>
                  <a:spcBef>
                    <a:spcPct val="10000"/>
                  </a:spcBef>
                </a:pPr>
                <a:r>
                  <a:rPr lang="en-US"/>
                  <a:t>B</a:t>
                </a:r>
              </a:p>
            </p:txBody>
          </p:sp>
          <p:sp>
            <p:nvSpPr>
              <p:cNvPr id="44059" name="Text Box 18"/>
              <p:cNvSpPr txBox="1">
                <a:spLocks noChangeArrowheads="1"/>
              </p:cNvSpPr>
              <p:nvPr/>
            </p:nvSpPr>
            <p:spPr bwMode="auto">
              <a:xfrm>
                <a:off x="4167991" y="3927643"/>
                <a:ext cx="238164" cy="366671"/>
              </a:xfrm>
              <a:prstGeom prst="rect">
                <a:avLst/>
              </a:prstGeom>
              <a:noFill/>
              <a:ln w="9525">
                <a:noFill/>
                <a:miter lim="800000"/>
                <a:headEnd/>
                <a:tailEnd/>
              </a:ln>
            </p:spPr>
            <p:txBody>
              <a:bodyPr>
                <a:spAutoFit/>
              </a:bodyPr>
              <a:lstStyle/>
              <a:p>
                <a:pPr>
                  <a:spcBef>
                    <a:spcPct val="10000"/>
                  </a:spcBef>
                </a:pPr>
                <a:r>
                  <a:rPr lang="en-US"/>
                  <a:t>C</a:t>
                </a:r>
              </a:p>
            </p:txBody>
          </p:sp>
          <p:sp>
            <p:nvSpPr>
              <p:cNvPr id="44060" name="Text Box 20"/>
              <p:cNvSpPr txBox="1">
                <a:spLocks noChangeArrowheads="1"/>
              </p:cNvSpPr>
              <p:nvPr/>
            </p:nvSpPr>
            <p:spPr bwMode="auto">
              <a:xfrm>
                <a:off x="4593510" y="4559396"/>
                <a:ext cx="238164" cy="366670"/>
              </a:xfrm>
              <a:prstGeom prst="rect">
                <a:avLst/>
              </a:prstGeom>
              <a:noFill/>
              <a:ln w="9525">
                <a:noFill/>
                <a:miter lim="800000"/>
                <a:headEnd/>
                <a:tailEnd/>
              </a:ln>
            </p:spPr>
            <p:txBody>
              <a:bodyPr>
                <a:spAutoFit/>
              </a:bodyPr>
              <a:lstStyle/>
              <a:p>
                <a:pPr>
                  <a:spcBef>
                    <a:spcPct val="10000"/>
                  </a:spcBef>
                </a:pPr>
                <a:r>
                  <a:rPr lang="en-US"/>
                  <a:t>D</a:t>
                </a:r>
              </a:p>
            </p:txBody>
          </p:sp>
          <p:sp>
            <p:nvSpPr>
              <p:cNvPr id="44061" name="Rectangle 22"/>
              <p:cNvSpPr>
                <a:spLocks noChangeArrowheads="1"/>
              </p:cNvSpPr>
              <p:nvPr/>
            </p:nvSpPr>
            <p:spPr bwMode="auto">
              <a:xfrm>
                <a:off x="3473424" y="3180743"/>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62" name="Rectangle 29"/>
              <p:cNvSpPr>
                <a:spLocks noChangeArrowheads="1"/>
              </p:cNvSpPr>
              <p:nvPr/>
            </p:nvSpPr>
            <p:spPr bwMode="auto">
              <a:xfrm>
                <a:off x="4084955" y="4103220"/>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63" name="Rectangle 30"/>
              <p:cNvSpPr>
                <a:spLocks noChangeArrowheads="1"/>
              </p:cNvSpPr>
              <p:nvPr/>
            </p:nvSpPr>
            <p:spPr bwMode="auto">
              <a:xfrm>
                <a:off x="4530646" y="4756210"/>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64" name="Text Box 34"/>
              <p:cNvSpPr txBox="1">
                <a:spLocks noChangeArrowheads="1"/>
              </p:cNvSpPr>
              <p:nvPr/>
            </p:nvSpPr>
            <p:spPr bwMode="auto">
              <a:xfrm>
                <a:off x="4363653" y="4870224"/>
                <a:ext cx="474560" cy="369332"/>
              </a:xfrm>
              <a:prstGeom prst="rect">
                <a:avLst/>
              </a:prstGeom>
              <a:noFill/>
              <a:ln w="9525">
                <a:noFill/>
                <a:miter lim="800000"/>
                <a:headEnd/>
                <a:tailEnd/>
              </a:ln>
            </p:spPr>
            <p:txBody>
              <a:bodyPr>
                <a:spAutoFit/>
              </a:bodyPr>
              <a:lstStyle/>
              <a:p>
                <a:pPr algn="ctr">
                  <a:spcBef>
                    <a:spcPct val="50000"/>
                  </a:spcBef>
                </a:pPr>
                <a:r>
                  <a:rPr lang="en-US"/>
                  <a:t>12</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eaLnBrk="1" hangingPunct="1"/>
            <a:r>
              <a:rPr lang="en-US" spc="300" dirty="0" smtClean="0"/>
              <a:t>Susan's Opportunity Cost</a:t>
            </a:r>
          </a:p>
        </p:txBody>
      </p:sp>
      <p:sp>
        <p:nvSpPr>
          <p:cNvPr id="3" name="Content Placeholder 2"/>
          <p:cNvSpPr>
            <a:spLocks noGrp="1"/>
          </p:cNvSpPr>
          <p:nvPr>
            <p:ph idx="1"/>
          </p:nvPr>
        </p:nvSpPr>
        <p:spPr>
          <a:xfrm>
            <a:off x="923926" y="1600200"/>
            <a:ext cx="4457699" cy="4525963"/>
          </a:xfrm>
        </p:spPr>
        <p:txBody>
          <a:bodyPr>
            <a:normAutofit lnSpcReduction="10000"/>
          </a:bodyPr>
          <a:lstStyle/>
          <a:p>
            <a:pPr eaLnBrk="1" hangingPunct="1"/>
            <a:r>
              <a:rPr lang="en-US" sz="2400" dirty="0" smtClean="0"/>
              <a:t>Marginal cost:  – 8 coffee </a:t>
            </a:r>
          </a:p>
          <a:p>
            <a:pPr eaLnBrk="1" hangingPunct="1"/>
            <a:r>
              <a:rPr lang="en-US" sz="2400" dirty="0" smtClean="0"/>
              <a:t>Marginal benefit: 4 nuts</a:t>
            </a:r>
          </a:p>
          <a:p>
            <a:pPr marL="285750" lvl="1" algn="ctr" eaLnBrk="1" hangingPunct="1">
              <a:buFontTx/>
              <a:buNone/>
            </a:pPr>
            <a:r>
              <a:rPr lang="en-US" sz="2100" u="sng" dirty="0" smtClean="0">
                <a:solidFill>
                  <a:srgbClr val="FFC000"/>
                </a:solidFill>
              </a:rPr>
              <a:t>Loss in coffee</a:t>
            </a:r>
          </a:p>
          <a:p>
            <a:pPr marL="285750" lvl="1" algn="ctr" eaLnBrk="1" hangingPunct="1">
              <a:spcBef>
                <a:spcPct val="0"/>
              </a:spcBef>
              <a:buFontTx/>
              <a:buNone/>
            </a:pPr>
            <a:r>
              <a:rPr lang="en-US" sz="2100" dirty="0" smtClean="0">
                <a:solidFill>
                  <a:srgbClr val="FFC000"/>
                </a:solidFill>
              </a:rPr>
              <a:t>Gain in nuts</a:t>
            </a:r>
          </a:p>
          <a:p>
            <a:pPr marL="511175" lvl="2" indent="-225425" eaLnBrk="1" hangingPunct="1">
              <a:buClr>
                <a:schemeClr val="bg1"/>
              </a:buClr>
            </a:pPr>
            <a:r>
              <a:rPr lang="en-US" sz="2100" dirty="0" smtClean="0"/>
              <a:t>Opportunity cost of 1 nut is </a:t>
            </a:r>
            <a:br>
              <a:rPr lang="en-US" sz="2100" dirty="0" smtClean="0"/>
            </a:br>
            <a:r>
              <a:rPr lang="en-US" sz="2100" dirty="0" smtClean="0"/>
              <a:t>2 coffee</a:t>
            </a:r>
          </a:p>
          <a:p>
            <a:pPr marL="285750" lvl="1" eaLnBrk="1" hangingPunct="1">
              <a:spcBef>
                <a:spcPct val="0"/>
              </a:spcBef>
            </a:pPr>
            <a:endParaRPr lang="en-US" sz="2100" dirty="0" smtClean="0"/>
          </a:p>
          <a:p>
            <a:pPr eaLnBrk="1" hangingPunct="1">
              <a:spcBef>
                <a:spcPct val="0"/>
              </a:spcBef>
            </a:pPr>
            <a:r>
              <a:rPr lang="en-US" sz="2400" dirty="0" smtClean="0"/>
              <a:t>Marginal cost:  –  8 nut</a:t>
            </a:r>
          </a:p>
          <a:p>
            <a:pPr eaLnBrk="1" hangingPunct="1">
              <a:spcBef>
                <a:spcPct val="0"/>
              </a:spcBef>
            </a:pPr>
            <a:r>
              <a:rPr lang="en-US" sz="2400" dirty="0" smtClean="0"/>
              <a:t>Marginal benefit:  16 coffee</a:t>
            </a:r>
          </a:p>
          <a:p>
            <a:pPr marL="285750" lvl="1" algn="ctr" eaLnBrk="1" hangingPunct="1">
              <a:buFontTx/>
              <a:buNone/>
            </a:pPr>
            <a:r>
              <a:rPr lang="en-US" sz="2100" u="sng" dirty="0" smtClean="0">
                <a:solidFill>
                  <a:srgbClr val="FFC000"/>
                </a:solidFill>
              </a:rPr>
              <a:t>Loss in nuts</a:t>
            </a:r>
          </a:p>
          <a:p>
            <a:pPr marL="285750" lvl="1" algn="ctr" eaLnBrk="1" hangingPunct="1">
              <a:spcBef>
                <a:spcPct val="0"/>
              </a:spcBef>
              <a:buFontTx/>
              <a:buNone/>
            </a:pPr>
            <a:r>
              <a:rPr lang="en-US" sz="2100" dirty="0" smtClean="0">
                <a:solidFill>
                  <a:srgbClr val="FFC000"/>
                </a:solidFill>
              </a:rPr>
              <a:t>Gain in coffee</a:t>
            </a:r>
          </a:p>
          <a:p>
            <a:pPr marL="511175" lvl="2" indent="-225425" eaLnBrk="1" hangingPunct="1">
              <a:spcBef>
                <a:spcPct val="0"/>
              </a:spcBef>
              <a:buClr>
                <a:schemeClr val="bg1"/>
              </a:buClr>
            </a:pPr>
            <a:r>
              <a:rPr lang="en-US" sz="2100" dirty="0" smtClean="0"/>
              <a:t>Opportunity cost of 1 coffee is  ½ nut</a:t>
            </a:r>
          </a:p>
          <a:p>
            <a:pPr marL="285750" lvl="1" eaLnBrk="1" hangingPunct="1">
              <a:spcBef>
                <a:spcPct val="0"/>
              </a:spcBef>
            </a:pPr>
            <a:endParaRPr lang="en-US" sz="2100" dirty="0" smtClean="0"/>
          </a:p>
        </p:txBody>
      </p:sp>
      <p:sp>
        <p:nvSpPr>
          <p:cNvPr id="32" name="Footer Placeholder 4"/>
          <p:cNvSpPr>
            <a:spLocks noGrp="1"/>
          </p:cNvSpPr>
          <p:nvPr>
            <p:ph type="ftr" sz="quarter" idx="11"/>
          </p:nvPr>
        </p:nvSpPr>
        <p:spPr>
          <a:xfrm>
            <a:off x="3048000" y="6400800"/>
            <a:ext cx="3239432"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46081" name="Slide Number Placeholder 1"/>
          <p:cNvSpPr>
            <a:spLocks noGrp="1"/>
          </p:cNvSpPr>
          <p:nvPr>
            <p:ph type="sldNum" sz="quarter" idx="12"/>
          </p:nvPr>
        </p:nvSpPr>
        <p:spPr>
          <a:noFill/>
        </p:spPr>
        <p:txBody>
          <a:bodyPr/>
          <a:lstStyle/>
          <a:p>
            <a:r>
              <a:rPr lang="en-US" smtClean="0"/>
              <a:t>2-</a:t>
            </a:r>
            <a:fld id="{F8B8BD69-9CA7-4905-B3C9-27E5224CE1BD}" type="slidenum">
              <a:rPr lang="en-US" smtClean="0"/>
              <a:pPr/>
              <a:t>17</a:t>
            </a:fld>
            <a:endParaRPr lang="en-US" smtClean="0"/>
          </a:p>
        </p:txBody>
      </p:sp>
      <p:grpSp>
        <p:nvGrpSpPr>
          <p:cNvPr id="46084" name="Group 4"/>
          <p:cNvGrpSpPr>
            <a:grpSpLocks/>
          </p:cNvGrpSpPr>
          <p:nvPr/>
        </p:nvGrpSpPr>
        <p:grpSpPr bwMode="auto">
          <a:xfrm>
            <a:off x="5457826" y="2084388"/>
            <a:ext cx="2963863" cy="3594291"/>
            <a:chOff x="5828801" y="2425883"/>
            <a:chExt cx="2963155" cy="3595321"/>
          </a:xfrm>
          <a:effectLst>
            <a:outerShdw blurRad="50800" dist="38100" dir="8100000" algn="tr" rotWithShape="0">
              <a:prstClr val="black">
                <a:alpha val="40000"/>
              </a:prstClr>
            </a:outerShdw>
          </a:effectLst>
        </p:grpSpPr>
        <p:sp>
          <p:nvSpPr>
            <p:cNvPr id="8" name="Rectangle 7"/>
            <p:cNvSpPr/>
            <p:nvPr/>
          </p:nvSpPr>
          <p:spPr bwMode="auto">
            <a:xfrm>
              <a:off x="5828801" y="2425883"/>
              <a:ext cx="2963155" cy="3564958"/>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grpSp>
          <p:nvGrpSpPr>
            <p:cNvPr id="46089" name="Group 8"/>
            <p:cNvGrpSpPr>
              <a:grpSpLocks/>
            </p:cNvGrpSpPr>
            <p:nvPr/>
          </p:nvGrpSpPr>
          <p:grpSpPr bwMode="auto">
            <a:xfrm>
              <a:off x="5887826" y="2738939"/>
              <a:ext cx="2729354" cy="3282265"/>
              <a:chOff x="2205524" y="2247900"/>
              <a:chExt cx="2729354" cy="3282265"/>
            </a:xfrm>
          </p:grpSpPr>
          <p:sp>
            <p:nvSpPr>
              <p:cNvPr id="46090" name="Line 3"/>
              <p:cNvSpPr>
                <a:spLocks noChangeShapeType="1"/>
              </p:cNvSpPr>
              <p:nvPr/>
            </p:nvSpPr>
            <p:spPr bwMode="auto">
              <a:xfrm>
                <a:off x="2955178" y="2258265"/>
                <a:ext cx="0" cy="2570500"/>
              </a:xfrm>
              <a:prstGeom prst="line">
                <a:avLst/>
              </a:prstGeom>
              <a:noFill/>
              <a:ln w="12700">
                <a:solidFill>
                  <a:schemeClr val="tx1"/>
                </a:solidFill>
                <a:round/>
                <a:headEnd/>
                <a:tailEnd/>
              </a:ln>
            </p:spPr>
            <p:txBody>
              <a:bodyPr/>
              <a:lstStyle/>
              <a:p>
                <a:endParaRPr lang="en-US"/>
              </a:p>
            </p:txBody>
          </p:sp>
          <p:sp>
            <p:nvSpPr>
              <p:cNvPr id="46091" name="Line 4"/>
              <p:cNvSpPr>
                <a:spLocks noChangeShapeType="1"/>
              </p:cNvSpPr>
              <p:nvPr/>
            </p:nvSpPr>
            <p:spPr bwMode="auto">
              <a:xfrm>
                <a:off x="2944813" y="4828765"/>
                <a:ext cx="1990065" cy="0"/>
              </a:xfrm>
              <a:prstGeom prst="line">
                <a:avLst/>
              </a:prstGeom>
              <a:noFill/>
              <a:ln w="12700">
                <a:solidFill>
                  <a:schemeClr val="tx1"/>
                </a:solidFill>
                <a:round/>
                <a:headEnd/>
                <a:tailEnd/>
              </a:ln>
            </p:spPr>
            <p:txBody>
              <a:bodyPr/>
              <a:lstStyle/>
              <a:p>
                <a:endParaRPr lang="en-US"/>
              </a:p>
            </p:txBody>
          </p:sp>
          <p:sp>
            <p:nvSpPr>
              <p:cNvPr id="46092" name="Text Box 11"/>
              <p:cNvSpPr txBox="1">
                <a:spLocks noChangeArrowheads="1"/>
              </p:cNvSpPr>
              <p:nvPr/>
            </p:nvSpPr>
            <p:spPr bwMode="auto">
              <a:xfrm rot="-5400000">
                <a:off x="1105559" y="3429636"/>
                <a:ext cx="2538483" cy="338554"/>
              </a:xfrm>
              <a:prstGeom prst="rect">
                <a:avLst/>
              </a:prstGeom>
              <a:noFill/>
              <a:ln w="9525">
                <a:noFill/>
                <a:miter lim="800000"/>
                <a:headEnd/>
                <a:tailEnd/>
              </a:ln>
            </p:spPr>
            <p:txBody>
              <a:bodyPr>
                <a:spAutoFit/>
              </a:bodyPr>
              <a:lstStyle/>
              <a:p>
                <a:pPr algn="ctr">
                  <a:spcBef>
                    <a:spcPct val="10000"/>
                  </a:spcBef>
                </a:pPr>
                <a:r>
                  <a:rPr lang="en-US" sz="1600"/>
                  <a:t>Coffee (lb/day)</a:t>
                </a:r>
              </a:p>
            </p:txBody>
          </p:sp>
          <p:sp>
            <p:nvSpPr>
              <p:cNvPr id="46093" name="Text Box 12"/>
              <p:cNvSpPr txBox="1">
                <a:spLocks noChangeArrowheads="1"/>
              </p:cNvSpPr>
              <p:nvPr/>
            </p:nvSpPr>
            <p:spPr bwMode="auto">
              <a:xfrm>
                <a:off x="3156606" y="5191611"/>
                <a:ext cx="1661667" cy="338554"/>
              </a:xfrm>
              <a:prstGeom prst="rect">
                <a:avLst/>
              </a:prstGeom>
              <a:noFill/>
              <a:ln w="9525">
                <a:noFill/>
                <a:miter lim="800000"/>
                <a:headEnd/>
                <a:tailEnd/>
              </a:ln>
            </p:spPr>
            <p:txBody>
              <a:bodyPr>
                <a:spAutoFit/>
              </a:bodyPr>
              <a:lstStyle/>
              <a:p>
                <a:pPr algn="ctr">
                  <a:spcBef>
                    <a:spcPct val="10000"/>
                  </a:spcBef>
                </a:pPr>
                <a:r>
                  <a:rPr lang="en-US" sz="1600"/>
                  <a:t>Nuts (lb/day)</a:t>
                </a:r>
              </a:p>
            </p:txBody>
          </p:sp>
          <p:sp>
            <p:nvSpPr>
              <p:cNvPr id="46094" name="Line 8"/>
              <p:cNvSpPr>
                <a:spLocks noChangeShapeType="1"/>
              </p:cNvSpPr>
              <p:nvPr/>
            </p:nvSpPr>
            <p:spPr bwMode="auto">
              <a:xfrm flipH="1" flipV="1">
                <a:off x="3535614" y="3242932"/>
                <a:ext cx="0" cy="1575468"/>
              </a:xfrm>
              <a:prstGeom prst="line">
                <a:avLst/>
              </a:prstGeom>
              <a:noFill/>
              <a:ln w="12700">
                <a:solidFill>
                  <a:schemeClr val="tx1"/>
                </a:solidFill>
                <a:prstDash val="lgDash"/>
                <a:round/>
                <a:headEnd/>
                <a:tailEnd/>
              </a:ln>
            </p:spPr>
            <p:txBody>
              <a:bodyPr/>
              <a:lstStyle/>
              <a:p>
                <a:endParaRPr lang="en-US"/>
              </a:p>
            </p:txBody>
          </p:sp>
          <p:sp>
            <p:nvSpPr>
              <p:cNvPr id="46095" name="Line 6"/>
              <p:cNvSpPr>
                <a:spLocks noChangeShapeType="1"/>
              </p:cNvSpPr>
              <p:nvPr/>
            </p:nvSpPr>
            <p:spPr bwMode="auto">
              <a:xfrm>
                <a:off x="2975908" y="4186140"/>
                <a:ext cx="1171236" cy="0"/>
              </a:xfrm>
              <a:prstGeom prst="line">
                <a:avLst/>
              </a:prstGeom>
              <a:noFill/>
              <a:ln w="12700">
                <a:solidFill>
                  <a:schemeClr val="tx1"/>
                </a:solidFill>
                <a:prstDash val="lgDash"/>
                <a:round/>
                <a:headEnd/>
                <a:tailEnd/>
              </a:ln>
            </p:spPr>
            <p:txBody>
              <a:bodyPr/>
              <a:lstStyle/>
              <a:p>
                <a:endParaRPr lang="en-US"/>
              </a:p>
            </p:txBody>
          </p:sp>
          <p:sp>
            <p:nvSpPr>
              <p:cNvPr id="46096" name="Line 9"/>
              <p:cNvSpPr>
                <a:spLocks noChangeShapeType="1"/>
              </p:cNvSpPr>
              <p:nvPr/>
            </p:nvSpPr>
            <p:spPr bwMode="auto">
              <a:xfrm flipH="1" flipV="1">
                <a:off x="4136779" y="4174480"/>
                <a:ext cx="0" cy="664651"/>
              </a:xfrm>
              <a:prstGeom prst="line">
                <a:avLst/>
              </a:prstGeom>
              <a:noFill/>
              <a:ln w="12700">
                <a:solidFill>
                  <a:schemeClr val="tx1"/>
                </a:solidFill>
                <a:prstDash val="lgDash"/>
                <a:round/>
                <a:headEnd/>
                <a:tailEnd/>
              </a:ln>
            </p:spPr>
            <p:txBody>
              <a:bodyPr/>
              <a:lstStyle/>
              <a:p>
                <a:endParaRPr lang="en-US"/>
              </a:p>
            </p:txBody>
          </p:sp>
          <p:sp>
            <p:nvSpPr>
              <p:cNvPr id="46097" name="Line 13"/>
              <p:cNvSpPr>
                <a:spLocks noChangeShapeType="1"/>
              </p:cNvSpPr>
              <p:nvPr/>
            </p:nvSpPr>
            <p:spPr bwMode="auto">
              <a:xfrm>
                <a:off x="2975908" y="3263662"/>
                <a:ext cx="536385" cy="0"/>
              </a:xfrm>
              <a:prstGeom prst="line">
                <a:avLst/>
              </a:prstGeom>
              <a:noFill/>
              <a:ln w="12700">
                <a:solidFill>
                  <a:schemeClr val="tx1"/>
                </a:solidFill>
                <a:prstDash val="lgDash"/>
                <a:round/>
                <a:headEnd/>
                <a:tailEnd/>
              </a:ln>
            </p:spPr>
            <p:txBody>
              <a:bodyPr/>
              <a:lstStyle/>
              <a:p>
                <a:endParaRPr lang="en-US"/>
              </a:p>
            </p:txBody>
          </p:sp>
          <p:sp>
            <p:nvSpPr>
              <p:cNvPr id="46098" name="Text Box 30"/>
              <p:cNvSpPr txBox="1">
                <a:spLocks noChangeArrowheads="1"/>
              </p:cNvSpPr>
              <p:nvPr/>
            </p:nvSpPr>
            <p:spPr bwMode="auto">
              <a:xfrm>
                <a:off x="2303362" y="3136692"/>
                <a:ext cx="587791" cy="369332"/>
              </a:xfrm>
              <a:prstGeom prst="rect">
                <a:avLst/>
              </a:prstGeom>
              <a:noFill/>
              <a:ln w="9525">
                <a:noFill/>
                <a:miter lim="800000"/>
                <a:headEnd/>
                <a:tailEnd/>
              </a:ln>
            </p:spPr>
            <p:txBody>
              <a:bodyPr>
                <a:spAutoFit/>
              </a:bodyPr>
              <a:lstStyle/>
              <a:p>
                <a:pPr algn="r">
                  <a:spcBef>
                    <a:spcPct val="50000"/>
                  </a:spcBef>
                </a:pPr>
                <a:r>
                  <a:rPr lang="en-US"/>
                  <a:t>16</a:t>
                </a:r>
              </a:p>
            </p:txBody>
          </p:sp>
          <p:sp>
            <p:nvSpPr>
              <p:cNvPr id="46099" name="Text Box 31"/>
              <p:cNvSpPr txBox="1">
                <a:spLocks noChangeArrowheads="1"/>
              </p:cNvSpPr>
              <p:nvPr/>
            </p:nvSpPr>
            <p:spPr bwMode="auto">
              <a:xfrm>
                <a:off x="2455826" y="4035848"/>
                <a:ext cx="435327" cy="301425"/>
              </a:xfrm>
              <a:prstGeom prst="rect">
                <a:avLst/>
              </a:prstGeom>
              <a:noFill/>
              <a:ln w="9525">
                <a:noFill/>
                <a:miter lim="800000"/>
                <a:headEnd/>
                <a:tailEnd/>
              </a:ln>
            </p:spPr>
            <p:txBody>
              <a:bodyPr>
                <a:spAutoFit/>
              </a:bodyPr>
              <a:lstStyle/>
              <a:p>
                <a:pPr algn="r">
                  <a:spcBef>
                    <a:spcPct val="50000"/>
                  </a:spcBef>
                </a:pPr>
                <a:r>
                  <a:rPr lang="en-US"/>
                  <a:t>8</a:t>
                </a:r>
              </a:p>
            </p:txBody>
          </p:sp>
          <p:sp>
            <p:nvSpPr>
              <p:cNvPr id="46100" name="Text Box 32"/>
              <p:cNvSpPr txBox="1">
                <a:spLocks noChangeArrowheads="1"/>
              </p:cNvSpPr>
              <p:nvPr/>
            </p:nvSpPr>
            <p:spPr bwMode="auto">
              <a:xfrm>
                <a:off x="3345085" y="4870224"/>
                <a:ext cx="393170" cy="369332"/>
              </a:xfrm>
              <a:prstGeom prst="rect">
                <a:avLst/>
              </a:prstGeom>
              <a:noFill/>
              <a:ln w="9525">
                <a:noFill/>
                <a:miter lim="800000"/>
                <a:headEnd/>
                <a:tailEnd/>
              </a:ln>
            </p:spPr>
            <p:txBody>
              <a:bodyPr>
                <a:spAutoFit/>
              </a:bodyPr>
              <a:lstStyle/>
              <a:p>
                <a:pPr algn="ctr">
                  <a:spcBef>
                    <a:spcPct val="50000"/>
                  </a:spcBef>
                </a:pPr>
                <a:r>
                  <a:rPr lang="en-US"/>
                  <a:t>4</a:t>
                </a:r>
              </a:p>
            </p:txBody>
          </p:sp>
          <p:sp>
            <p:nvSpPr>
              <p:cNvPr id="46101" name="Text Box 33"/>
              <p:cNvSpPr txBox="1">
                <a:spLocks noChangeArrowheads="1"/>
              </p:cNvSpPr>
              <p:nvPr/>
            </p:nvSpPr>
            <p:spPr bwMode="auto">
              <a:xfrm>
                <a:off x="3854369" y="4870224"/>
                <a:ext cx="393170" cy="369332"/>
              </a:xfrm>
              <a:prstGeom prst="rect">
                <a:avLst/>
              </a:prstGeom>
              <a:noFill/>
              <a:ln w="9525">
                <a:noFill/>
                <a:miter lim="800000"/>
                <a:headEnd/>
                <a:tailEnd/>
              </a:ln>
            </p:spPr>
            <p:txBody>
              <a:bodyPr>
                <a:spAutoFit/>
              </a:bodyPr>
              <a:lstStyle/>
              <a:p>
                <a:pPr algn="ctr">
                  <a:spcBef>
                    <a:spcPct val="50000"/>
                  </a:spcBef>
                </a:pPr>
                <a:r>
                  <a:rPr lang="en-US"/>
                  <a:t>8</a:t>
                </a:r>
              </a:p>
            </p:txBody>
          </p:sp>
          <p:sp>
            <p:nvSpPr>
              <p:cNvPr id="46102" name="Text Box 5"/>
              <p:cNvSpPr txBox="1">
                <a:spLocks noChangeArrowheads="1"/>
              </p:cNvSpPr>
              <p:nvPr/>
            </p:nvSpPr>
            <p:spPr bwMode="auto">
              <a:xfrm>
                <a:off x="2361236" y="2278995"/>
                <a:ext cx="529918" cy="369332"/>
              </a:xfrm>
              <a:prstGeom prst="rect">
                <a:avLst/>
              </a:prstGeom>
              <a:noFill/>
              <a:ln w="9525">
                <a:noFill/>
                <a:miter lim="800000"/>
                <a:headEnd/>
                <a:tailEnd/>
              </a:ln>
            </p:spPr>
            <p:txBody>
              <a:bodyPr>
                <a:spAutoFit/>
              </a:bodyPr>
              <a:lstStyle/>
              <a:p>
                <a:pPr algn="r">
                  <a:spcBef>
                    <a:spcPct val="50000"/>
                  </a:spcBef>
                </a:pPr>
                <a:r>
                  <a:rPr lang="en-US"/>
                  <a:t>24</a:t>
                </a:r>
              </a:p>
            </p:txBody>
          </p:sp>
          <p:sp>
            <p:nvSpPr>
              <p:cNvPr id="23" name="Line 7"/>
              <p:cNvSpPr>
                <a:spLocks noChangeShapeType="1"/>
              </p:cNvSpPr>
              <p:nvPr/>
            </p:nvSpPr>
            <p:spPr bwMode="auto">
              <a:xfrm>
                <a:off x="2965453" y="2362004"/>
                <a:ext cx="1620451" cy="2458154"/>
              </a:xfrm>
              <a:prstGeom prst="line">
                <a:avLst/>
              </a:prstGeom>
              <a:ln>
                <a:solidFill>
                  <a:schemeClr val="accent2"/>
                </a:solidFill>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en-US"/>
              </a:p>
            </p:txBody>
          </p:sp>
          <p:sp>
            <p:nvSpPr>
              <p:cNvPr id="46104" name="Rectangle 14"/>
              <p:cNvSpPr>
                <a:spLocks noChangeArrowheads="1"/>
              </p:cNvSpPr>
              <p:nvPr/>
            </p:nvSpPr>
            <p:spPr bwMode="auto">
              <a:xfrm>
                <a:off x="2892989" y="2299725"/>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6105" name="Text Box 15"/>
              <p:cNvSpPr txBox="1">
                <a:spLocks noChangeArrowheads="1"/>
              </p:cNvSpPr>
              <p:nvPr/>
            </p:nvSpPr>
            <p:spPr bwMode="auto">
              <a:xfrm>
                <a:off x="3048463" y="2247900"/>
                <a:ext cx="238393" cy="301425"/>
              </a:xfrm>
              <a:prstGeom prst="rect">
                <a:avLst/>
              </a:prstGeom>
              <a:noFill/>
              <a:ln w="9525">
                <a:noFill/>
                <a:miter lim="800000"/>
                <a:headEnd/>
                <a:tailEnd/>
              </a:ln>
            </p:spPr>
            <p:txBody>
              <a:bodyPr>
                <a:spAutoFit/>
              </a:bodyPr>
              <a:lstStyle/>
              <a:p>
                <a:pPr>
                  <a:spcBef>
                    <a:spcPct val="10000"/>
                  </a:spcBef>
                </a:pPr>
                <a:r>
                  <a:rPr lang="en-US"/>
                  <a:t>A</a:t>
                </a:r>
              </a:p>
            </p:txBody>
          </p:sp>
          <p:sp>
            <p:nvSpPr>
              <p:cNvPr id="46106" name="Text Box 16"/>
              <p:cNvSpPr txBox="1">
                <a:spLocks noChangeArrowheads="1"/>
              </p:cNvSpPr>
              <p:nvPr/>
            </p:nvSpPr>
            <p:spPr bwMode="auto">
              <a:xfrm>
                <a:off x="3577074" y="3014904"/>
                <a:ext cx="238393" cy="301425"/>
              </a:xfrm>
              <a:prstGeom prst="rect">
                <a:avLst/>
              </a:prstGeom>
              <a:noFill/>
              <a:ln w="9525">
                <a:noFill/>
                <a:miter lim="800000"/>
                <a:headEnd/>
                <a:tailEnd/>
              </a:ln>
            </p:spPr>
            <p:txBody>
              <a:bodyPr>
                <a:spAutoFit/>
              </a:bodyPr>
              <a:lstStyle/>
              <a:p>
                <a:pPr>
                  <a:spcBef>
                    <a:spcPct val="10000"/>
                  </a:spcBef>
                </a:pPr>
                <a:r>
                  <a:rPr lang="en-US"/>
                  <a:t>B</a:t>
                </a:r>
              </a:p>
            </p:txBody>
          </p:sp>
          <p:sp>
            <p:nvSpPr>
              <p:cNvPr id="46107" name="Text Box 18"/>
              <p:cNvSpPr txBox="1">
                <a:spLocks noChangeArrowheads="1"/>
              </p:cNvSpPr>
              <p:nvPr/>
            </p:nvSpPr>
            <p:spPr bwMode="auto">
              <a:xfrm>
                <a:off x="4167874" y="3927017"/>
                <a:ext cx="238393" cy="301425"/>
              </a:xfrm>
              <a:prstGeom prst="rect">
                <a:avLst/>
              </a:prstGeom>
              <a:noFill/>
              <a:ln w="9525">
                <a:noFill/>
                <a:miter lim="800000"/>
                <a:headEnd/>
                <a:tailEnd/>
              </a:ln>
            </p:spPr>
            <p:txBody>
              <a:bodyPr>
                <a:spAutoFit/>
              </a:bodyPr>
              <a:lstStyle/>
              <a:p>
                <a:pPr>
                  <a:spcBef>
                    <a:spcPct val="10000"/>
                  </a:spcBef>
                </a:pPr>
                <a:r>
                  <a:rPr lang="en-US"/>
                  <a:t>C</a:t>
                </a:r>
              </a:p>
            </p:txBody>
          </p:sp>
          <p:sp>
            <p:nvSpPr>
              <p:cNvPr id="46108" name="Text Box 20"/>
              <p:cNvSpPr txBox="1">
                <a:spLocks noChangeArrowheads="1"/>
              </p:cNvSpPr>
              <p:nvPr/>
            </p:nvSpPr>
            <p:spPr bwMode="auto">
              <a:xfrm>
                <a:off x="4592836" y="4559277"/>
                <a:ext cx="238393" cy="301425"/>
              </a:xfrm>
              <a:prstGeom prst="rect">
                <a:avLst/>
              </a:prstGeom>
              <a:noFill/>
              <a:ln w="9525">
                <a:noFill/>
                <a:miter lim="800000"/>
                <a:headEnd/>
                <a:tailEnd/>
              </a:ln>
            </p:spPr>
            <p:txBody>
              <a:bodyPr>
                <a:spAutoFit/>
              </a:bodyPr>
              <a:lstStyle/>
              <a:p>
                <a:pPr>
                  <a:spcBef>
                    <a:spcPct val="10000"/>
                  </a:spcBef>
                </a:pPr>
                <a:r>
                  <a:rPr lang="en-US"/>
                  <a:t>D</a:t>
                </a:r>
              </a:p>
            </p:txBody>
          </p:sp>
          <p:sp>
            <p:nvSpPr>
              <p:cNvPr id="46109" name="Rectangle 22"/>
              <p:cNvSpPr>
                <a:spLocks noChangeArrowheads="1"/>
              </p:cNvSpPr>
              <p:nvPr/>
            </p:nvSpPr>
            <p:spPr bwMode="auto">
              <a:xfrm>
                <a:off x="3473424" y="3180743"/>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6110" name="Rectangle 29"/>
              <p:cNvSpPr>
                <a:spLocks noChangeArrowheads="1"/>
              </p:cNvSpPr>
              <p:nvPr/>
            </p:nvSpPr>
            <p:spPr bwMode="auto">
              <a:xfrm>
                <a:off x="4084955" y="4103220"/>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6111" name="Rectangle 30"/>
              <p:cNvSpPr>
                <a:spLocks noChangeArrowheads="1"/>
              </p:cNvSpPr>
              <p:nvPr/>
            </p:nvSpPr>
            <p:spPr bwMode="auto">
              <a:xfrm>
                <a:off x="4530646" y="4756210"/>
                <a:ext cx="124379" cy="134744"/>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6112" name="Text Box 34"/>
              <p:cNvSpPr txBox="1">
                <a:spLocks noChangeArrowheads="1"/>
              </p:cNvSpPr>
              <p:nvPr/>
            </p:nvSpPr>
            <p:spPr bwMode="auto">
              <a:xfrm>
                <a:off x="4363653" y="4870224"/>
                <a:ext cx="474560" cy="369332"/>
              </a:xfrm>
              <a:prstGeom prst="rect">
                <a:avLst/>
              </a:prstGeom>
              <a:noFill/>
              <a:ln w="9525">
                <a:noFill/>
                <a:miter lim="800000"/>
                <a:headEnd/>
                <a:tailEnd/>
              </a:ln>
            </p:spPr>
            <p:txBody>
              <a:bodyPr>
                <a:spAutoFit/>
              </a:bodyPr>
              <a:lstStyle/>
              <a:p>
                <a:pPr algn="ctr">
                  <a:spcBef>
                    <a:spcPct val="50000"/>
                  </a:spcBef>
                </a:pPr>
                <a:r>
                  <a:rPr lang="en-US"/>
                  <a:t>12</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l" eaLnBrk="1" hangingPunct="1"/>
            <a:r>
              <a:rPr lang="en-US" spc="300" dirty="0" smtClean="0"/>
              <a:t>Tom's Production Possibilities</a:t>
            </a:r>
          </a:p>
        </p:txBody>
      </p:sp>
      <p:sp>
        <p:nvSpPr>
          <p:cNvPr id="3" name="Content Placeholder 2"/>
          <p:cNvSpPr>
            <a:spLocks noGrp="1"/>
          </p:cNvSpPr>
          <p:nvPr>
            <p:ph idx="1"/>
          </p:nvPr>
        </p:nvSpPr>
        <p:spPr>
          <a:xfrm>
            <a:off x="923926" y="1600200"/>
            <a:ext cx="5761882" cy="4525963"/>
          </a:xfrm>
        </p:spPr>
        <p:txBody>
          <a:bodyPr>
            <a:normAutofit fontScale="92500" lnSpcReduction="10000"/>
          </a:bodyPr>
          <a:lstStyle/>
          <a:p>
            <a:pPr marL="225425" lvl="1" indent="-225425" eaLnBrk="1" hangingPunct="1">
              <a:buClr>
                <a:schemeClr val="bg1"/>
              </a:buClr>
            </a:pPr>
            <a:r>
              <a:rPr lang="en-US" sz="2100" dirty="0" smtClean="0"/>
              <a:t>Work 6 hours per day</a:t>
            </a:r>
          </a:p>
          <a:p>
            <a:pPr eaLnBrk="1" hangingPunct="1"/>
            <a:r>
              <a:rPr lang="en-US" sz="2400" dirty="0" smtClean="0"/>
              <a:t>Productivity determines the slope of the PPC</a:t>
            </a:r>
          </a:p>
          <a:p>
            <a:pPr marL="225425" lvl="1" indent="-225425" eaLnBrk="1" hangingPunct="1"/>
            <a:r>
              <a:rPr lang="en-US" sz="2100" dirty="0" smtClean="0"/>
              <a:t>1 hour of labor</a:t>
            </a:r>
          </a:p>
          <a:p>
            <a:pPr lvl="2" eaLnBrk="1" hangingPunct="1">
              <a:buFontTx/>
              <a:buNone/>
            </a:pPr>
            <a:r>
              <a:rPr lang="en-US" sz="2100" dirty="0" smtClean="0"/>
              <a:t>= 4 pounds of nuts OR</a:t>
            </a:r>
          </a:p>
          <a:p>
            <a:pPr lvl="2" eaLnBrk="1" hangingPunct="1">
              <a:buFontTx/>
              <a:buNone/>
            </a:pPr>
            <a:r>
              <a:rPr lang="en-US" sz="2100" dirty="0" smtClean="0"/>
              <a:t>= 2 pounds of coffee</a:t>
            </a:r>
          </a:p>
          <a:p>
            <a:pPr eaLnBrk="1" hangingPunct="1"/>
            <a:r>
              <a:rPr lang="en-US" sz="2400" dirty="0" smtClean="0"/>
              <a:t>Opportunity cost</a:t>
            </a:r>
          </a:p>
          <a:p>
            <a:pPr marL="225425" lvl="1" indent="-225425" eaLnBrk="1" hangingPunct="1"/>
            <a:r>
              <a:rPr lang="en-US" sz="2100" dirty="0" smtClean="0"/>
              <a:t>Marginal cost:  – 4 coffee </a:t>
            </a:r>
          </a:p>
          <a:p>
            <a:pPr marL="225425" lvl="1" indent="-225425" eaLnBrk="1" hangingPunct="1"/>
            <a:r>
              <a:rPr lang="en-US" sz="2100" dirty="0" smtClean="0"/>
              <a:t>Marginal benefit: 8 nuts</a:t>
            </a:r>
          </a:p>
          <a:p>
            <a:pPr eaLnBrk="1" hangingPunct="1"/>
            <a:r>
              <a:rPr lang="en-US" sz="2200" dirty="0" smtClean="0"/>
              <a:t>Tom's opportunity cost of </a:t>
            </a:r>
            <a:br>
              <a:rPr lang="en-US" sz="2200" dirty="0" smtClean="0"/>
            </a:br>
            <a:r>
              <a:rPr lang="en-US" sz="2200" dirty="0" smtClean="0"/>
              <a:t>1 coffee is 2 nuts</a:t>
            </a:r>
          </a:p>
          <a:p>
            <a:pPr eaLnBrk="1" hangingPunct="1"/>
            <a:r>
              <a:rPr lang="en-US" sz="2200" dirty="0" smtClean="0"/>
              <a:t>His opportunity cost of </a:t>
            </a:r>
            <a:br>
              <a:rPr lang="en-US" sz="2200" dirty="0" smtClean="0"/>
            </a:br>
            <a:r>
              <a:rPr lang="en-US" sz="2200" dirty="0" smtClean="0"/>
              <a:t>1 nut is ½ coffee</a:t>
            </a:r>
          </a:p>
        </p:txBody>
      </p:sp>
      <p:sp>
        <p:nvSpPr>
          <p:cNvPr id="31" name="Footer Placeholder 4"/>
          <p:cNvSpPr>
            <a:spLocks noGrp="1"/>
          </p:cNvSpPr>
          <p:nvPr>
            <p:ph type="ftr" sz="quarter" idx="11"/>
          </p:nvPr>
        </p:nvSpPr>
        <p:spPr>
          <a:xfrm>
            <a:off x="3048000" y="6400800"/>
            <a:ext cx="3326126"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48129" name="Slide Number Placeholder 1"/>
          <p:cNvSpPr>
            <a:spLocks noGrp="1"/>
          </p:cNvSpPr>
          <p:nvPr>
            <p:ph type="sldNum" sz="quarter" idx="12"/>
          </p:nvPr>
        </p:nvSpPr>
        <p:spPr>
          <a:noFill/>
        </p:spPr>
        <p:txBody>
          <a:bodyPr/>
          <a:lstStyle/>
          <a:p>
            <a:r>
              <a:rPr lang="en-US" smtClean="0"/>
              <a:t>2-</a:t>
            </a:r>
            <a:fld id="{5D1876C0-0F10-4B16-A900-10601D5C76CB}" type="slidenum">
              <a:rPr lang="en-US" smtClean="0"/>
              <a:pPr/>
              <a:t>18</a:t>
            </a:fld>
            <a:endParaRPr lang="en-US" smtClean="0"/>
          </a:p>
        </p:txBody>
      </p:sp>
      <p:grpSp>
        <p:nvGrpSpPr>
          <p:cNvPr id="48132" name="Group 35"/>
          <p:cNvGrpSpPr>
            <a:grpSpLocks/>
          </p:cNvGrpSpPr>
          <p:nvPr/>
        </p:nvGrpSpPr>
        <p:grpSpPr bwMode="auto">
          <a:xfrm>
            <a:off x="4678363" y="2638425"/>
            <a:ext cx="4278312" cy="3457575"/>
            <a:chOff x="4638972" y="2705995"/>
            <a:chExt cx="4451641" cy="3458676"/>
          </a:xfrm>
          <a:effectLst>
            <a:outerShdw blurRad="50800" dist="38100" dir="8100000" algn="tr" rotWithShape="0">
              <a:prstClr val="black">
                <a:alpha val="40000"/>
              </a:prstClr>
            </a:outerShdw>
          </a:effectLst>
        </p:grpSpPr>
        <p:sp>
          <p:nvSpPr>
            <p:cNvPr id="8" name="Rectangle 7"/>
            <p:cNvSpPr/>
            <p:nvPr/>
          </p:nvSpPr>
          <p:spPr bwMode="auto">
            <a:xfrm>
              <a:off x="4638972" y="2705995"/>
              <a:ext cx="4451641" cy="3458676"/>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sp>
          <p:nvSpPr>
            <p:cNvPr id="48137" name="Line 4"/>
            <p:cNvSpPr>
              <a:spLocks noChangeShapeType="1"/>
            </p:cNvSpPr>
            <p:nvPr/>
          </p:nvSpPr>
          <p:spPr bwMode="auto">
            <a:xfrm>
              <a:off x="5269056" y="2876065"/>
              <a:ext cx="0" cy="2469610"/>
            </a:xfrm>
            <a:prstGeom prst="line">
              <a:avLst/>
            </a:prstGeom>
            <a:noFill/>
            <a:ln w="38100">
              <a:solidFill>
                <a:schemeClr val="tx1"/>
              </a:solidFill>
              <a:round/>
              <a:headEnd/>
              <a:tailEnd/>
            </a:ln>
          </p:spPr>
          <p:txBody>
            <a:bodyPr/>
            <a:lstStyle/>
            <a:p>
              <a:endParaRPr lang="en-US"/>
            </a:p>
          </p:txBody>
        </p:sp>
        <p:sp>
          <p:nvSpPr>
            <p:cNvPr id="48138" name="Line 5"/>
            <p:cNvSpPr>
              <a:spLocks noChangeShapeType="1"/>
            </p:cNvSpPr>
            <p:nvPr/>
          </p:nvSpPr>
          <p:spPr bwMode="auto">
            <a:xfrm>
              <a:off x="5259126" y="5345675"/>
              <a:ext cx="3713850" cy="0"/>
            </a:xfrm>
            <a:prstGeom prst="line">
              <a:avLst/>
            </a:prstGeom>
            <a:noFill/>
            <a:ln w="38100">
              <a:solidFill>
                <a:schemeClr val="tx1"/>
              </a:solidFill>
              <a:round/>
              <a:headEnd/>
              <a:tailEnd/>
            </a:ln>
          </p:spPr>
          <p:txBody>
            <a:bodyPr/>
            <a:lstStyle/>
            <a:p>
              <a:endParaRPr lang="en-US"/>
            </a:p>
          </p:txBody>
        </p:sp>
        <p:sp>
          <p:nvSpPr>
            <p:cNvPr id="48139" name="Text Box 13"/>
            <p:cNvSpPr txBox="1">
              <a:spLocks noChangeArrowheads="1"/>
            </p:cNvSpPr>
            <p:nvPr/>
          </p:nvSpPr>
          <p:spPr bwMode="auto">
            <a:xfrm>
              <a:off x="6158641" y="5747026"/>
              <a:ext cx="1745969" cy="336657"/>
            </a:xfrm>
            <a:prstGeom prst="rect">
              <a:avLst/>
            </a:prstGeom>
            <a:noFill/>
            <a:ln w="9525">
              <a:noFill/>
              <a:miter lim="800000"/>
              <a:headEnd/>
              <a:tailEnd/>
            </a:ln>
          </p:spPr>
          <p:txBody>
            <a:bodyPr>
              <a:spAutoFit/>
            </a:bodyPr>
            <a:lstStyle/>
            <a:p>
              <a:pPr algn="ctr">
                <a:spcBef>
                  <a:spcPct val="10000"/>
                </a:spcBef>
              </a:pPr>
              <a:r>
                <a:rPr lang="en-US" sz="1600"/>
                <a:t>Nuts  (lb/day)</a:t>
              </a:r>
            </a:p>
          </p:txBody>
        </p:sp>
        <p:sp>
          <p:nvSpPr>
            <p:cNvPr id="48140" name="Text Box 37"/>
            <p:cNvSpPr txBox="1">
              <a:spLocks noChangeArrowheads="1"/>
            </p:cNvSpPr>
            <p:nvPr/>
          </p:nvSpPr>
          <p:spPr bwMode="auto">
            <a:xfrm rot="-5400000">
              <a:off x="3698526" y="4147492"/>
              <a:ext cx="2274024" cy="350185"/>
            </a:xfrm>
            <a:prstGeom prst="rect">
              <a:avLst/>
            </a:prstGeom>
            <a:noFill/>
            <a:ln w="9525">
              <a:noFill/>
              <a:miter lim="800000"/>
              <a:headEnd/>
              <a:tailEnd/>
            </a:ln>
          </p:spPr>
          <p:txBody>
            <a:bodyPr>
              <a:spAutoFit/>
            </a:bodyPr>
            <a:lstStyle/>
            <a:p>
              <a:pPr algn="ctr">
                <a:spcBef>
                  <a:spcPct val="10000"/>
                </a:spcBef>
              </a:pPr>
              <a:r>
                <a:rPr lang="en-US" sz="1600"/>
                <a:t>Coffee  (lb/day)</a:t>
              </a:r>
            </a:p>
          </p:txBody>
        </p:sp>
        <p:sp>
          <p:nvSpPr>
            <p:cNvPr id="48141" name="Line 7"/>
            <p:cNvSpPr>
              <a:spLocks noChangeShapeType="1"/>
            </p:cNvSpPr>
            <p:nvPr/>
          </p:nvSpPr>
          <p:spPr bwMode="auto">
            <a:xfrm>
              <a:off x="5288916" y="4649455"/>
              <a:ext cx="2353429" cy="0"/>
            </a:xfrm>
            <a:prstGeom prst="line">
              <a:avLst/>
            </a:prstGeom>
            <a:noFill/>
            <a:ln w="19050">
              <a:solidFill>
                <a:schemeClr val="tx1"/>
              </a:solidFill>
              <a:prstDash val="lgDash"/>
              <a:round/>
              <a:headEnd/>
              <a:tailEnd/>
            </a:ln>
          </p:spPr>
          <p:txBody>
            <a:bodyPr/>
            <a:lstStyle/>
            <a:p>
              <a:endParaRPr lang="en-US"/>
            </a:p>
          </p:txBody>
        </p:sp>
        <p:sp>
          <p:nvSpPr>
            <p:cNvPr id="48142" name="Line 9"/>
            <p:cNvSpPr>
              <a:spLocks noChangeShapeType="1"/>
            </p:cNvSpPr>
            <p:nvPr/>
          </p:nvSpPr>
          <p:spPr bwMode="auto">
            <a:xfrm flipH="1" flipV="1">
              <a:off x="6381225" y="3900690"/>
              <a:ext cx="0" cy="1431848"/>
            </a:xfrm>
            <a:prstGeom prst="line">
              <a:avLst/>
            </a:prstGeom>
            <a:noFill/>
            <a:ln w="19050">
              <a:solidFill>
                <a:schemeClr val="tx1"/>
              </a:solidFill>
              <a:prstDash val="lgDash"/>
              <a:round/>
              <a:headEnd/>
              <a:tailEnd/>
            </a:ln>
          </p:spPr>
          <p:txBody>
            <a:bodyPr/>
            <a:lstStyle/>
            <a:p>
              <a:endParaRPr lang="en-US"/>
            </a:p>
          </p:txBody>
        </p:sp>
        <p:sp>
          <p:nvSpPr>
            <p:cNvPr id="48143" name="Line 10"/>
            <p:cNvSpPr>
              <a:spLocks noChangeShapeType="1"/>
            </p:cNvSpPr>
            <p:nvPr/>
          </p:nvSpPr>
          <p:spPr bwMode="auto">
            <a:xfrm flipH="1" flipV="1">
              <a:off x="7652275" y="4570638"/>
              <a:ext cx="0" cy="788173"/>
            </a:xfrm>
            <a:prstGeom prst="line">
              <a:avLst/>
            </a:prstGeom>
            <a:noFill/>
            <a:ln w="19050">
              <a:solidFill>
                <a:schemeClr val="tx1"/>
              </a:solidFill>
              <a:prstDash val="lgDash"/>
              <a:round/>
              <a:headEnd/>
              <a:tailEnd/>
            </a:ln>
          </p:spPr>
          <p:txBody>
            <a:bodyPr/>
            <a:lstStyle/>
            <a:p>
              <a:endParaRPr lang="en-US"/>
            </a:p>
          </p:txBody>
        </p:sp>
        <p:sp>
          <p:nvSpPr>
            <p:cNvPr id="48144" name="Line 14"/>
            <p:cNvSpPr>
              <a:spLocks noChangeShapeType="1"/>
            </p:cNvSpPr>
            <p:nvPr/>
          </p:nvSpPr>
          <p:spPr bwMode="auto">
            <a:xfrm>
              <a:off x="5288916" y="3913827"/>
              <a:ext cx="1092309" cy="0"/>
            </a:xfrm>
            <a:prstGeom prst="line">
              <a:avLst/>
            </a:prstGeom>
            <a:noFill/>
            <a:ln w="19050">
              <a:solidFill>
                <a:schemeClr val="tx1"/>
              </a:solidFill>
              <a:prstDash val="lgDash"/>
              <a:round/>
              <a:headEnd/>
              <a:tailEnd/>
            </a:ln>
          </p:spPr>
          <p:txBody>
            <a:bodyPr/>
            <a:lstStyle/>
            <a:p>
              <a:endParaRPr lang="en-US"/>
            </a:p>
          </p:txBody>
        </p:sp>
        <p:sp>
          <p:nvSpPr>
            <p:cNvPr id="48145" name="Text Box 29"/>
            <p:cNvSpPr txBox="1">
              <a:spLocks noChangeArrowheads="1"/>
            </p:cNvSpPr>
            <p:nvPr/>
          </p:nvSpPr>
          <p:spPr bwMode="auto">
            <a:xfrm>
              <a:off x="5000719" y="4517910"/>
              <a:ext cx="208129" cy="366829"/>
            </a:xfrm>
            <a:prstGeom prst="rect">
              <a:avLst/>
            </a:prstGeom>
            <a:noFill/>
            <a:ln w="9525">
              <a:noFill/>
              <a:miter lim="800000"/>
              <a:headEnd/>
              <a:tailEnd/>
            </a:ln>
          </p:spPr>
          <p:txBody>
            <a:bodyPr>
              <a:spAutoFit/>
            </a:bodyPr>
            <a:lstStyle/>
            <a:p>
              <a:pPr>
                <a:spcBef>
                  <a:spcPct val="50000"/>
                </a:spcBef>
              </a:pPr>
              <a:r>
                <a:rPr lang="en-US"/>
                <a:t>4</a:t>
              </a:r>
            </a:p>
          </p:txBody>
        </p:sp>
        <p:sp>
          <p:nvSpPr>
            <p:cNvPr id="48146" name="Text Box 30"/>
            <p:cNvSpPr txBox="1">
              <a:spLocks noChangeArrowheads="1"/>
            </p:cNvSpPr>
            <p:nvPr/>
          </p:nvSpPr>
          <p:spPr bwMode="auto">
            <a:xfrm>
              <a:off x="5000719" y="3801719"/>
              <a:ext cx="208129" cy="366830"/>
            </a:xfrm>
            <a:prstGeom prst="rect">
              <a:avLst/>
            </a:prstGeom>
            <a:noFill/>
            <a:ln w="9525">
              <a:noFill/>
              <a:miter lim="800000"/>
              <a:headEnd/>
              <a:tailEnd/>
            </a:ln>
          </p:spPr>
          <p:txBody>
            <a:bodyPr>
              <a:spAutoFit/>
            </a:bodyPr>
            <a:lstStyle/>
            <a:p>
              <a:pPr>
                <a:spcBef>
                  <a:spcPct val="50000"/>
                </a:spcBef>
              </a:pPr>
              <a:r>
                <a:rPr lang="en-US"/>
                <a:t>8</a:t>
              </a:r>
            </a:p>
          </p:txBody>
        </p:sp>
        <p:sp>
          <p:nvSpPr>
            <p:cNvPr id="48147" name="Text Box 38"/>
            <p:cNvSpPr txBox="1">
              <a:spLocks noChangeArrowheads="1"/>
            </p:cNvSpPr>
            <p:nvPr/>
          </p:nvSpPr>
          <p:spPr bwMode="auto">
            <a:xfrm>
              <a:off x="6214803" y="5397665"/>
              <a:ext cx="287416" cy="366829"/>
            </a:xfrm>
            <a:prstGeom prst="rect">
              <a:avLst/>
            </a:prstGeom>
            <a:noFill/>
            <a:ln w="9525">
              <a:noFill/>
              <a:miter lim="800000"/>
              <a:headEnd/>
              <a:tailEnd/>
            </a:ln>
          </p:spPr>
          <p:txBody>
            <a:bodyPr>
              <a:spAutoFit/>
            </a:bodyPr>
            <a:lstStyle/>
            <a:p>
              <a:pPr>
                <a:spcBef>
                  <a:spcPct val="50000"/>
                </a:spcBef>
              </a:pPr>
              <a:r>
                <a:rPr lang="en-US"/>
                <a:t>8</a:t>
              </a:r>
            </a:p>
          </p:txBody>
        </p:sp>
        <p:sp>
          <p:nvSpPr>
            <p:cNvPr id="48148" name="Text Box 39"/>
            <p:cNvSpPr txBox="1">
              <a:spLocks noChangeArrowheads="1"/>
            </p:cNvSpPr>
            <p:nvPr/>
          </p:nvSpPr>
          <p:spPr bwMode="auto">
            <a:xfrm>
              <a:off x="7410717" y="5397665"/>
              <a:ext cx="505456" cy="366829"/>
            </a:xfrm>
            <a:prstGeom prst="rect">
              <a:avLst/>
            </a:prstGeom>
            <a:noFill/>
            <a:ln w="9525">
              <a:noFill/>
              <a:miter lim="800000"/>
              <a:headEnd/>
              <a:tailEnd/>
            </a:ln>
          </p:spPr>
          <p:txBody>
            <a:bodyPr>
              <a:spAutoFit/>
            </a:bodyPr>
            <a:lstStyle/>
            <a:p>
              <a:pPr>
                <a:spcBef>
                  <a:spcPct val="50000"/>
                </a:spcBef>
              </a:pPr>
              <a:r>
                <a:rPr lang="en-US"/>
                <a:t>16</a:t>
              </a:r>
            </a:p>
          </p:txBody>
        </p:sp>
        <p:sp>
          <p:nvSpPr>
            <p:cNvPr id="21" name="Line 8"/>
            <p:cNvSpPr>
              <a:spLocks noChangeShapeType="1"/>
            </p:cNvSpPr>
            <p:nvPr/>
          </p:nvSpPr>
          <p:spPr bwMode="auto">
            <a:xfrm>
              <a:off x="5311260" y="3244330"/>
              <a:ext cx="3415954" cy="2089815"/>
            </a:xfrm>
            <a:prstGeom prst="line">
              <a:avLst/>
            </a:prstGeom>
            <a:ln>
              <a:solidFill>
                <a:schemeClr val="tx2"/>
              </a:solidFill>
              <a:headEnd/>
              <a:tailEnd/>
            </a:ln>
          </p:spPr>
          <p:style>
            <a:lnRef idx="3">
              <a:schemeClr val="accent4"/>
            </a:lnRef>
            <a:fillRef idx="0">
              <a:schemeClr val="accent4"/>
            </a:fillRef>
            <a:effectRef idx="2">
              <a:schemeClr val="accent4"/>
            </a:effectRef>
            <a:fontRef idx="minor">
              <a:schemeClr val="tx1"/>
            </a:fontRef>
          </p:style>
          <p:txBody>
            <a:bodyPr/>
            <a:lstStyle/>
            <a:p>
              <a:pPr fontAlgn="auto">
                <a:spcBef>
                  <a:spcPts val="0"/>
                </a:spcBef>
                <a:spcAft>
                  <a:spcPts val="0"/>
                </a:spcAft>
                <a:defRPr/>
              </a:pPr>
              <a:endParaRPr lang="en-US"/>
            </a:p>
          </p:txBody>
        </p:sp>
        <p:sp>
          <p:nvSpPr>
            <p:cNvPr id="48150" name="Text Box 16"/>
            <p:cNvSpPr txBox="1">
              <a:spLocks noChangeArrowheads="1"/>
            </p:cNvSpPr>
            <p:nvPr/>
          </p:nvSpPr>
          <p:spPr bwMode="auto">
            <a:xfrm>
              <a:off x="5288135" y="2902908"/>
              <a:ext cx="229602" cy="366829"/>
            </a:xfrm>
            <a:prstGeom prst="rect">
              <a:avLst/>
            </a:prstGeom>
            <a:noFill/>
            <a:ln w="9525">
              <a:noFill/>
              <a:miter lim="800000"/>
              <a:headEnd/>
              <a:tailEnd/>
            </a:ln>
          </p:spPr>
          <p:txBody>
            <a:bodyPr>
              <a:spAutoFit/>
            </a:bodyPr>
            <a:lstStyle/>
            <a:p>
              <a:pPr>
                <a:spcBef>
                  <a:spcPct val="10000"/>
                </a:spcBef>
              </a:pPr>
              <a:r>
                <a:rPr lang="en-US"/>
                <a:t>A</a:t>
              </a:r>
            </a:p>
          </p:txBody>
        </p:sp>
        <p:sp>
          <p:nvSpPr>
            <p:cNvPr id="48151" name="Text Box 17"/>
            <p:cNvSpPr txBox="1">
              <a:spLocks noChangeArrowheads="1"/>
            </p:cNvSpPr>
            <p:nvPr/>
          </p:nvSpPr>
          <p:spPr bwMode="auto">
            <a:xfrm>
              <a:off x="6401458" y="3533346"/>
              <a:ext cx="227951" cy="366830"/>
            </a:xfrm>
            <a:prstGeom prst="rect">
              <a:avLst/>
            </a:prstGeom>
            <a:noFill/>
            <a:ln w="9525">
              <a:noFill/>
              <a:miter lim="800000"/>
              <a:headEnd/>
              <a:tailEnd/>
            </a:ln>
          </p:spPr>
          <p:txBody>
            <a:bodyPr>
              <a:spAutoFit/>
            </a:bodyPr>
            <a:lstStyle/>
            <a:p>
              <a:pPr>
                <a:spcBef>
                  <a:spcPct val="10000"/>
                </a:spcBef>
              </a:pPr>
              <a:r>
                <a:rPr lang="en-US"/>
                <a:t>B</a:t>
              </a:r>
            </a:p>
          </p:txBody>
        </p:sp>
        <p:sp>
          <p:nvSpPr>
            <p:cNvPr id="48152" name="Text Box 19"/>
            <p:cNvSpPr txBox="1">
              <a:spLocks noChangeArrowheads="1"/>
            </p:cNvSpPr>
            <p:nvPr/>
          </p:nvSpPr>
          <p:spPr bwMode="auto">
            <a:xfrm>
              <a:off x="7661793" y="4294001"/>
              <a:ext cx="229602" cy="366829"/>
            </a:xfrm>
            <a:prstGeom prst="rect">
              <a:avLst/>
            </a:prstGeom>
            <a:noFill/>
            <a:ln w="9525">
              <a:noFill/>
              <a:miter lim="800000"/>
              <a:headEnd/>
              <a:tailEnd/>
            </a:ln>
          </p:spPr>
          <p:txBody>
            <a:bodyPr>
              <a:spAutoFit/>
            </a:bodyPr>
            <a:lstStyle/>
            <a:p>
              <a:pPr>
                <a:spcBef>
                  <a:spcPct val="10000"/>
                </a:spcBef>
              </a:pPr>
              <a:r>
                <a:rPr lang="en-US"/>
                <a:t>C</a:t>
              </a:r>
            </a:p>
          </p:txBody>
        </p:sp>
        <p:sp>
          <p:nvSpPr>
            <p:cNvPr id="48153" name="Text Box 21"/>
            <p:cNvSpPr txBox="1">
              <a:spLocks noChangeArrowheads="1"/>
            </p:cNvSpPr>
            <p:nvPr/>
          </p:nvSpPr>
          <p:spPr bwMode="auto">
            <a:xfrm>
              <a:off x="8745384" y="4978431"/>
              <a:ext cx="227950" cy="366830"/>
            </a:xfrm>
            <a:prstGeom prst="rect">
              <a:avLst/>
            </a:prstGeom>
            <a:noFill/>
            <a:ln w="9525">
              <a:noFill/>
              <a:miter lim="800000"/>
              <a:headEnd/>
              <a:tailEnd/>
            </a:ln>
          </p:spPr>
          <p:txBody>
            <a:bodyPr>
              <a:spAutoFit/>
            </a:bodyPr>
            <a:lstStyle/>
            <a:p>
              <a:pPr>
                <a:spcBef>
                  <a:spcPct val="10000"/>
                </a:spcBef>
              </a:pPr>
              <a:r>
                <a:rPr lang="en-US"/>
                <a:t>D</a:t>
              </a:r>
            </a:p>
          </p:txBody>
        </p:sp>
        <p:sp>
          <p:nvSpPr>
            <p:cNvPr id="48154" name="Text Box 31"/>
            <p:cNvSpPr txBox="1">
              <a:spLocks noChangeArrowheads="1"/>
            </p:cNvSpPr>
            <p:nvPr/>
          </p:nvSpPr>
          <p:spPr bwMode="auto">
            <a:xfrm>
              <a:off x="4749643" y="3085529"/>
              <a:ext cx="479026" cy="366829"/>
            </a:xfrm>
            <a:prstGeom prst="rect">
              <a:avLst/>
            </a:prstGeom>
            <a:noFill/>
            <a:ln w="9525">
              <a:noFill/>
              <a:miter lim="800000"/>
              <a:headEnd/>
              <a:tailEnd/>
            </a:ln>
          </p:spPr>
          <p:txBody>
            <a:bodyPr>
              <a:spAutoFit/>
            </a:bodyPr>
            <a:lstStyle/>
            <a:p>
              <a:pPr algn="r">
                <a:spcBef>
                  <a:spcPct val="50000"/>
                </a:spcBef>
              </a:pPr>
              <a:r>
                <a:rPr lang="en-US"/>
                <a:t>12</a:t>
              </a:r>
            </a:p>
          </p:txBody>
        </p:sp>
        <p:sp>
          <p:nvSpPr>
            <p:cNvPr id="48155" name="Text Box 40"/>
            <p:cNvSpPr txBox="1">
              <a:spLocks noChangeArrowheads="1"/>
            </p:cNvSpPr>
            <p:nvPr/>
          </p:nvSpPr>
          <p:spPr bwMode="auto">
            <a:xfrm>
              <a:off x="8474869" y="5397887"/>
              <a:ext cx="507218" cy="366842"/>
            </a:xfrm>
            <a:prstGeom prst="rect">
              <a:avLst/>
            </a:prstGeom>
            <a:noFill/>
            <a:ln w="9525">
              <a:noFill/>
              <a:miter lim="800000"/>
              <a:headEnd/>
              <a:tailEnd/>
            </a:ln>
          </p:spPr>
          <p:txBody>
            <a:bodyPr>
              <a:spAutoFit/>
            </a:bodyPr>
            <a:lstStyle/>
            <a:p>
              <a:pPr>
                <a:spcBef>
                  <a:spcPct val="50000"/>
                </a:spcBef>
              </a:pPr>
              <a:r>
                <a:rPr lang="en-US"/>
                <a:t>24</a:t>
              </a:r>
            </a:p>
          </p:txBody>
        </p:sp>
        <p:sp>
          <p:nvSpPr>
            <p:cNvPr id="48156" name="Rectangle 14"/>
            <p:cNvSpPr>
              <a:spLocks noChangeArrowheads="1"/>
            </p:cNvSpPr>
            <p:nvPr/>
          </p:nvSpPr>
          <p:spPr bwMode="auto">
            <a:xfrm>
              <a:off x="5212068" y="3169415"/>
              <a:ext cx="139921" cy="148508"/>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8157" name="Rectangle 14"/>
            <p:cNvSpPr>
              <a:spLocks noChangeArrowheads="1"/>
            </p:cNvSpPr>
            <p:nvPr/>
          </p:nvSpPr>
          <p:spPr bwMode="auto">
            <a:xfrm>
              <a:off x="6333476" y="3826791"/>
              <a:ext cx="139921" cy="148508"/>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8158" name="Rectangle 14"/>
            <p:cNvSpPr>
              <a:spLocks noChangeArrowheads="1"/>
            </p:cNvSpPr>
            <p:nvPr/>
          </p:nvSpPr>
          <p:spPr bwMode="auto">
            <a:xfrm>
              <a:off x="7564068" y="4566055"/>
              <a:ext cx="139921" cy="148508"/>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8159" name="Rectangle 14"/>
            <p:cNvSpPr>
              <a:spLocks noChangeArrowheads="1"/>
            </p:cNvSpPr>
            <p:nvPr/>
          </p:nvSpPr>
          <p:spPr bwMode="auto">
            <a:xfrm>
              <a:off x="8671828" y="5278023"/>
              <a:ext cx="139921" cy="148508"/>
            </a:xfrm>
            <a:prstGeom prst="rect">
              <a:avLst/>
            </a:prstGeom>
            <a:solidFill>
              <a:srgbClr val="FFFF00"/>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pPr algn="l" eaLnBrk="1" hangingPunct="1"/>
            <a:r>
              <a:rPr lang="en-US" spc="300" dirty="0" smtClean="0"/>
              <a:t>Tom, Meet Susan</a:t>
            </a:r>
          </a:p>
        </p:txBody>
      </p:sp>
      <p:sp>
        <p:nvSpPr>
          <p:cNvPr id="3" name="Content Placeholder 2"/>
          <p:cNvSpPr>
            <a:spLocks noGrp="1"/>
          </p:cNvSpPr>
          <p:nvPr>
            <p:ph idx="1"/>
          </p:nvPr>
        </p:nvSpPr>
        <p:spPr>
          <a:xfrm>
            <a:off x="923926" y="1600200"/>
            <a:ext cx="4046537" cy="4525963"/>
          </a:xfrm>
        </p:spPr>
        <p:txBody>
          <a:bodyPr>
            <a:normAutofit lnSpcReduction="10000"/>
          </a:bodyPr>
          <a:lstStyle/>
          <a:p>
            <a:pPr eaLnBrk="1" hangingPunct="1"/>
            <a:r>
              <a:rPr lang="en-US" sz="2500" dirty="0" smtClean="0"/>
              <a:t>PPCs show comparative advantage</a:t>
            </a:r>
          </a:p>
          <a:p>
            <a:pPr marL="511175" lvl="2" indent="-225425" eaLnBrk="1" hangingPunct="1">
              <a:buClr>
                <a:schemeClr val="bg1"/>
              </a:buClr>
            </a:pPr>
            <a:r>
              <a:rPr lang="en-US" sz="2500" dirty="0" smtClean="0"/>
              <a:t>Sue's curve is steeper, better for coffee</a:t>
            </a:r>
          </a:p>
          <a:p>
            <a:pPr marL="511175" lvl="2" indent="-225425" eaLnBrk="1" hangingPunct="1">
              <a:buClr>
                <a:schemeClr val="bg1"/>
              </a:buClr>
            </a:pPr>
            <a:r>
              <a:rPr lang="en-US" sz="2500" dirty="0" smtClean="0"/>
              <a:t>Tom's curve is flatter, better for nuts</a:t>
            </a:r>
          </a:p>
          <a:p>
            <a:pPr eaLnBrk="1" hangingPunct="1"/>
            <a:r>
              <a:rPr lang="en-US" sz="2500" dirty="0" smtClean="0"/>
              <a:t>Comparative advantage is a </a:t>
            </a:r>
            <a:r>
              <a:rPr lang="en-US" sz="2500" dirty="0" smtClean="0">
                <a:solidFill>
                  <a:srgbClr val="FFC000"/>
                </a:solidFill>
              </a:rPr>
              <a:t>comparison</a:t>
            </a:r>
          </a:p>
          <a:p>
            <a:pPr eaLnBrk="1" hangingPunct="1"/>
            <a:r>
              <a:rPr lang="en-US" sz="2500" dirty="0" smtClean="0"/>
              <a:t>To get 1 coffee</a:t>
            </a:r>
          </a:p>
          <a:p>
            <a:pPr marL="511175" lvl="2" indent="-225425" eaLnBrk="1" hangingPunct="1">
              <a:buClr>
                <a:schemeClr val="bg1"/>
              </a:buClr>
            </a:pPr>
            <a:r>
              <a:rPr lang="en-US" sz="2500" dirty="0" smtClean="0"/>
              <a:t>Sue gives up ½ nuts</a:t>
            </a:r>
          </a:p>
          <a:p>
            <a:pPr marL="511175" lvl="2" indent="-225425" eaLnBrk="1" hangingPunct="1">
              <a:buClr>
                <a:schemeClr val="bg1"/>
              </a:buClr>
            </a:pPr>
            <a:r>
              <a:rPr lang="en-US" sz="2500" dirty="0" smtClean="0"/>
              <a:t>Tom gives up 2 nuts</a:t>
            </a:r>
          </a:p>
        </p:txBody>
      </p:sp>
      <p:sp>
        <p:nvSpPr>
          <p:cNvPr id="23" name="Footer Placeholder 4"/>
          <p:cNvSpPr>
            <a:spLocks noGrp="1"/>
          </p:cNvSpPr>
          <p:nvPr>
            <p:ph type="ftr" sz="quarter" idx="11"/>
          </p:nvPr>
        </p:nvSpPr>
        <p:spPr>
          <a:xfrm>
            <a:off x="3047999" y="6400800"/>
            <a:ext cx="3255707"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50177" name="Slide Number Placeholder 1"/>
          <p:cNvSpPr>
            <a:spLocks noGrp="1"/>
          </p:cNvSpPr>
          <p:nvPr>
            <p:ph type="sldNum" sz="quarter" idx="12"/>
          </p:nvPr>
        </p:nvSpPr>
        <p:spPr>
          <a:noFill/>
        </p:spPr>
        <p:txBody>
          <a:bodyPr/>
          <a:lstStyle/>
          <a:p>
            <a:r>
              <a:rPr lang="en-US" smtClean="0"/>
              <a:t>2-</a:t>
            </a:r>
            <a:fld id="{0F5330B9-AC34-460A-8EF6-57C15E043A5C}" type="slidenum">
              <a:rPr lang="en-US" smtClean="0"/>
              <a:pPr/>
              <a:t>19</a:t>
            </a:fld>
            <a:endParaRPr lang="en-US" smtClean="0"/>
          </a:p>
        </p:txBody>
      </p:sp>
      <p:grpSp>
        <p:nvGrpSpPr>
          <p:cNvPr id="50180" name="Group 5"/>
          <p:cNvGrpSpPr>
            <a:grpSpLocks/>
          </p:cNvGrpSpPr>
          <p:nvPr/>
        </p:nvGrpSpPr>
        <p:grpSpPr bwMode="auto">
          <a:xfrm>
            <a:off x="5037138" y="1903415"/>
            <a:ext cx="3854450" cy="4094158"/>
            <a:chOff x="2293226" y="2286268"/>
            <a:chExt cx="3855731" cy="4094714"/>
          </a:xfrm>
          <a:effectLst>
            <a:outerShdw blurRad="50800" dist="38100" dir="8100000" algn="tr" rotWithShape="0">
              <a:prstClr val="black">
                <a:alpha val="40000"/>
              </a:prstClr>
            </a:outerShdw>
          </a:effectLst>
        </p:grpSpPr>
        <p:sp>
          <p:nvSpPr>
            <p:cNvPr id="8" name="Rectangle 7"/>
            <p:cNvSpPr/>
            <p:nvPr/>
          </p:nvSpPr>
          <p:spPr bwMode="auto">
            <a:xfrm>
              <a:off x="2293226" y="2360887"/>
              <a:ext cx="3855731" cy="4020095"/>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grpSp>
          <p:nvGrpSpPr>
            <p:cNvPr id="50185" name="Group 21"/>
            <p:cNvGrpSpPr>
              <a:grpSpLocks/>
            </p:cNvGrpSpPr>
            <p:nvPr/>
          </p:nvGrpSpPr>
          <p:grpSpPr bwMode="auto">
            <a:xfrm>
              <a:off x="2328080" y="2286268"/>
              <a:ext cx="3698545" cy="3973245"/>
              <a:chOff x="1411347" y="1857688"/>
              <a:chExt cx="4531578" cy="4335453"/>
            </a:xfrm>
          </p:grpSpPr>
          <p:sp>
            <p:nvSpPr>
              <p:cNvPr id="50186" name="Text Box 12"/>
              <p:cNvSpPr txBox="1">
                <a:spLocks noChangeArrowheads="1"/>
              </p:cNvSpPr>
              <p:nvPr/>
            </p:nvSpPr>
            <p:spPr bwMode="auto">
              <a:xfrm>
                <a:off x="2297598" y="5790140"/>
                <a:ext cx="3126946" cy="403001"/>
              </a:xfrm>
              <a:prstGeom prst="rect">
                <a:avLst/>
              </a:prstGeom>
              <a:noFill/>
              <a:ln w="9525">
                <a:noFill/>
                <a:miter lim="800000"/>
                <a:headEnd/>
                <a:tailEnd/>
              </a:ln>
            </p:spPr>
            <p:txBody>
              <a:bodyPr>
                <a:spAutoFit/>
              </a:bodyPr>
              <a:lstStyle/>
              <a:p>
                <a:pPr algn="ctr">
                  <a:spcBef>
                    <a:spcPct val="10000"/>
                  </a:spcBef>
                </a:pPr>
                <a:r>
                  <a:rPr lang="en-US"/>
                  <a:t>Nuts  (lb/day)</a:t>
                </a:r>
              </a:p>
            </p:txBody>
          </p:sp>
          <p:sp>
            <p:nvSpPr>
              <p:cNvPr id="11" name="Line 37"/>
              <p:cNvSpPr>
                <a:spLocks noChangeShapeType="1"/>
              </p:cNvSpPr>
              <p:nvPr/>
            </p:nvSpPr>
            <p:spPr bwMode="auto">
              <a:xfrm>
                <a:off x="2337603" y="4049239"/>
                <a:ext cx="2924391" cy="1335723"/>
              </a:xfrm>
              <a:prstGeom prst="line">
                <a:avLst/>
              </a:prstGeom>
              <a:ln>
                <a:solidFill>
                  <a:schemeClr val="tx2"/>
                </a:solidFill>
                <a:headEnd/>
                <a:tailEnd/>
              </a:ln>
            </p:spPr>
            <p:style>
              <a:lnRef idx="3">
                <a:schemeClr val="accent4"/>
              </a:lnRef>
              <a:fillRef idx="0">
                <a:schemeClr val="accent4"/>
              </a:fillRef>
              <a:effectRef idx="2">
                <a:schemeClr val="accent4"/>
              </a:effectRef>
              <a:fontRef idx="minor">
                <a:schemeClr val="tx1"/>
              </a:fontRef>
            </p:style>
            <p:txBody>
              <a:bodyPr/>
              <a:lstStyle/>
              <a:p>
                <a:pPr fontAlgn="auto">
                  <a:spcBef>
                    <a:spcPts val="0"/>
                  </a:spcBef>
                  <a:spcAft>
                    <a:spcPts val="0"/>
                  </a:spcAft>
                  <a:defRPr/>
                </a:pPr>
                <a:endParaRPr lang="en-US"/>
              </a:p>
            </p:txBody>
          </p:sp>
          <p:sp>
            <p:nvSpPr>
              <p:cNvPr id="50188" name="Text Box 30"/>
              <p:cNvSpPr txBox="1">
                <a:spLocks noChangeArrowheads="1"/>
              </p:cNvSpPr>
              <p:nvPr/>
            </p:nvSpPr>
            <p:spPr bwMode="auto">
              <a:xfrm>
                <a:off x="1712341" y="3898900"/>
                <a:ext cx="586360" cy="403001"/>
              </a:xfrm>
              <a:prstGeom prst="rect">
                <a:avLst/>
              </a:prstGeom>
              <a:noFill/>
              <a:ln w="9525">
                <a:noFill/>
                <a:miter lim="800000"/>
                <a:headEnd/>
                <a:tailEnd/>
              </a:ln>
            </p:spPr>
            <p:txBody>
              <a:bodyPr>
                <a:spAutoFit/>
              </a:bodyPr>
              <a:lstStyle/>
              <a:p>
                <a:pPr algn="r">
                  <a:spcBef>
                    <a:spcPct val="50000"/>
                  </a:spcBef>
                </a:pPr>
                <a:r>
                  <a:rPr lang="en-US"/>
                  <a:t>12</a:t>
                </a:r>
              </a:p>
            </p:txBody>
          </p:sp>
          <p:sp>
            <p:nvSpPr>
              <p:cNvPr id="50189" name="Text Box 36"/>
              <p:cNvSpPr txBox="1">
                <a:spLocks noChangeArrowheads="1"/>
              </p:cNvSpPr>
              <p:nvPr/>
            </p:nvSpPr>
            <p:spPr bwMode="auto">
              <a:xfrm>
                <a:off x="4960012" y="5435600"/>
                <a:ext cx="567330" cy="369332"/>
              </a:xfrm>
              <a:prstGeom prst="rect">
                <a:avLst/>
              </a:prstGeom>
              <a:noFill/>
              <a:ln w="9525">
                <a:noFill/>
                <a:miter lim="800000"/>
                <a:headEnd/>
                <a:tailEnd/>
              </a:ln>
            </p:spPr>
            <p:txBody>
              <a:bodyPr>
                <a:spAutoFit/>
              </a:bodyPr>
              <a:lstStyle/>
              <a:p>
                <a:pPr algn="ctr">
                  <a:spcBef>
                    <a:spcPct val="50000"/>
                  </a:spcBef>
                </a:pPr>
                <a:r>
                  <a:rPr lang="en-US"/>
                  <a:t>24</a:t>
                </a:r>
              </a:p>
            </p:txBody>
          </p:sp>
          <p:sp>
            <p:nvSpPr>
              <p:cNvPr id="14" name="Text Box 41"/>
              <p:cNvSpPr txBox="1">
                <a:spLocks noChangeArrowheads="1"/>
              </p:cNvSpPr>
              <p:nvPr/>
            </p:nvSpPr>
            <p:spPr bwMode="auto">
              <a:xfrm>
                <a:off x="4133481" y="4332289"/>
                <a:ext cx="1809444" cy="403001"/>
              </a:xfrm>
              <a:prstGeom prst="rect">
                <a:avLst/>
              </a:prstGeom>
              <a:solidFill>
                <a:schemeClr val="tx2"/>
              </a:solidFill>
              <a:ln>
                <a:solidFill>
                  <a:schemeClr val="tx2"/>
                </a:solidFill>
                <a:headEnd/>
                <a:tailEn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10000"/>
                  </a:spcBef>
                  <a:spcAft>
                    <a:spcPts val="0"/>
                  </a:spcAft>
                  <a:defRPr/>
                </a:pPr>
                <a:r>
                  <a:rPr lang="en-US" b="1" dirty="0">
                    <a:solidFill>
                      <a:schemeClr val="bg1"/>
                    </a:solidFill>
                  </a:rPr>
                  <a:t>Tom’s PPC</a:t>
                </a:r>
              </a:p>
            </p:txBody>
          </p:sp>
          <p:sp>
            <p:nvSpPr>
              <p:cNvPr id="15" name="Line 7"/>
              <p:cNvSpPr>
                <a:spLocks noChangeShapeType="1"/>
              </p:cNvSpPr>
              <p:nvPr/>
            </p:nvSpPr>
            <p:spPr bwMode="auto">
              <a:xfrm>
                <a:off x="2349277" y="2526412"/>
                <a:ext cx="1350318" cy="2872409"/>
              </a:xfrm>
              <a:prstGeom prst="line">
                <a:avLst/>
              </a:prstGeom>
              <a:ln>
                <a:solidFill>
                  <a:schemeClr val="accent2"/>
                </a:solidFill>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en-US"/>
              </a:p>
            </p:txBody>
          </p:sp>
          <p:sp>
            <p:nvSpPr>
              <p:cNvPr id="50194" name="Text Box 31"/>
              <p:cNvSpPr txBox="1">
                <a:spLocks noChangeArrowheads="1"/>
              </p:cNvSpPr>
              <p:nvPr/>
            </p:nvSpPr>
            <p:spPr bwMode="auto">
              <a:xfrm>
                <a:off x="1745783" y="2374900"/>
                <a:ext cx="552917" cy="403001"/>
              </a:xfrm>
              <a:prstGeom prst="rect">
                <a:avLst/>
              </a:prstGeom>
              <a:noFill/>
              <a:ln w="9525">
                <a:noFill/>
                <a:miter lim="800000"/>
                <a:headEnd/>
                <a:tailEnd/>
              </a:ln>
            </p:spPr>
            <p:txBody>
              <a:bodyPr>
                <a:spAutoFit/>
              </a:bodyPr>
              <a:lstStyle/>
              <a:p>
                <a:pPr algn="r">
                  <a:spcBef>
                    <a:spcPct val="50000"/>
                  </a:spcBef>
                </a:pPr>
                <a:r>
                  <a:rPr lang="en-US"/>
                  <a:t>24</a:t>
                </a:r>
              </a:p>
            </p:txBody>
          </p:sp>
          <p:sp>
            <p:nvSpPr>
              <p:cNvPr id="50195" name="Text Box 35"/>
              <p:cNvSpPr txBox="1">
                <a:spLocks noChangeArrowheads="1"/>
              </p:cNvSpPr>
              <p:nvPr/>
            </p:nvSpPr>
            <p:spPr bwMode="auto">
              <a:xfrm>
                <a:off x="3419806" y="5435600"/>
                <a:ext cx="538044" cy="369332"/>
              </a:xfrm>
              <a:prstGeom prst="rect">
                <a:avLst/>
              </a:prstGeom>
              <a:noFill/>
              <a:ln w="9525">
                <a:noFill/>
                <a:miter lim="800000"/>
                <a:headEnd/>
                <a:tailEnd/>
              </a:ln>
            </p:spPr>
            <p:txBody>
              <a:bodyPr>
                <a:spAutoFit/>
              </a:bodyPr>
              <a:lstStyle/>
              <a:p>
                <a:pPr algn="ctr">
                  <a:spcBef>
                    <a:spcPct val="50000"/>
                  </a:spcBef>
                </a:pPr>
                <a:r>
                  <a:rPr lang="en-US"/>
                  <a:t>12</a:t>
                </a:r>
              </a:p>
            </p:txBody>
          </p:sp>
          <p:sp>
            <p:nvSpPr>
              <p:cNvPr id="50196" name="Line 38"/>
              <p:cNvSpPr>
                <a:spLocks noChangeShapeType="1"/>
              </p:cNvSpPr>
              <p:nvPr/>
            </p:nvSpPr>
            <p:spPr bwMode="auto">
              <a:xfrm flipH="1">
                <a:off x="2578100" y="2781300"/>
                <a:ext cx="368300" cy="88900"/>
              </a:xfrm>
              <a:prstGeom prst="line">
                <a:avLst/>
              </a:prstGeom>
              <a:noFill/>
              <a:ln w="19050">
                <a:solidFill>
                  <a:schemeClr val="tx1"/>
                </a:solidFill>
                <a:round/>
                <a:headEnd/>
                <a:tailEnd type="triangle" w="med" len="med"/>
              </a:ln>
            </p:spPr>
            <p:txBody>
              <a:bodyPr/>
              <a:lstStyle/>
              <a:p>
                <a:endParaRPr lang="en-US"/>
              </a:p>
            </p:txBody>
          </p:sp>
          <p:sp>
            <p:nvSpPr>
              <p:cNvPr id="19" name="Text Box 39"/>
              <p:cNvSpPr txBox="1">
                <a:spLocks noChangeArrowheads="1"/>
              </p:cNvSpPr>
              <p:nvPr/>
            </p:nvSpPr>
            <p:spPr bwMode="auto">
              <a:xfrm>
                <a:off x="2921000" y="2527300"/>
                <a:ext cx="2118954" cy="403001"/>
              </a:xfrm>
              <a:prstGeom prst="rect">
                <a:avLst/>
              </a:prstGeom>
              <a:solidFill>
                <a:schemeClr val="accent2"/>
              </a:solidFill>
              <a:ln>
                <a:solidFill>
                  <a:schemeClr val="accent2"/>
                </a:solidFill>
                <a:headEnd/>
                <a:tailEn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10000"/>
                  </a:spcBef>
                  <a:spcAft>
                    <a:spcPts val="0"/>
                  </a:spcAft>
                  <a:defRPr/>
                </a:pPr>
                <a:r>
                  <a:rPr lang="en-US" b="1" dirty="0">
                    <a:solidFill>
                      <a:schemeClr val="bg1"/>
                    </a:solidFill>
                  </a:rPr>
                  <a:t>Susan’s PPC</a:t>
                </a:r>
              </a:p>
            </p:txBody>
          </p:sp>
          <p:sp>
            <p:nvSpPr>
              <p:cNvPr id="50200" name="Text Box 44"/>
              <p:cNvSpPr txBox="1">
                <a:spLocks noChangeArrowheads="1"/>
              </p:cNvSpPr>
              <p:nvPr/>
            </p:nvSpPr>
            <p:spPr bwMode="auto">
              <a:xfrm rot="-5400000">
                <a:off x="-381965" y="3651000"/>
                <a:ext cx="3955955" cy="369332"/>
              </a:xfrm>
              <a:prstGeom prst="rect">
                <a:avLst/>
              </a:prstGeom>
              <a:noFill/>
              <a:ln w="9525">
                <a:noFill/>
                <a:miter lim="800000"/>
                <a:headEnd/>
                <a:tailEnd/>
              </a:ln>
            </p:spPr>
            <p:txBody>
              <a:bodyPr>
                <a:spAutoFit/>
              </a:bodyPr>
              <a:lstStyle/>
              <a:p>
                <a:pPr algn="ctr">
                  <a:spcBef>
                    <a:spcPct val="10000"/>
                  </a:spcBef>
                </a:pPr>
                <a:r>
                  <a:rPr lang="en-US"/>
                  <a:t>Coffee  (lb/day)</a:t>
                </a:r>
              </a:p>
            </p:txBody>
          </p:sp>
          <p:cxnSp>
            <p:nvCxnSpPr>
              <p:cNvPr id="50201" name="Straight Arrow Connector 20"/>
              <p:cNvCxnSpPr>
                <a:cxnSpLocks noChangeShapeType="1"/>
              </p:cNvCxnSpPr>
              <p:nvPr/>
            </p:nvCxnSpPr>
            <p:spPr bwMode="auto">
              <a:xfrm rot="5400000">
                <a:off x="4531058" y="4817660"/>
                <a:ext cx="395785" cy="177421"/>
              </a:xfrm>
              <a:prstGeom prst="straightConnector1">
                <a:avLst/>
              </a:prstGeom>
              <a:noFill/>
              <a:ln w="12700" algn="ctr">
                <a:solidFill>
                  <a:schemeClr val="tx1"/>
                </a:solidFill>
                <a:round/>
                <a:headEnd/>
                <a:tailEnd type="triangle" w="med" len="med"/>
              </a:ln>
            </p:spPr>
          </p:cxnSp>
          <p:sp>
            <p:nvSpPr>
              <p:cNvPr id="50202" name="Line 27"/>
              <p:cNvSpPr>
                <a:spLocks noChangeShapeType="1"/>
              </p:cNvSpPr>
              <p:nvPr/>
            </p:nvSpPr>
            <p:spPr bwMode="auto">
              <a:xfrm rot="5400000">
                <a:off x="3899693" y="3807017"/>
                <a:ext cx="1587" cy="3149600"/>
              </a:xfrm>
              <a:prstGeom prst="line">
                <a:avLst/>
              </a:prstGeom>
              <a:noFill/>
              <a:ln w="12700">
                <a:solidFill>
                  <a:schemeClr val="tx1"/>
                </a:solidFill>
                <a:round/>
                <a:headEnd/>
                <a:tailEnd/>
              </a:ln>
            </p:spPr>
            <p:txBody>
              <a:bodyPr/>
              <a:lstStyle/>
              <a:p>
                <a:endParaRPr lang="en-US"/>
              </a:p>
            </p:txBody>
          </p:sp>
          <p:sp>
            <p:nvSpPr>
              <p:cNvPr id="50203" name="Line 3"/>
              <p:cNvSpPr>
                <a:spLocks noChangeShapeType="1"/>
              </p:cNvSpPr>
              <p:nvPr/>
            </p:nvSpPr>
            <p:spPr bwMode="auto">
              <a:xfrm>
                <a:off x="2336800" y="2230815"/>
                <a:ext cx="0" cy="3149600"/>
              </a:xfrm>
              <a:prstGeom prst="line">
                <a:avLst/>
              </a:prstGeom>
              <a:noFill/>
              <a:ln w="12700">
                <a:solidFill>
                  <a:schemeClr val="tx1"/>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normAutofit/>
          </a:bodyPr>
          <a:lstStyle/>
          <a:p>
            <a:pPr algn="l" eaLnBrk="1" hangingPunct="1"/>
            <a:r>
              <a:rPr lang="en-US" sz="4000" spc="300" dirty="0" smtClean="0">
                <a:effectLst>
                  <a:outerShdw blurRad="38100" dist="38100" dir="2700000" algn="tl">
                    <a:srgbClr val="000000">
                      <a:alpha val="43137"/>
                    </a:srgbClr>
                  </a:outerShdw>
                </a:effectLst>
              </a:rPr>
              <a:t>Learning Objectives</a:t>
            </a:r>
          </a:p>
        </p:txBody>
      </p:sp>
      <p:sp>
        <p:nvSpPr>
          <p:cNvPr id="5" name="Content Placeholder 4"/>
          <p:cNvSpPr>
            <a:spLocks noGrp="1"/>
          </p:cNvSpPr>
          <p:nvPr>
            <p:ph idx="1"/>
          </p:nvPr>
        </p:nvSpPr>
        <p:spPr/>
        <p:txBody>
          <a:bodyPr>
            <a:normAutofit/>
          </a:bodyPr>
          <a:lstStyle/>
          <a:p>
            <a:pPr marL="457200" indent="-457200" eaLnBrk="1" hangingPunct="1">
              <a:buFont typeface="Times New Roman" pitchFamily="18" charset="0"/>
              <a:buAutoNum type="arabicPeriod"/>
            </a:pPr>
            <a:r>
              <a:rPr lang="en-US" sz="2400" dirty="0" smtClean="0"/>
              <a:t>Explain and apply the Principle of Comparative Advantage</a:t>
            </a:r>
          </a:p>
          <a:p>
            <a:pPr marL="457200" indent="-457200" eaLnBrk="1" hangingPunct="1">
              <a:buFont typeface="Times New Roman" pitchFamily="18" charset="0"/>
              <a:buAutoNum type="arabicPeriod"/>
            </a:pPr>
            <a:r>
              <a:rPr lang="en-US" sz="2400" dirty="0" smtClean="0"/>
              <a:t>Explain and apply the Principle of Increasing Opportunity Cost (also called the Low-Hanging-Fruit Principle)</a:t>
            </a:r>
          </a:p>
          <a:p>
            <a:pPr marL="457200" indent="-457200" eaLnBrk="1" hangingPunct="1">
              <a:buFont typeface="Times New Roman" pitchFamily="18" charset="0"/>
              <a:buAutoNum type="arabicPeriod"/>
            </a:pPr>
            <a:r>
              <a:rPr lang="en-US" sz="2400" dirty="0" smtClean="0"/>
              <a:t>Identify factors that shift the menu of production possibilities</a:t>
            </a:r>
          </a:p>
          <a:p>
            <a:pPr marL="457200" indent="-457200" eaLnBrk="1" hangingPunct="1">
              <a:buFont typeface="Times New Roman" pitchFamily="18" charset="0"/>
              <a:buAutoNum type="arabicPeriod"/>
            </a:pPr>
            <a:r>
              <a:rPr lang="en-US" sz="2400" dirty="0" smtClean="0"/>
              <a:t>Explain and apply the role of comparative advantage in international trade and describe why some jobs are more vulnerable to outsourcing than others</a:t>
            </a:r>
          </a:p>
        </p:txBody>
      </p:sp>
      <p:sp>
        <p:nvSpPr>
          <p:cNvPr id="6" name="Footer Placeholder 4"/>
          <p:cNvSpPr>
            <a:spLocks noGrp="1"/>
          </p:cNvSpPr>
          <p:nvPr>
            <p:ph type="ftr" sz="quarter" idx="11"/>
          </p:nvPr>
        </p:nvSpPr>
        <p:spPr>
          <a:xfrm>
            <a:off x="3047999" y="6400800"/>
            <a:ext cx="3269673"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17409" name="Slide Number Placeholder 1"/>
          <p:cNvSpPr>
            <a:spLocks noGrp="1"/>
          </p:cNvSpPr>
          <p:nvPr>
            <p:ph type="sldNum" sz="quarter" idx="12"/>
          </p:nvPr>
        </p:nvSpPr>
        <p:spPr>
          <a:noFill/>
        </p:spPr>
        <p:txBody>
          <a:bodyPr/>
          <a:lstStyle/>
          <a:p>
            <a:r>
              <a:rPr lang="en-US" smtClean="0"/>
              <a:t>2-</a:t>
            </a:r>
            <a:fld id="{C2C69A02-4178-4D1A-A3CC-12E2CBCA49D1}" type="slidenum">
              <a:rPr lang="en-US" smtClean="0"/>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pPr algn="l" eaLnBrk="1" hangingPunct="1"/>
            <a:r>
              <a:rPr lang="en-US" dirty="0" smtClean="0"/>
              <a:t>Gains from Specialization and Trade</a:t>
            </a:r>
          </a:p>
        </p:txBody>
      </p:sp>
      <p:sp>
        <p:nvSpPr>
          <p:cNvPr id="3" name="Content Placeholder 2"/>
          <p:cNvSpPr>
            <a:spLocks noGrp="1"/>
          </p:cNvSpPr>
          <p:nvPr>
            <p:ph idx="1"/>
          </p:nvPr>
        </p:nvSpPr>
        <p:spPr/>
        <p:txBody>
          <a:bodyPr>
            <a:normAutofit/>
          </a:bodyPr>
          <a:lstStyle/>
          <a:p>
            <a:pPr eaLnBrk="1" hangingPunct="1"/>
            <a:r>
              <a:rPr lang="en-US" sz="2800" dirty="0" smtClean="0"/>
              <a:t>Without trade, each person can consume along his production possibilities curve</a:t>
            </a:r>
          </a:p>
          <a:p>
            <a:pPr lvl="1" eaLnBrk="1" hangingPunct="1"/>
            <a:r>
              <a:rPr lang="en-US" sz="2400" dirty="0" smtClean="0"/>
              <a:t>What you produce determines what you consume</a:t>
            </a:r>
          </a:p>
          <a:p>
            <a:pPr eaLnBrk="1" hangingPunct="1"/>
            <a:r>
              <a:rPr lang="en-US" sz="2800" dirty="0" smtClean="0"/>
              <a:t>With trade, each person's consumption can be greater than production</a:t>
            </a:r>
          </a:p>
          <a:p>
            <a:pPr lvl="1" eaLnBrk="1" hangingPunct="1"/>
            <a:r>
              <a:rPr lang="en-US" sz="2400" dirty="0" smtClean="0"/>
              <a:t>Produce according to comparative advantage</a:t>
            </a:r>
          </a:p>
          <a:p>
            <a:pPr lvl="1" eaLnBrk="1" hangingPunct="1"/>
            <a:r>
              <a:rPr lang="en-US" sz="2400" dirty="0" smtClean="0"/>
              <a:t>Trade to get what you want</a:t>
            </a:r>
          </a:p>
        </p:txBody>
      </p:sp>
      <p:sp>
        <p:nvSpPr>
          <p:cNvPr id="5" name="Footer Placeholder 4"/>
          <p:cNvSpPr>
            <a:spLocks noGrp="1"/>
          </p:cNvSpPr>
          <p:nvPr>
            <p:ph type="ftr" sz="quarter" idx="11"/>
          </p:nvPr>
        </p:nvSpPr>
        <p:spPr>
          <a:xfrm>
            <a:off x="3047999" y="6400800"/>
            <a:ext cx="3364675"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52225" name="Slide Number Placeholder 1"/>
          <p:cNvSpPr>
            <a:spLocks noGrp="1"/>
          </p:cNvSpPr>
          <p:nvPr>
            <p:ph type="sldNum" sz="quarter" idx="12"/>
          </p:nvPr>
        </p:nvSpPr>
        <p:spPr>
          <a:noFill/>
        </p:spPr>
        <p:txBody>
          <a:bodyPr/>
          <a:lstStyle/>
          <a:p>
            <a:r>
              <a:rPr lang="en-US" smtClean="0"/>
              <a:t>2-</a:t>
            </a:r>
            <a:fld id="{3E9A1A0B-88B7-4DEF-9207-74E30A3B21EF}" type="slidenum">
              <a:rPr lang="en-US" smtClean="0"/>
              <a:pPr/>
              <a:t>20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algn="l" eaLnBrk="1" hangingPunct="1"/>
            <a:r>
              <a:rPr lang="en-US" dirty="0" smtClean="0"/>
              <a:t>Gains from Specialization and Trade</a:t>
            </a:r>
          </a:p>
        </p:txBody>
      </p:sp>
      <p:sp>
        <p:nvSpPr>
          <p:cNvPr id="7" name="Content Placeholder 6"/>
          <p:cNvSpPr>
            <a:spLocks noGrp="1"/>
          </p:cNvSpPr>
          <p:nvPr>
            <p:ph idx="1"/>
          </p:nvPr>
        </p:nvSpPr>
        <p:spPr>
          <a:xfrm>
            <a:off x="4756150" y="1600200"/>
            <a:ext cx="3930650" cy="4525963"/>
          </a:xfrm>
        </p:spPr>
        <p:txBody>
          <a:bodyPr>
            <a:normAutofit/>
          </a:bodyPr>
          <a:lstStyle/>
          <a:p>
            <a:pPr eaLnBrk="1" hangingPunct="1"/>
            <a:r>
              <a:rPr lang="en-US" sz="2600" dirty="0" smtClean="0"/>
              <a:t>Preferred diet is half nuts, half coffee</a:t>
            </a:r>
          </a:p>
          <a:p>
            <a:pPr marL="285750" lvl="1" eaLnBrk="1" hangingPunct="1"/>
            <a:r>
              <a:rPr lang="en-US" sz="2000" dirty="0" smtClean="0"/>
              <a:t>No trade: 8 pounds of coffee and 8 pounds of nuts</a:t>
            </a:r>
          </a:p>
          <a:p>
            <a:pPr marL="511175" lvl="2" indent="-225425" eaLnBrk="1" hangingPunct="1">
              <a:buClr>
                <a:schemeClr val="bg1"/>
              </a:buClr>
            </a:pPr>
            <a:r>
              <a:rPr lang="en-US" sz="2000" dirty="0" smtClean="0"/>
              <a:t>Total output is 32 pounds</a:t>
            </a:r>
          </a:p>
          <a:p>
            <a:pPr eaLnBrk="1" hangingPunct="1"/>
            <a:r>
              <a:rPr lang="en-US" sz="2000" dirty="0" smtClean="0"/>
              <a:t>Specialization gives each person 12 pounds of each good</a:t>
            </a:r>
          </a:p>
          <a:p>
            <a:pPr marL="285750" lvl="1" eaLnBrk="1" hangingPunct="1"/>
            <a:r>
              <a:rPr lang="en-US" dirty="0" smtClean="0"/>
              <a:t>48 total pounds</a:t>
            </a:r>
          </a:p>
          <a:p>
            <a:pPr algn="ctr" eaLnBrk="1" hangingPunct="1"/>
            <a:endParaRPr lang="en-US" sz="2400" dirty="0" smtClean="0"/>
          </a:p>
        </p:txBody>
      </p:sp>
      <p:sp>
        <p:nvSpPr>
          <p:cNvPr id="30" name="Footer Placeholder 4"/>
          <p:cNvSpPr>
            <a:spLocks noGrp="1"/>
          </p:cNvSpPr>
          <p:nvPr>
            <p:ph type="ftr" sz="quarter" idx="11"/>
          </p:nvPr>
        </p:nvSpPr>
        <p:spPr>
          <a:xfrm>
            <a:off x="3048000" y="6400800"/>
            <a:ext cx="3317174"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54273" name="Slide Number Placeholder 1"/>
          <p:cNvSpPr>
            <a:spLocks noGrp="1"/>
          </p:cNvSpPr>
          <p:nvPr>
            <p:ph type="sldNum" sz="quarter" idx="12"/>
          </p:nvPr>
        </p:nvSpPr>
        <p:spPr>
          <a:noFill/>
        </p:spPr>
        <p:txBody>
          <a:bodyPr/>
          <a:lstStyle/>
          <a:p>
            <a:r>
              <a:rPr lang="en-US" smtClean="0"/>
              <a:t>2-</a:t>
            </a:r>
            <a:fld id="{ECE03EB6-4700-426C-958E-3D83800D98F3}" type="slidenum">
              <a:rPr lang="en-US" smtClean="0"/>
              <a:pPr/>
              <a:t>21</a:t>
            </a:fld>
            <a:endParaRPr lang="en-US" smtClean="0"/>
          </a:p>
        </p:txBody>
      </p:sp>
      <p:grpSp>
        <p:nvGrpSpPr>
          <p:cNvPr id="2" name="Csoportba foglalás 1"/>
          <p:cNvGrpSpPr/>
          <p:nvPr/>
        </p:nvGrpSpPr>
        <p:grpSpPr>
          <a:xfrm>
            <a:off x="586854" y="1766933"/>
            <a:ext cx="4169296" cy="4094162"/>
            <a:chOff x="586854" y="1848821"/>
            <a:chExt cx="4169296" cy="4094162"/>
          </a:xfrm>
        </p:grpSpPr>
        <p:sp>
          <p:nvSpPr>
            <p:cNvPr id="9" name="Rectangle 8"/>
            <p:cNvSpPr/>
            <p:nvPr/>
          </p:nvSpPr>
          <p:spPr bwMode="auto">
            <a:xfrm>
              <a:off x="586854" y="1848821"/>
              <a:ext cx="4169296" cy="4094162"/>
            </a:xfrm>
            <a:prstGeom prst="rect">
              <a:avLst/>
            </a:prstGeom>
            <a:solidFill>
              <a:schemeClr val="bg1"/>
            </a:solidFill>
            <a:ln w="381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defRPr/>
              </a:pPr>
              <a:endParaRPr lang="en-US" sz="2800">
                <a:effectLst>
                  <a:outerShdw blurRad="38100" dist="38100" dir="2700000" algn="tl">
                    <a:srgbClr val="000000">
                      <a:alpha val="43137"/>
                    </a:srgbClr>
                  </a:outerShdw>
                </a:effectLst>
              </a:endParaRPr>
            </a:p>
          </p:txBody>
        </p:sp>
        <p:cxnSp>
          <p:nvCxnSpPr>
            <p:cNvPr id="26" name="Straight Connector 25"/>
            <p:cNvCxnSpPr>
              <a:cxnSpLocks noChangeShapeType="1"/>
            </p:cNvCxnSpPr>
            <p:nvPr/>
          </p:nvCxnSpPr>
          <p:spPr bwMode="auto">
            <a:xfrm rot="16200000" flipV="1">
              <a:off x="2190750" y="4551363"/>
              <a:ext cx="1173163" cy="14287"/>
            </a:xfrm>
            <a:prstGeom prst="line">
              <a:avLst/>
            </a:prstGeom>
            <a:noFill/>
            <a:ln w="12700" algn="ctr">
              <a:solidFill>
                <a:schemeClr val="tx1"/>
              </a:solidFill>
              <a:prstDash val="dash"/>
              <a:round/>
              <a:headEnd/>
              <a:tailEnd/>
            </a:ln>
          </p:spPr>
        </p:cxnSp>
        <p:cxnSp>
          <p:nvCxnSpPr>
            <p:cNvPr id="28" name="Straight Connector 27"/>
            <p:cNvCxnSpPr>
              <a:cxnSpLocks noChangeShapeType="1"/>
            </p:cNvCxnSpPr>
            <p:nvPr/>
          </p:nvCxnSpPr>
          <p:spPr bwMode="auto">
            <a:xfrm>
              <a:off x="1719263" y="3930650"/>
              <a:ext cx="1050925" cy="14288"/>
            </a:xfrm>
            <a:prstGeom prst="line">
              <a:avLst/>
            </a:prstGeom>
            <a:noFill/>
            <a:ln w="12700" algn="ctr">
              <a:solidFill>
                <a:schemeClr val="tx1"/>
              </a:solidFill>
              <a:prstDash val="dash"/>
              <a:round/>
              <a:headEnd/>
              <a:tailEnd/>
            </a:ln>
          </p:spPr>
        </p:cxnSp>
        <p:sp>
          <p:nvSpPr>
            <p:cNvPr id="29" name="Rectangle 14"/>
            <p:cNvSpPr>
              <a:spLocks noChangeArrowheads="1"/>
            </p:cNvSpPr>
            <p:nvPr/>
          </p:nvSpPr>
          <p:spPr bwMode="auto">
            <a:xfrm>
              <a:off x="2700338" y="3865563"/>
              <a:ext cx="139700" cy="147637"/>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31" name="Text Box 39"/>
            <p:cNvSpPr txBox="1">
              <a:spLocks noChangeArrowheads="1"/>
            </p:cNvSpPr>
            <p:nvPr/>
          </p:nvSpPr>
          <p:spPr bwMode="auto">
            <a:xfrm>
              <a:off x="2238234" y="2314363"/>
              <a:ext cx="2115403" cy="923330"/>
            </a:xfrm>
            <a:prstGeom prst="rect">
              <a:avLst/>
            </a:prstGeom>
            <a:noFill/>
            <a:ln>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10000"/>
                </a:spcBef>
                <a:spcAft>
                  <a:spcPts val="0"/>
                </a:spcAft>
                <a:defRPr/>
              </a:pPr>
              <a:r>
                <a:rPr lang="en-US" dirty="0">
                  <a:solidFill>
                    <a:schemeClr val="tx1"/>
                  </a:solidFill>
                </a:rPr>
                <a:t>Susan and Tom </a:t>
              </a:r>
              <a:br>
                <a:rPr lang="en-US" dirty="0">
                  <a:solidFill>
                    <a:schemeClr val="tx1"/>
                  </a:solidFill>
                </a:rPr>
              </a:br>
              <a:r>
                <a:rPr lang="en-US" dirty="0">
                  <a:solidFill>
                    <a:schemeClr val="tx1"/>
                  </a:solidFill>
                </a:rPr>
                <a:t>exchange</a:t>
              </a:r>
              <a:br>
                <a:rPr lang="en-US" dirty="0">
                  <a:solidFill>
                    <a:schemeClr val="tx1"/>
                  </a:solidFill>
                </a:rPr>
              </a:br>
              <a:r>
                <a:rPr lang="en-US" dirty="0">
                  <a:solidFill>
                    <a:schemeClr val="tx1"/>
                  </a:solidFill>
                </a:rPr>
                <a:t>12 nuts, 12 coffee</a:t>
              </a:r>
            </a:p>
          </p:txBody>
        </p:sp>
        <p:cxnSp>
          <p:nvCxnSpPr>
            <p:cNvPr id="33" name="Straight Arrow Connector 32"/>
            <p:cNvCxnSpPr>
              <a:cxnSpLocks noChangeShapeType="1"/>
              <a:endCxn id="29" idx="0"/>
            </p:cNvCxnSpPr>
            <p:nvPr/>
          </p:nvCxnSpPr>
          <p:spPr bwMode="auto">
            <a:xfrm rot="5400000">
              <a:off x="2718594" y="3288507"/>
              <a:ext cx="628650" cy="525462"/>
            </a:xfrm>
            <a:prstGeom prst="straightConnector1">
              <a:avLst/>
            </a:prstGeom>
            <a:noFill/>
            <a:ln w="12700" algn="ctr">
              <a:solidFill>
                <a:schemeClr val="tx1"/>
              </a:solidFill>
              <a:round/>
              <a:headEnd/>
              <a:tailEnd type="arrow" w="med" len="med"/>
            </a:ln>
          </p:spPr>
        </p:cxnSp>
        <p:sp>
          <p:nvSpPr>
            <p:cNvPr id="41" name="Text Box 35"/>
            <p:cNvSpPr txBox="1">
              <a:spLocks noChangeArrowheads="1"/>
            </p:cNvSpPr>
            <p:nvPr/>
          </p:nvSpPr>
          <p:spPr bwMode="auto">
            <a:xfrm>
              <a:off x="2249488" y="5186363"/>
              <a:ext cx="438150" cy="368300"/>
            </a:xfrm>
            <a:prstGeom prst="rect">
              <a:avLst/>
            </a:prstGeom>
            <a:noFill/>
            <a:ln w="9525">
              <a:noFill/>
              <a:miter lim="800000"/>
              <a:headEnd/>
              <a:tailEnd/>
            </a:ln>
          </p:spPr>
          <p:txBody>
            <a:bodyPr>
              <a:spAutoFit/>
            </a:bodyPr>
            <a:lstStyle/>
            <a:p>
              <a:pPr algn="ctr">
                <a:spcBef>
                  <a:spcPct val="50000"/>
                </a:spcBef>
              </a:pPr>
              <a:r>
                <a:rPr lang="en-US"/>
                <a:t>8</a:t>
              </a:r>
            </a:p>
          </p:txBody>
        </p:sp>
        <p:sp>
          <p:nvSpPr>
            <p:cNvPr id="42" name="Text Box 35"/>
            <p:cNvSpPr txBox="1">
              <a:spLocks noChangeArrowheads="1"/>
            </p:cNvSpPr>
            <p:nvPr/>
          </p:nvSpPr>
          <p:spPr bwMode="auto">
            <a:xfrm>
              <a:off x="1231900" y="4129088"/>
              <a:ext cx="439738" cy="368300"/>
            </a:xfrm>
            <a:prstGeom prst="rect">
              <a:avLst/>
            </a:prstGeom>
            <a:noFill/>
            <a:ln w="9525">
              <a:noFill/>
              <a:miter lim="800000"/>
              <a:headEnd/>
              <a:tailEnd/>
            </a:ln>
          </p:spPr>
          <p:txBody>
            <a:bodyPr>
              <a:spAutoFit/>
            </a:bodyPr>
            <a:lstStyle/>
            <a:p>
              <a:pPr algn="r">
                <a:spcBef>
                  <a:spcPct val="50000"/>
                </a:spcBef>
              </a:pPr>
              <a:r>
                <a:rPr lang="en-US"/>
                <a:t>8</a:t>
              </a:r>
            </a:p>
          </p:txBody>
        </p:sp>
        <p:cxnSp>
          <p:nvCxnSpPr>
            <p:cNvPr id="38" name="Straight Connector 37"/>
            <p:cNvCxnSpPr>
              <a:cxnSpLocks noChangeShapeType="1"/>
            </p:cNvCxnSpPr>
            <p:nvPr/>
          </p:nvCxnSpPr>
          <p:spPr bwMode="auto">
            <a:xfrm rot="16200000" flipH="1">
              <a:off x="2034381" y="4717257"/>
              <a:ext cx="854075" cy="14288"/>
            </a:xfrm>
            <a:prstGeom prst="line">
              <a:avLst/>
            </a:prstGeom>
            <a:noFill/>
            <a:ln w="12700" algn="ctr">
              <a:solidFill>
                <a:schemeClr val="tx1"/>
              </a:solidFill>
              <a:prstDash val="dash"/>
              <a:round/>
              <a:headEnd/>
              <a:tailEnd/>
            </a:ln>
          </p:spPr>
        </p:cxnSp>
        <p:cxnSp>
          <p:nvCxnSpPr>
            <p:cNvPr id="40" name="Straight Connector 39"/>
            <p:cNvCxnSpPr>
              <a:cxnSpLocks noChangeShapeType="1"/>
            </p:cNvCxnSpPr>
            <p:nvPr/>
          </p:nvCxnSpPr>
          <p:spPr bwMode="auto">
            <a:xfrm rot="10800000">
              <a:off x="1701800" y="4306888"/>
              <a:ext cx="798513" cy="9525"/>
            </a:xfrm>
            <a:prstGeom prst="line">
              <a:avLst/>
            </a:prstGeom>
            <a:noFill/>
            <a:ln w="12700" algn="ctr">
              <a:solidFill>
                <a:schemeClr val="tx1"/>
              </a:solidFill>
              <a:prstDash val="dash"/>
              <a:round/>
              <a:headEnd/>
              <a:tailEnd/>
            </a:ln>
          </p:spPr>
        </p:cxnSp>
        <p:grpSp>
          <p:nvGrpSpPr>
            <p:cNvPr id="54288" name="Group 44"/>
            <p:cNvGrpSpPr>
              <a:grpSpLocks/>
            </p:cNvGrpSpPr>
            <p:nvPr/>
          </p:nvGrpSpPr>
          <p:grpSpPr bwMode="auto">
            <a:xfrm>
              <a:off x="936625" y="1903413"/>
              <a:ext cx="3359150" cy="3973512"/>
              <a:chOff x="935957" y="1903137"/>
              <a:chExt cx="3359358" cy="3973244"/>
            </a:xfrm>
          </p:grpSpPr>
          <p:sp>
            <p:nvSpPr>
              <p:cNvPr id="54290" name="Text Box 12"/>
              <p:cNvSpPr txBox="1">
                <a:spLocks noChangeArrowheads="1"/>
              </p:cNvSpPr>
              <p:nvPr/>
            </p:nvSpPr>
            <p:spPr bwMode="auto">
              <a:xfrm>
                <a:off x="1659290" y="5507049"/>
                <a:ext cx="2552124" cy="369332"/>
              </a:xfrm>
              <a:prstGeom prst="rect">
                <a:avLst/>
              </a:prstGeom>
              <a:noFill/>
              <a:ln w="9525">
                <a:noFill/>
                <a:miter lim="800000"/>
                <a:headEnd/>
                <a:tailEnd/>
              </a:ln>
            </p:spPr>
            <p:txBody>
              <a:bodyPr>
                <a:spAutoFit/>
              </a:bodyPr>
              <a:lstStyle/>
              <a:p>
                <a:pPr algn="ctr">
                  <a:spcBef>
                    <a:spcPct val="10000"/>
                  </a:spcBef>
                </a:pPr>
                <a:r>
                  <a:rPr lang="en-US"/>
                  <a:t>Nuts  (lb/day)</a:t>
                </a:r>
              </a:p>
            </p:txBody>
          </p:sp>
          <p:sp>
            <p:nvSpPr>
              <p:cNvPr id="54291" name="Text Box 30"/>
              <p:cNvSpPr txBox="1">
                <a:spLocks noChangeArrowheads="1"/>
              </p:cNvSpPr>
              <p:nvPr/>
            </p:nvSpPr>
            <p:spPr bwMode="auto">
              <a:xfrm>
                <a:off x="1192524" y="3773814"/>
                <a:ext cx="478570" cy="369332"/>
              </a:xfrm>
              <a:prstGeom prst="rect">
                <a:avLst/>
              </a:prstGeom>
              <a:noFill/>
              <a:ln w="9525">
                <a:noFill/>
                <a:miter lim="800000"/>
                <a:headEnd/>
                <a:tailEnd/>
              </a:ln>
            </p:spPr>
            <p:txBody>
              <a:bodyPr>
                <a:spAutoFit/>
              </a:bodyPr>
              <a:lstStyle/>
              <a:p>
                <a:pPr algn="r">
                  <a:spcBef>
                    <a:spcPct val="50000"/>
                  </a:spcBef>
                </a:pPr>
                <a:r>
                  <a:rPr lang="en-US"/>
                  <a:t>12</a:t>
                </a:r>
              </a:p>
            </p:txBody>
          </p:sp>
          <p:sp>
            <p:nvSpPr>
              <p:cNvPr id="54292" name="Text Box 36"/>
              <p:cNvSpPr txBox="1">
                <a:spLocks noChangeArrowheads="1"/>
              </p:cNvSpPr>
              <p:nvPr/>
            </p:nvSpPr>
            <p:spPr bwMode="auto">
              <a:xfrm>
                <a:off x="3832276" y="5185673"/>
                <a:ext cx="463039" cy="338476"/>
              </a:xfrm>
              <a:prstGeom prst="rect">
                <a:avLst/>
              </a:prstGeom>
              <a:noFill/>
              <a:ln w="9525">
                <a:noFill/>
                <a:miter lim="800000"/>
                <a:headEnd/>
                <a:tailEnd/>
              </a:ln>
            </p:spPr>
            <p:txBody>
              <a:bodyPr>
                <a:spAutoFit/>
              </a:bodyPr>
              <a:lstStyle/>
              <a:p>
                <a:pPr algn="ctr">
                  <a:spcBef>
                    <a:spcPct val="50000"/>
                  </a:spcBef>
                </a:pPr>
                <a:r>
                  <a:rPr lang="en-US"/>
                  <a:t>24</a:t>
                </a:r>
              </a:p>
            </p:txBody>
          </p:sp>
          <p:sp>
            <p:nvSpPr>
              <p:cNvPr id="54293" name="Text Box 31"/>
              <p:cNvSpPr txBox="1">
                <a:spLocks noChangeArrowheads="1"/>
              </p:cNvSpPr>
              <p:nvPr/>
            </p:nvSpPr>
            <p:spPr bwMode="auto">
              <a:xfrm>
                <a:off x="1219819" y="2377137"/>
                <a:ext cx="451275" cy="369332"/>
              </a:xfrm>
              <a:prstGeom prst="rect">
                <a:avLst/>
              </a:prstGeom>
              <a:noFill/>
              <a:ln w="9525">
                <a:noFill/>
                <a:miter lim="800000"/>
                <a:headEnd/>
                <a:tailEnd/>
              </a:ln>
            </p:spPr>
            <p:txBody>
              <a:bodyPr>
                <a:spAutoFit/>
              </a:bodyPr>
              <a:lstStyle/>
              <a:p>
                <a:pPr algn="r">
                  <a:spcBef>
                    <a:spcPct val="50000"/>
                  </a:spcBef>
                </a:pPr>
                <a:r>
                  <a:rPr lang="en-US"/>
                  <a:t>24</a:t>
                </a:r>
              </a:p>
            </p:txBody>
          </p:sp>
          <p:sp>
            <p:nvSpPr>
              <p:cNvPr id="54294" name="Text Box 35"/>
              <p:cNvSpPr txBox="1">
                <a:spLocks noChangeArrowheads="1"/>
              </p:cNvSpPr>
              <p:nvPr/>
            </p:nvSpPr>
            <p:spPr bwMode="auto">
              <a:xfrm>
                <a:off x="2575204" y="5185673"/>
                <a:ext cx="439136" cy="338476"/>
              </a:xfrm>
              <a:prstGeom prst="rect">
                <a:avLst/>
              </a:prstGeom>
              <a:noFill/>
              <a:ln w="9525">
                <a:noFill/>
                <a:miter lim="800000"/>
                <a:headEnd/>
                <a:tailEnd/>
              </a:ln>
            </p:spPr>
            <p:txBody>
              <a:bodyPr>
                <a:spAutoFit/>
              </a:bodyPr>
              <a:lstStyle/>
              <a:p>
                <a:pPr algn="ctr">
                  <a:spcBef>
                    <a:spcPct val="50000"/>
                  </a:spcBef>
                </a:pPr>
                <a:r>
                  <a:rPr lang="en-US"/>
                  <a:t>12</a:t>
                </a:r>
              </a:p>
            </p:txBody>
          </p:sp>
          <p:sp>
            <p:nvSpPr>
              <p:cNvPr id="54295" name="Text Box 44"/>
              <p:cNvSpPr txBox="1">
                <a:spLocks noChangeArrowheads="1"/>
              </p:cNvSpPr>
              <p:nvPr/>
            </p:nvSpPr>
            <p:spPr bwMode="auto">
              <a:xfrm rot="-5400000">
                <a:off x="-726050" y="3565144"/>
                <a:ext cx="3625452" cy="301438"/>
              </a:xfrm>
              <a:prstGeom prst="rect">
                <a:avLst/>
              </a:prstGeom>
              <a:noFill/>
              <a:ln w="9525">
                <a:noFill/>
                <a:miter lim="800000"/>
                <a:headEnd/>
                <a:tailEnd/>
              </a:ln>
            </p:spPr>
            <p:txBody>
              <a:bodyPr>
                <a:spAutoFit/>
              </a:bodyPr>
              <a:lstStyle/>
              <a:p>
                <a:pPr algn="ctr">
                  <a:spcBef>
                    <a:spcPct val="10000"/>
                  </a:spcBef>
                </a:pPr>
                <a:r>
                  <a:rPr lang="en-US"/>
                  <a:t>Coffee  (lb/day)</a:t>
                </a:r>
              </a:p>
            </p:txBody>
          </p:sp>
          <p:sp>
            <p:nvSpPr>
              <p:cNvPr id="54296" name="Line 27"/>
              <p:cNvSpPr>
                <a:spLocks noChangeShapeType="1"/>
              </p:cNvSpPr>
              <p:nvPr/>
            </p:nvSpPr>
            <p:spPr bwMode="auto">
              <a:xfrm rot="5400000">
                <a:off x="2966795" y="3847533"/>
                <a:ext cx="1454" cy="2570614"/>
              </a:xfrm>
              <a:prstGeom prst="line">
                <a:avLst/>
              </a:prstGeom>
              <a:noFill/>
              <a:ln w="12700">
                <a:solidFill>
                  <a:schemeClr val="tx1"/>
                </a:solidFill>
                <a:round/>
                <a:headEnd/>
                <a:tailEnd/>
              </a:ln>
            </p:spPr>
            <p:txBody>
              <a:bodyPr/>
              <a:lstStyle/>
              <a:p>
                <a:endParaRPr lang="en-US"/>
              </a:p>
            </p:txBody>
          </p:sp>
          <p:sp>
            <p:nvSpPr>
              <p:cNvPr id="54297" name="Line 3"/>
              <p:cNvSpPr>
                <a:spLocks noChangeShapeType="1"/>
              </p:cNvSpPr>
              <p:nvPr/>
            </p:nvSpPr>
            <p:spPr bwMode="auto">
              <a:xfrm>
                <a:off x="1691285" y="2245090"/>
                <a:ext cx="0" cy="2886465"/>
              </a:xfrm>
              <a:prstGeom prst="line">
                <a:avLst/>
              </a:prstGeom>
              <a:noFill/>
              <a:ln w="12700">
                <a:solidFill>
                  <a:schemeClr val="tx1"/>
                </a:solidFill>
                <a:round/>
                <a:headEnd/>
                <a:tailEnd/>
              </a:ln>
            </p:spPr>
            <p:txBody>
              <a:bodyPr/>
              <a:lstStyle/>
              <a:p>
                <a:endParaRPr lang="en-US"/>
              </a:p>
            </p:txBody>
          </p:sp>
          <p:sp>
            <p:nvSpPr>
              <p:cNvPr id="12" name="Line 37"/>
              <p:cNvSpPr>
                <a:spLocks noChangeShapeType="1"/>
              </p:cNvSpPr>
              <p:nvPr/>
            </p:nvSpPr>
            <p:spPr bwMode="auto">
              <a:xfrm>
                <a:off x="1691654" y="3912776"/>
                <a:ext cx="2387748" cy="1222293"/>
              </a:xfrm>
              <a:prstGeom prst="line">
                <a:avLst/>
              </a:prstGeom>
              <a:ln>
                <a:solidFill>
                  <a:schemeClr val="tx2"/>
                </a:solidFill>
                <a:headEnd/>
                <a:tailEnd/>
              </a:ln>
            </p:spPr>
            <p:style>
              <a:lnRef idx="3">
                <a:schemeClr val="accent4"/>
              </a:lnRef>
              <a:fillRef idx="0">
                <a:schemeClr val="accent4"/>
              </a:fillRef>
              <a:effectRef idx="2">
                <a:schemeClr val="accent4"/>
              </a:effectRef>
              <a:fontRef idx="minor">
                <a:schemeClr val="tx1"/>
              </a:fontRef>
            </p:style>
            <p:txBody>
              <a:bodyPr/>
              <a:lstStyle/>
              <a:p>
                <a:pPr fontAlgn="auto">
                  <a:spcBef>
                    <a:spcPts val="0"/>
                  </a:spcBef>
                  <a:spcAft>
                    <a:spcPts val="0"/>
                  </a:spcAft>
                  <a:defRPr/>
                </a:pPr>
                <a:endParaRPr lang="en-US"/>
              </a:p>
            </p:txBody>
          </p:sp>
          <p:sp>
            <p:nvSpPr>
              <p:cNvPr id="16" name="Line 7"/>
              <p:cNvSpPr>
                <a:spLocks noChangeShapeType="1"/>
              </p:cNvSpPr>
              <p:nvPr/>
            </p:nvSpPr>
            <p:spPr bwMode="auto">
              <a:xfrm>
                <a:off x="1701179" y="2517458"/>
                <a:ext cx="1103381" cy="2631897"/>
              </a:xfrm>
              <a:prstGeom prst="line">
                <a:avLst/>
              </a:prstGeom>
              <a:ln>
                <a:solidFill>
                  <a:schemeClr val="accent2"/>
                </a:solidFill>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en-US"/>
              </a:p>
            </p:txBody>
          </p:sp>
        </p:grpSp>
        <p:sp>
          <p:nvSpPr>
            <p:cNvPr id="43" name="Rectangle 14"/>
            <p:cNvSpPr>
              <a:spLocks noChangeArrowheads="1"/>
            </p:cNvSpPr>
            <p:nvPr/>
          </p:nvSpPr>
          <p:spPr bwMode="auto">
            <a:xfrm>
              <a:off x="2381250" y="4230688"/>
              <a:ext cx="139700" cy="149225"/>
            </a:xfrm>
            <a:prstGeom prst="rect">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pPr algn="l" eaLnBrk="1" hangingPunct="1"/>
            <a:r>
              <a:rPr lang="en-US" dirty="0" smtClean="0"/>
              <a:t>Gains from Specialization and Trade</a:t>
            </a:r>
          </a:p>
        </p:txBody>
      </p:sp>
      <p:sp>
        <p:nvSpPr>
          <p:cNvPr id="29" name="Content Placeholder 28"/>
          <p:cNvSpPr>
            <a:spLocks noGrp="1"/>
          </p:cNvSpPr>
          <p:nvPr>
            <p:ph idx="1"/>
          </p:nvPr>
        </p:nvSpPr>
        <p:spPr>
          <a:xfrm>
            <a:off x="4715732" y="1600200"/>
            <a:ext cx="3971067" cy="4525963"/>
          </a:xfrm>
        </p:spPr>
        <p:txBody>
          <a:bodyPr>
            <a:normAutofit lnSpcReduction="10000"/>
          </a:bodyPr>
          <a:lstStyle/>
          <a:p>
            <a:pPr eaLnBrk="1" hangingPunct="1"/>
            <a:r>
              <a:rPr lang="en-US" sz="2300" dirty="0" smtClean="0"/>
              <a:t>Benefits increase when differences in opportunity cost increase</a:t>
            </a:r>
          </a:p>
          <a:p>
            <a:pPr marL="285750" lvl="1" eaLnBrk="1" hangingPunct="1"/>
            <a:r>
              <a:rPr lang="en-US" sz="2300" dirty="0" smtClean="0"/>
              <a:t>Sue's opportunity cost of one pound of nuts increases to 6 coffee</a:t>
            </a:r>
          </a:p>
          <a:p>
            <a:pPr marL="285750" lvl="1" eaLnBrk="1" hangingPunct="1"/>
            <a:r>
              <a:rPr lang="en-US" sz="2300" dirty="0" smtClean="0"/>
              <a:t>Tom's opportunity cost of one pound of coffee increases to 6 nuts</a:t>
            </a:r>
          </a:p>
          <a:p>
            <a:pPr eaLnBrk="1" hangingPunct="1"/>
            <a:r>
              <a:rPr lang="en-US" sz="2300" dirty="0" smtClean="0"/>
              <a:t>No trade:  3.4 nuts and </a:t>
            </a:r>
            <a:br>
              <a:rPr lang="en-US" sz="2300" dirty="0" smtClean="0"/>
            </a:br>
            <a:r>
              <a:rPr lang="en-US" sz="2300" dirty="0" smtClean="0"/>
              <a:t>3.4 coffee each</a:t>
            </a:r>
          </a:p>
          <a:p>
            <a:pPr eaLnBrk="1" hangingPunct="1"/>
            <a:r>
              <a:rPr lang="en-US" sz="2300" dirty="0" smtClean="0"/>
              <a:t>With trade:  12 nuts and </a:t>
            </a:r>
            <a:br>
              <a:rPr lang="en-US" sz="2300" dirty="0" smtClean="0"/>
            </a:br>
            <a:r>
              <a:rPr lang="en-US" sz="2300" dirty="0" smtClean="0"/>
              <a:t>12 coffee each</a:t>
            </a:r>
          </a:p>
          <a:p>
            <a:pPr algn="ctr" eaLnBrk="1" hangingPunct="1"/>
            <a:endParaRPr lang="en-US" sz="2300" dirty="0" smtClean="0"/>
          </a:p>
        </p:txBody>
      </p:sp>
      <p:sp>
        <p:nvSpPr>
          <p:cNvPr id="43" name="Footer Placeholder 4"/>
          <p:cNvSpPr>
            <a:spLocks noGrp="1"/>
          </p:cNvSpPr>
          <p:nvPr>
            <p:ph type="ftr" sz="quarter" idx="11"/>
          </p:nvPr>
        </p:nvSpPr>
        <p:spPr>
          <a:xfrm>
            <a:off x="3047999" y="6400800"/>
            <a:ext cx="3649683"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56321" name="Slide Number Placeholder 1"/>
          <p:cNvSpPr>
            <a:spLocks noGrp="1"/>
          </p:cNvSpPr>
          <p:nvPr>
            <p:ph type="sldNum" sz="quarter" idx="12"/>
          </p:nvPr>
        </p:nvSpPr>
        <p:spPr>
          <a:noFill/>
        </p:spPr>
        <p:txBody>
          <a:bodyPr/>
          <a:lstStyle/>
          <a:p>
            <a:r>
              <a:rPr lang="en-US" smtClean="0"/>
              <a:t>2-</a:t>
            </a:r>
            <a:fld id="{DFC400C1-A187-454C-AAC4-F490D7D0CB62}" type="slidenum">
              <a:rPr lang="en-US" smtClean="0"/>
              <a:pPr/>
              <a:t>22</a:t>
            </a:fld>
            <a:endParaRPr lang="en-US" smtClean="0"/>
          </a:p>
        </p:txBody>
      </p:sp>
      <p:grpSp>
        <p:nvGrpSpPr>
          <p:cNvPr id="2" name="Csoportba foglalás 1"/>
          <p:cNvGrpSpPr/>
          <p:nvPr/>
        </p:nvGrpSpPr>
        <p:grpSpPr>
          <a:xfrm>
            <a:off x="573207" y="1722437"/>
            <a:ext cx="4076582" cy="4282577"/>
            <a:chOff x="993775" y="1830388"/>
            <a:chExt cx="3656013" cy="3984625"/>
          </a:xfrm>
        </p:grpSpPr>
        <p:sp>
          <p:nvSpPr>
            <p:cNvPr id="34" name="Rectangle 33"/>
            <p:cNvSpPr/>
            <p:nvPr/>
          </p:nvSpPr>
          <p:spPr bwMode="auto">
            <a:xfrm>
              <a:off x="993775" y="1830388"/>
              <a:ext cx="3656013" cy="3984625"/>
            </a:xfrm>
            <a:prstGeom prst="rect">
              <a:avLst/>
            </a:prstGeom>
            <a:solidFill>
              <a:schemeClr val="bg1"/>
            </a:solidFill>
            <a:ln w="381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algn="ctr">
                <a:defRPr/>
              </a:pPr>
              <a:endParaRPr lang="en-US" sz="2800">
                <a:effectLst>
                  <a:outerShdw blurRad="38100" dist="38100" dir="2700000" algn="tl">
                    <a:srgbClr val="000000">
                      <a:alpha val="43137"/>
                    </a:srgbClr>
                  </a:outerShdw>
                </a:effectLst>
              </a:endParaRPr>
            </a:p>
          </p:txBody>
        </p:sp>
        <p:cxnSp>
          <p:nvCxnSpPr>
            <p:cNvPr id="35" name="Straight Arrow Connector 34"/>
            <p:cNvCxnSpPr>
              <a:cxnSpLocks noChangeShapeType="1"/>
              <a:stCxn id="40" idx="0"/>
            </p:cNvCxnSpPr>
            <p:nvPr/>
          </p:nvCxnSpPr>
          <p:spPr bwMode="auto">
            <a:xfrm rot="5400000" flipH="1" flipV="1">
              <a:off x="1686719" y="4725194"/>
              <a:ext cx="474663" cy="479425"/>
            </a:xfrm>
            <a:prstGeom prst="straightConnector1">
              <a:avLst/>
            </a:prstGeom>
            <a:noFill/>
            <a:ln w="12700" algn="ctr">
              <a:solidFill>
                <a:schemeClr val="tx1"/>
              </a:solidFill>
              <a:round/>
              <a:headEnd/>
              <a:tailEnd type="arrow" w="med" len="med"/>
            </a:ln>
          </p:spPr>
        </p:cxnSp>
        <p:cxnSp>
          <p:nvCxnSpPr>
            <p:cNvPr id="37" name="Straight Arrow Connector 36"/>
            <p:cNvCxnSpPr>
              <a:cxnSpLocks noChangeShapeType="1"/>
            </p:cNvCxnSpPr>
            <p:nvPr/>
          </p:nvCxnSpPr>
          <p:spPr bwMode="auto">
            <a:xfrm rot="10800000" flipV="1">
              <a:off x="3063875" y="3563938"/>
              <a:ext cx="374650" cy="98425"/>
            </a:xfrm>
            <a:prstGeom prst="straightConnector1">
              <a:avLst/>
            </a:prstGeom>
            <a:noFill/>
            <a:ln w="12700" algn="ctr">
              <a:solidFill>
                <a:schemeClr val="tx1"/>
              </a:solidFill>
              <a:round/>
              <a:headEnd/>
              <a:tailEnd type="arrow" w="med" len="med"/>
            </a:ln>
          </p:spPr>
        </p:cxnSp>
        <p:sp>
          <p:nvSpPr>
            <p:cNvPr id="38" name="TextBox 37"/>
            <p:cNvSpPr txBox="1"/>
            <p:nvPr/>
          </p:nvSpPr>
          <p:spPr>
            <a:xfrm>
              <a:off x="2266950" y="2573338"/>
              <a:ext cx="1063625" cy="6461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US" dirty="0"/>
                <a:t>Trade benefits</a:t>
              </a:r>
            </a:p>
          </p:txBody>
        </p:sp>
        <p:cxnSp>
          <p:nvCxnSpPr>
            <p:cNvPr id="39" name="Straight Arrow Connector 38"/>
            <p:cNvCxnSpPr>
              <a:cxnSpLocks noChangeShapeType="1"/>
              <a:stCxn id="38" idx="2"/>
            </p:cNvCxnSpPr>
            <p:nvPr/>
          </p:nvCxnSpPr>
          <p:spPr bwMode="auto">
            <a:xfrm rot="5400000">
              <a:off x="2414588" y="3560762"/>
              <a:ext cx="725488" cy="42863"/>
            </a:xfrm>
            <a:prstGeom prst="straightConnector1">
              <a:avLst/>
            </a:prstGeom>
            <a:noFill/>
            <a:ln w="12700" algn="ctr">
              <a:solidFill>
                <a:schemeClr val="tx1"/>
              </a:solidFill>
              <a:round/>
              <a:headEnd/>
              <a:tailEnd type="arrow" w="med" len="med"/>
            </a:ln>
          </p:spPr>
        </p:cxnSp>
        <p:sp>
          <p:nvSpPr>
            <p:cNvPr id="40" name="TextBox 39"/>
            <p:cNvSpPr txBox="1"/>
            <p:nvPr/>
          </p:nvSpPr>
          <p:spPr>
            <a:xfrm>
              <a:off x="1131888" y="5202238"/>
              <a:ext cx="1106487" cy="36830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dirty="0"/>
                <a:t>No trade</a:t>
              </a:r>
            </a:p>
          </p:txBody>
        </p:sp>
        <p:cxnSp>
          <p:nvCxnSpPr>
            <p:cNvPr id="45" name="Straight Arrow Connector 44"/>
            <p:cNvCxnSpPr/>
            <p:nvPr/>
          </p:nvCxnSpPr>
          <p:spPr bwMode="auto">
            <a:xfrm rot="5400000" flipH="1" flipV="1">
              <a:off x="2183606" y="3850482"/>
              <a:ext cx="873125" cy="636588"/>
            </a:xfrm>
            <a:prstGeom prst="straightConnector1">
              <a:avLst/>
            </a:prstGeom>
            <a:solidFill>
              <a:srgbClr val="FFF05B"/>
            </a:solidFill>
            <a:ln w="38100" cap="flat" cmpd="sng" algn="ctr">
              <a:solidFill>
                <a:schemeClr val="accent1"/>
              </a:solidFill>
              <a:prstDash val="solid"/>
              <a:round/>
              <a:headEnd type="arrow"/>
              <a:tailEnd type="arrow"/>
            </a:ln>
            <a:effectLst/>
          </p:spPr>
        </p:cxnSp>
        <p:cxnSp>
          <p:nvCxnSpPr>
            <p:cNvPr id="50" name="Straight Connector 49"/>
            <p:cNvCxnSpPr/>
            <p:nvPr/>
          </p:nvCxnSpPr>
          <p:spPr bwMode="auto">
            <a:xfrm rot="16200000" flipH="1">
              <a:off x="738188" y="3443288"/>
              <a:ext cx="2573337" cy="484187"/>
            </a:xfrm>
            <a:prstGeom prst="line">
              <a:avLst/>
            </a:prstGeom>
            <a:ln>
              <a:solidFill>
                <a:schemeClr val="accent2"/>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bwMode="auto">
            <a:xfrm>
              <a:off x="1801813" y="4605338"/>
              <a:ext cx="2255837" cy="366712"/>
            </a:xfrm>
            <a:prstGeom prst="line">
              <a:avLst/>
            </a:prstGeom>
            <a:ln>
              <a:solidFill>
                <a:schemeClr val="tx2"/>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56336" name="TextBox 53"/>
            <p:cNvSpPr txBox="1">
              <a:spLocks noChangeArrowheads="1"/>
            </p:cNvSpPr>
            <p:nvPr/>
          </p:nvSpPr>
          <p:spPr bwMode="auto">
            <a:xfrm>
              <a:off x="1401763" y="2211388"/>
              <a:ext cx="382587" cy="339725"/>
            </a:xfrm>
            <a:prstGeom prst="rect">
              <a:avLst/>
            </a:prstGeom>
            <a:noFill/>
            <a:ln w="9525">
              <a:noFill/>
              <a:miter lim="800000"/>
              <a:headEnd/>
              <a:tailEnd/>
            </a:ln>
          </p:spPr>
          <p:txBody>
            <a:bodyPr wrap="none">
              <a:spAutoFit/>
            </a:bodyPr>
            <a:lstStyle/>
            <a:p>
              <a:pPr algn="r"/>
              <a:r>
                <a:rPr lang="en-US"/>
                <a:t>24</a:t>
              </a:r>
            </a:p>
          </p:txBody>
        </p:sp>
        <p:sp>
          <p:nvSpPr>
            <p:cNvPr id="56337" name="TextBox 55"/>
            <p:cNvSpPr txBox="1">
              <a:spLocks noChangeArrowheads="1"/>
            </p:cNvSpPr>
            <p:nvPr/>
          </p:nvSpPr>
          <p:spPr bwMode="auto">
            <a:xfrm>
              <a:off x="3846513" y="5002213"/>
              <a:ext cx="382587" cy="338137"/>
            </a:xfrm>
            <a:prstGeom prst="rect">
              <a:avLst/>
            </a:prstGeom>
            <a:noFill/>
            <a:ln w="9525">
              <a:noFill/>
              <a:miter lim="800000"/>
              <a:headEnd/>
              <a:tailEnd/>
            </a:ln>
          </p:spPr>
          <p:txBody>
            <a:bodyPr wrap="none">
              <a:spAutoFit/>
            </a:bodyPr>
            <a:lstStyle/>
            <a:p>
              <a:r>
                <a:rPr lang="en-US"/>
                <a:t>24</a:t>
              </a:r>
            </a:p>
          </p:txBody>
        </p:sp>
        <p:sp>
          <p:nvSpPr>
            <p:cNvPr id="56338" name="TextBox 57"/>
            <p:cNvSpPr txBox="1">
              <a:spLocks noChangeArrowheads="1"/>
            </p:cNvSpPr>
            <p:nvPr/>
          </p:nvSpPr>
          <p:spPr bwMode="auto">
            <a:xfrm>
              <a:off x="2133600" y="5002213"/>
              <a:ext cx="273050" cy="338137"/>
            </a:xfrm>
            <a:prstGeom prst="rect">
              <a:avLst/>
            </a:prstGeom>
            <a:noFill/>
            <a:ln w="9525">
              <a:noFill/>
              <a:miter lim="800000"/>
              <a:headEnd/>
              <a:tailEnd/>
            </a:ln>
          </p:spPr>
          <p:txBody>
            <a:bodyPr wrap="none">
              <a:spAutoFit/>
            </a:bodyPr>
            <a:lstStyle/>
            <a:p>
              <a:r>
                <a:rPr lang="en-US"/>
                <a:t>4</a:t>
              </a:r>
            </a:p>
          </p:txBody>
        </p:sp>
        <p:sp>
          <p:nvSpPr>
            <p:cNvPr id="56339" name="TextBox 58"/>
            <p:cNvSpPr txBox="1">
              <a:spLocks noChangeArrowheads="1"/>
            </p:cNvSpPr>
            <p:nvPr/>
          </p:nvSpPr>
          <p:spPr bwMode="auto">
            <a:xfrm>
              <a:off x="1512888" y="4351338"/>
              <a:ext cx="271462" cy="339725"/>
            </a:xfrm>
            <a:prstGeom prst="rect">
              <a:avLst/>
            </a:prstGeom>
            <a:noFill/>
            <a:ln w="9525">
              <a:noFill/>
              <a:miter lim="800000"/>
              <a:headEnd/>
              <a:tailEnd/>
            </a:ln>
          </p:spPr>
          <p:txBody>
            <a:bodyPr wrap="none">
              <a:spAutoFit/>
            </a:bodyPr>
            <a:lstStyle/>
            <a:p>
              <a:pPr algn="r"/>
              <a:r>
                <a:rPr lang="en-US"/>
                <a:t>4</a:t>
              </a:r>
            </a:p>
          </p:txBody>
        </p:sp>
        <p:sp>
          <p:nvSpPr>
            <p:cNvPr id="56340" name="TextBox 59"/>
            <p:cNvSpPr txBox="1">
              <a:spLocks noChangeArrowheads="1"/>
            </p:cNvSpPr>
            <p:nvPr/>
          </p:nvSpPr>
          <p:spPr bwMode="auto">
            <a:xfrm>
              <a:off x="2828925" y="5002213"/>
              <a:ext cx="382588" cy="338137"/>
            </a:xfrm>
            <a:prstGeom prst="rect">
              <a:avLst/>
            </a:prstGeom>
            <a:noFill/>
            <a:ln w="9525">
              <a:noFill/>
              <a:miter lim="800000"/>
              <a:headEnd/>
              <a:tailEnd/>
            </a:ln>
          </p:spPr>
          <p:txBody>
            <a:bodyPr wrap="none">
              <a:spAutoFit/>
            </a:bodyPr>
            <a:lstStyle/>
            <a:p>
              <a:r>
                <a:rPr lang="en-US"/>
                <a:t>12</a:t>
              </a:r>
            </a:p>
          </p:txBody>
        </p:sp>
        <p:cxnSp>
          <p:nvCxnSpPr>
            <p:cNvPr id="56344" name="Straight Arrow Connector 63"/>
            <p:cNvCxnSpPr>
              <a:cxnSpLocks noChangeShapeType="1"/>
            </p:cNvCxnSpPr>
            <p:nvPr/>
          </p:nvCxnSpPr>
          <p:spPr bwMode="auto">
            <a:xfrm rot="5400000">
              <a:off x="3783013" y="4624388"/>
              <a:ext cx="338137" cy="211137"/>
            </a:xfrm>
            <a:prstGeom prst="straightConnector1">
              <a:avLst/>
            </a:prstGeom>
            <a:noFill/>
            <a:ln w="12700" algn="ctr">
              <a:solidFill>
                <a:schemeClr val="tx1"/>
              </a:solidFill>
              <a:round/>
              <a:headEnd/>
              <a:tailEnd type="arrow" w="med" len="med"/>
            </a:ln>
          </p:spPr>
        </p:cxnSp>
        <p:cxnSp>
          <p:nvCxnSpPr>
            <p:cNvPr id="56345" name="Straight Arrow Connector 65"/>
            <p:cNvCxnSpPr>
              <a:cxnSpLocks noChangeShapeType="1"/>
            </p:cNvCxnSpPr>
            <p:nvPr/>
          </p:nvCxnSpPr>
          <p:spPr bwMode="auto">
            <a:xfrm rot="5400000">
              <a:off x="1735138" y="2479675"/>
              <a:ext cx="706437" cy="290513"/>
            </a:xfrm>
            <a:prstGeom prst="straightConnector1">
              <a:avLst/>
            </a:prstGeom>
            <a:noFill/>
            <a:ln w="12700" algn="ctr">
              <a:solidFill>
                <a:schemeClr val="tx1"/>
              </a:solidFill>
              <a:round/>
              <a:headEnd/>
              <a:tailEnd type="arrow" w="med" len="med"/>
            </a:ln>
          </p:spPr>
        </p:cxnSp>
        <p:sp>
          <p:nvSpPr>
            <p:cNvPr id="56346" name="TextBox 67"/>
            <p:cNvSpPr txBox="1">
              <a:spLocks noChangeArrowheads="1"/>
            </p:cNvSpPr>
            <p:nvPr/>
          </p:nvSpPr>
          <p:spPr bwMode="auto">
            <a:xfrm>
              <a:off x="1401763" y="3490913"/>
              <a:ext cx="382587" cy="339725"/>
            </a:xfrm>
            <a:prstGeom prst="rect">
              <a:avLst/>
            </a:prstGeom>
            <a:noFill/>
            <a:ln w="9525">
              <a:noFill/>
              <a:miter lim="800000"/>
              <a:headEnd/>
              <a:tailEnd/>
            </a:ln>
          </p:spPr>
          <p:txBody>
            <a:bodyPr wrap="none">
              <a:spAutoFit/>
            </a:bodyPr>
            <a:lstStyle/>
            <a:p>
              <a:pPr algn="r"/>
              <a:r>
                <a:rPr lang="en-US"/>
                <a:t>12</a:t>
              </a:r>
            </a:p>
          </p:txBody>
        </p:sp>
        <p:cxnSp>
          <p:nvCxnSpPr>
            <p:cNvPr id="69" name="Straight Connector 68"/>
            <p:cNvCxnSpPr>
              <a:cxnSpLocks noChangeShapeType="1"/>
            </p:cNvCxnSpPr>
            <p:nvPr/>
          </p:nvCxnSpPr>
          <p:spPr bwMode="auto">
            <a:xfrm>
              <a:off x="1782763" y="3660775"/>
              <a:ext cx="1227137" cy="1588"/>
            </a:xfrm>
            <a:prstGeom prst="line">
              <a:avLst/>
            </a:prstGeom>
            <a:noFill/>
            <a:ln w="12700" algn="ctr">
              <a:solidFill>
                <a:schemeClr val="tx1"/>
              </a:solidFill>
              <a:prstDash val="sysDash"/>
              <a:round/>
              <a:headEnd/>
              <a:tailEnd/>
            </a:ln>
          </p:spPr>
        </p:cxnSp>
        <p:cxnSp>
          <p:nvCxnSpPr>
            <p:cNvPr id="70" name="Straight Connector 69"/>
            <p:cNvCxnSpPr>
              <a:cxnSpLocks noChangeShapeType="1"/>
            </p:cNvCxnSpPr>
            <p:nvPr/>
          </p:nvCxnSpPr>
          <p:spPr bwMode="auto">
            <a:xfrm rot="16200000" flipV="1">
              <a:off x="2357438" y="4314825"/>
              <a:ext cx="1314450" cy="9525"/>
            </a:xfrm>
            <a:prstGeom prst="line">
              <a:avLst/>
            </a:prstGeom>
            <a:noFill/>
            <a:ln w="12700" algn="ctr">
              <a:solidFill>
                <a:schemeClr val="tx1"/>
              </a:solidFill>
              <a:prstDash val="sysDash"/>
              <a:round/>
              <a:headEnd/>
              <a:tailEnd/>
            </a:ln>
          </p:spPr>
        </p:cxnSp>
        <p:sp>
          <p:nvSpPr>
            <p:cNvPr id="56349" name="Text Box 11"/>
            <p:cNvSpPr txBox="1">
              <a:spLocks noChangeArrowheads="1"/>
            </p:cNvSpPr>
            <p:nvPr/>
          </p:nvSpPr>
          <p:spPr bwMode="auto">
            <a:xfrm rot="-5400000">
              <a:off x="95251" y="3559175"/>
              <a:ext cx="2330450" cy="295275"/>
            </a:xfrm>
            <a:prstGeom prst="rect">
              <a:avLst/>
            </a:prstGeom>
            <a:noFill/>
            <a:ln w="9525">
              <a:noFill/>
              <a:miter lim="800000"/>
              <a:headEnd/>
              <a:tailEnd/>
            </a:ln>
          </p:spPr>
          <p:txBody>
            <a:bodyPr>
              <a:spAutoFit/>
            </a:bodyPr>
            <a:lstStyle/>
            <a:p>
              <a:pPr algn="ctr">
                <a:spcBef>
                  <a:spcPct val="10000"/>
                </a:spcBef>
              </a:pPr>
              <a:r>
                <a:rPr lang="en-US" sz="1600"/>
                <a:t>Coffee (lb/day)</a:t>
              </a:r>
            </a:p>
          </p:txBody>
        </p:sp>
        <p:sp>
          <p:nvSpPr>
            <p:cNvPr id="56350" name="Text Box 12"/>
            <p:cNvSpPr txBox="1">
              <a:spLocks noChangeArrowheads="1"/>
            </p:cNvSpPr>
            <p:nvPr/>
          </p:nvSpPr>
          <p:spPr bwMode="auto">
            <a:xfrm>
              <a:off x="1822450" y="5367338"/>
              <a:ext cx="2598738" cy="344487"/>
            </a:xfrm>
            <a:prstGeom prst="rect">
              <a:avLst/>
            </a:prstGeom>
            <a:noFill/>
            <a:ln w="9525">
              <a:noFill/>
              <a:miter lim="800000"/>
              <a:headEnd/>
              <a:tailEnd/>
            </a:ln>
          </p:spPr>
          <p:txBody>
            <a:bodyPr>
              <a:spAutoFit/>
            </a:bodyPr>
            <a:lstStyle/>
            <a:p>
              <a:pPr algn="ctr">
                <a:spcBef>
                  <a:spcPct val="10000"/>
                </a:spcBef>
              </a:pPr>
              <a:r>
                <a:rPr lang="en-US"/>
                <a:t>Nuts (lb/day)</a:t>
              </a:r>
            </a:p>
          </p:txBody>
        </p:sp>
        <p:sp>
          <p:nvSpPr>
            <p:cNvPr id="63" name="TextBox 62"/>
            <p:cNvSpPr txBox="1"/>
            <p:nvPr/>
          </p:nvSpPr>
          <p:spPr>
            <a:xfrm>
              <a:off x="3125338" y="4303480"/>
              <a:ext cx="1459432" cy="369332"/>
            </a:xfrm>
            <a:prstGeom prst="rect">
              <a:avLst/>
            </a:prstGeom>
            <a:solidFill>
              <a:schemeClr val="tx2"/>
            </a:solidFill>
            <a:ln>
              <a:solidFill>
                <a:schemeClr val="tx2"/>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b="1" dirty="0"/>
                <a:t>Tom's PPC</a:t>
              </a:r>
            </a:p>
          </p:txBody>
        </p:sp>
        <p:sp>
          <p:nvSpPr>
            <p:cNvPr id="42" name="Rectangle 14"/>
            <p:cNvSpPr>
              <a:spLocks noChangeArrowheads="1"/>
            </p:cNvSpPr>
            <p:nvPr/>
          </p:nvSpPr>
          <p:spPr bwMode="auto">
            <a:xfrm>
              <a:off x="2143125" y="4602163"/>
              <a:ext cx="122238" cy="1365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 name="Rectangle 14"/>
            <p:cNvSpPr>
              <a:spLocks noChangeArrowheads="1"/>
            </p:cNvSpPr>
            <p:nvPr/>
          </p:nvSpPr>
          <p:spPr bwMode="auto">
            <a:xfrm>
              <a:off x="2936875" y="3597275"/>
              <a:ext cx="122238" cy="136525"/>
            </a:xfrm>
            <a:prstGeom prst="rect">
              <a:avLst/>
            </a:prstGeom>
            <a:solidFill>
              <a:schemeClr val="accent1"/>
            </a:solidFill>
            <a:ln w="9525">
              <a:solidFill>
                <a:schemeClr val="accent3"/>
              </a:solidFill>
              <a:miter lim="800000"/>
              <a:headEnd/>
              <a:tailEnd/>
            </a:ln>
          </p:spPr>
          <p:txBody>
            <a:bodyPr wrap="none" anchor="ctr"/>
            <a:lstStyle/>
            <a:p>
              <a:endParaRPr lang="en-US"/>
            </a:p>
          </p:txBody>
        </p:sp>
        <p:sp>
          <p:nvSpPr>
            <p:cNvPr id="36" name="TextBox 35"/>
            <p:cNvSpPr txBox="1"/>
            <p:nvPr/>
          </p:nvSpPr>
          <p:spPr>
            <a:xfrm>
              <a:off x="3289300" y="3378200"/>
              <a:ext cx="1282700" cy="36988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dirty="0"/>
                <a:t>With trade</a:t>
              </a:r>
            </a:p>
          </p:txBody>
        </p:sp>
        <p:cxnSp>
          <p:nvCxnSpPr>
            <p:cNvPr id="56357" name="Straight Connector 48"/>
            <p:cNvCxnSpPr>
              <a:cxnSpLocks noChangeShapeType="1"/>
            </p:cNvCxnSpPr>
            <p:nvPr/>
          </p:nvCxnSpPr>
          <p:spPr bwMode="auto">
            <a:xfrm>
              <a:off x="1812925" y="4972050"/>
              <a:ext cx="2717800" cy="1588"/>
            </a:xfrm>
            <a:prstGeom prst="line">
              <a:avLst/>
            </a:prstGeom>
            <a:noFill/>
            <a:ln w="28575" algn="ctr">
              <a:solidFill>
                <a:schemeClr val="tx1"/>
              </a:solidFill>
              <a:round/>
              <a:headEnd/>
              <a:tailEnd/>
            </a:ln>
          </p:spPr>
        </p:cxnSp>
        <p:cxnSp>
          <p:nvCxnSpPr>
            <p:cNvPr id="56358" name="Straight Connector 72"/>
            <p:cNvCxnSpPr>
              <a:cxnSpLocks noChangeShapeType="1"/>
            </p:cNvCxnSpPr>
            <p:nvPr/>
          </p:nvCxnSpPr>
          <p:spPr bwMode="auto">
            <a:xfrm rot="16200000" flipH="1">
              <a:off x="436563" y="3606800"/>
              <a:ext cx="2700337" cy="30163"/>
            </a:xfrm>
            <a:prstGeom prst="line">
              <a:avLst/>
            </a:prstGeom>
            <a:noFill/>
            <a:ln w="28575" algn="ctr">
              <a:solidFill>
                <a:schemeClr val="tx1"/>
              </a:solidFill>
              <a:round/>
              <a:headEnd/>
              <a:tailEnd/>
            </a:ln>
          </p:spPr>
        </p:cxnSp>
        <p:sp>
          <p:nvSpPr>
            <p:cNvPr id="61" name="TextBox 60"/>
            <p:cNvSpPr txBox="1"/>
            <p:nvPr/>
          </p:nvSpPr>
          <p:spPr>
            <a:xfrm>
              <a:off x="1853676" y="1933212"/>
              <a:ext cx="1421787" cy="369332"/>
            </a:xfrm>
            <a:prstGeom prst="rect">
              <a:avLst/>
            </a:prstGeom>
            <a:solidFill>
              <a:schemeClr val="accent2"/>
            </a:solidFill>
            <a:ln>
              <a:solidFill>
                <a:schemeClr val="accent2"/>
              </a:soli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b="1" dirty="0"/>
                <a:t>Sue's PPC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algn="l" eaLnBrk="1" hangingPunct="1"/>
            <a:r>
              <a:rPr lang="en-US" sz="4200" dirty="0" smtClean="0"/>
              <a:t>Production Possibilities for a</a:t>
            </a:r>
            <a:r>
              <a:rPr lang="hu-HU" sz="4200" dirty="0" smtClean="0"/>
              <a:t> </a:t>
            </a:r>
            <a:r>
              <a:rPr lang="en-US" sz="4200" dirty="0" smtClean="0"/>
              <a:t>National Economy</a:t>
            </a:r>
          </a:p>
        </p:txBody>
      </p:sp>
      <p:sp>
        <p:nvSpPr>
          <p:cNvPr id="4" name="Content Placeholder 3"/>
          <p:cNvSpPr>
            <a:spLocks noGrp="1"/>
          </p:cNvSpPr>
          <p:nvPr>
            <p:ph idx="1"/>
          </p:nvPr>
        </p:nvSpPr>
        <p:spPr/>
        <p:txBody>
          <a:bodyPr>
            <a:normAutofit/>
          </a:bodyPr>
          <a:lstStyle/>
          <a:p>
            <a:pPr eaLnBrk="1" hangingPunct="1"/>
            <a:r>
              <a:rPr lang="en-US" sz="2000" dirty="0" smtClean="0"/>
              <a:t>Two goods:  coffee and nuts</a:t>
            </a:r>
          </a:p>
          <a:p>
            <a:pPr eaLnBrk="1" hangingPunct="1"/>
            <a:r>
              <a:rPr lang="en-US" sz="2000" dirty="0" smtClean="0"/>
              <a:t>Multiple people</a:t>
            </a:r>
          </a:p>
          <a:p>
            <a:pPr marL="511175" lvl="2" indent="-225425" eaLnBrk="1" hangingPunct="1">
              <a:buClr>
                <a:schemeClr val="bg1"/>
              </a:buClr>
            </a:pPr>
            <a:r>
              <a:rPr lang="en-US" sz="2000" dirty="0" smtClean="0"/>
              <a:t>Different opportunity costs</a:t>
            </a:r>
          </a:p>
        </p:txBody>
      </p:sp>
      <p:sp>
        <p:nvSpPr>
          <p:cNvPr id="43" name="Footer Placeholder 4"/>
          <p:cNvSpPr>
            <a:spLocks noGrp="1"/>
          </p:cNvSpPr>
          <p:nvPr>
            <p:ph type="ftr" sz="quarter" idx="11"/>
          </p:nvPr>
        </p:nvSpPr>
        <p:spPr>
          <a:xfrm>
            <a:off x="3047999" y="6400800"/>
            <a:ext cx="3605519"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58369" name="Slide Number Placeholder 1"/>
          <p:cNvSpPr>
            <a:spLocks noGrp="1"/>
          </p:cNvSpPr>
          <p:nvPr>
            <p:ph type="sldNum" sz="quarter" idx="12"/>
          </p:nvPr>
        </p:nvSpPr>
        <p:spPr>
          <a:noFill/>
        </p:spPr>
        <p:txBody>
          <a:bodyPr/>
          <a:lstStyle/>
          <a:p>
            <a:r>
              <a:rPr lang="en-US" smtClean="0"/>
              <a:t>2-</a:t>
            </a:r>
            <a:fld id="{F30A8947-702C-428F-9FD5-5252F85AAD64}" type="slidenum">
              <a:rPr lang="en-US" smtClean="0"/>
              <a:pPr/>
              <a:t>23</a:t>
            </a:fld>
            <a:endParaRPr lang="en-US" smtClean="0"/>
          </a:p>
        </p:txBody>
      </p:sp>
      <p:sp>
        <p:nvSpPr>
          <p:cNvPr id="42" name="Content Placeholder 41"/>
          <p:cNvSpPr>
            <a:spLocks noGrp="1"/>
          </p:cNvSpPr>
          <p:nvPr>
            <p:ph sz="half" idx="4294967295"/>
          </p:nvPr>
        </p:nvSpPr>
        <p:spPr>
          <a:xfrm>
            <a:off x="5189538" y="1600200"/>
            <a:ext cx="3954462" cy="4525963"/>
          </a:xfrm>
        </p:spPr>
        <p:txBody>
          <a:bodyPr>
            <a:normAutofit/>
          </a:bodyPr>
          <a:lstStyle/>
          <a:p>
            <a:pPr eaLnBrk="1" hangingPunct="1"/>
            <a:r>
              <a:rPr lang="en-US" sz="2000" dirty="0" smtClean="0"/>
              <a:t>Intercepts show maximum production of one good</a:t>
            </a:r>
          </a:p>
          <a:p>
            <a:pPr eaLnBrk="1" hangingPunct="1"/>
            <a:r>
              <a:rPr lang="en-US" sz="2000" dirty="0" smtClean="0"/>
              <a:t>Some resources better at coffee, some better at nuts</a:t>
            </a:r>
          </a:p>
        </p:txBody>
      </p:sp>
      <p:grpSp>
        <p:nvGrpSpPr>
          <p:cNvPr id="58373" name="Group 42"/>
          <p:cNvGrpSpPr>
            <a:grpSpLocks/>
          </p:cNvGrpSpPr>
          <p:nvPr/>
        </p:nvGrpSpPr>
        <p:grpSpPr bwMode="auto">
          <a:xfrm>
            <a:off x="1433015" y="3029803"/>
            <a:ext cx="5841463" cy="3370997"/>
            <a:chOff x="3135093" y="3141519"/>
            <a:chExt cx="5599880" cy="3138330"/>
          </a:xfrm>
        </p:grpSpPr>
        <p:sp>
          <p:nvSpPr>
            <p:cNvPr id="8" name="Rectangle 7"/>
            <p:cNvSpPr/>
            <p:nvPr/>
          </p:nvSpPr>
          <p:spPr bwMode="auto">
            <a:xfrm>
              <a:off x="3135093" y="3141519"/>
              <a:ext cx="5599880" cy="3138330"/>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sp>
          <p:nvSpPr>
            <p:cNvPr id="58378" name="Line 3"/>
            <p:cNvSpPr>
              <a:spLocks noChangeShapeType="1"/>
            </p:cNvSpPr>
            <p:nvPr/>
          </p:nvSpPr>
          <p:spPr bwMode="auto">
            <a:xfrm>
              <a:off x="4062882" y="3304947"/>
              <a:ext cx="0" cy="2203391"/>
            </a:xfrm>
            <a:prstGeom prst="line">
              <a:avLst/>
            </a:prstGeom>
            <a:noFill/>
            <a:ln w="38100">
              <a:solidFill>
                <a:schemeClr val="tx1"/>
              </a:solidFill>
              <a:round/>
              <a:headEnd/>
              <a:tailEnd/>
            </a:ln>
          </p:spPr>
          <p:txBody>
            <a:bodyPr/>
            <a:lstStyle/>
            <a:p>
              <a:endParaRPr lang="en-US"/>
            </a:p>
          </p:txBody>
        </p:sp>
        <p:sp>
          <p:nvSpPr>
            <p:cNvPr id="58379" name="Line 4"/>
            <p:cNvSpPr>
              <a:spLocks noChangeShapeType="1"/>
            </p:cNvSpPr>
            <p:nvPr/>
          </p:nvSpPr>
          <p:spPr bwMode="auto">
            <a:xfrm>
              <a:off x="4043741" y="5508338"/>
              <a:ext cx="4565209" cy="0"/>
            </a:xfrm>
            <a:prstGeom prst="line">
              <a:avLst/>
            </a:prstGeom>
            <a:noFill/>
            <a:ln w="38100">
              <a:solidFill>
                <a:schemeClr val="tx1"/>
              </a:solidFill>
              <a:round/>
              <a:headEnd/>
              <a:tailEnd/>
            </a:ln>
          </p:spPr>
          <p:txBody>
            <a:bodyPr/>
            <a:lstStyle/>
            <a:p>
              <a:endParaRPr lang="en-US"/>
            </a:p>
          </p:txBody>
        </p:sp>
        <p:sp>
          <p:nvSpPr>
            <p:cNvPr id="58380" name="Text Box 11"/>
            <p:cNvSpPr txBox="1">
              <a:spLocks noChangeArrowheads="1"/>
            </p:cNvSpPr>
            <p:nvPr/>
          </p:nvSpPr>
          <p:spPr bwMode="auto">
            <a:xfrm>
              <a:off x="4028425" y="5871866"/>
              <a:ext cx="4258988" cy="369625"/>
            </a:xfrm>
            <a:prstGeom prst="rect">
              <a:avLst/>
            </a:prstGeom>
            <a:noFill/>
            <a:ln w="9525">
              <a:noFill/>
              <a:miter lim="800000"/>
              <a:headEnd/>
              <a:tailEnd/>
            </a:ln>
          </p:spPr>
          <p:txBody>
            <a:bodyPr>
              <a:spAutoFit/>
            </a:bodyPr>
            <a:lstStyle/>
            <a:p>
              <a:pPr algn="ctr">
                <a:spcBef>
                  <a:spcPct val="10000"/>
                </a:spcBef>
              </a:pPr>
              <a:r>
                <a:rPr lang="en-US" sz="1600"/>
                <a:t>Nuts   (1000s of lb/day)</a:t>
              </a:r>
            </a:p>
          </p:txBody>
        </p:sp>
        <p:sp>
          <p:nvSpPr>
            <p:cNvPr id="12" name="Freeform 39"/>
            <p:cNvSpPr>
              <a:spLocks/>
            </p:cNvSpPr>
            <p:nvPr/>
          </p:nvSpPr>
          <p:spPr bwMode="auto">
            <a:xfrm>
              <a:off x="4062439" y="3509400"/>
              <a:ext cx="4173057" cy="1999814"/>
            </a:xfrm>
            <a:custGeom>
              <a:avLst/>
              <a:gdLst/>
              <a:ahLst/>
              <a:cxnLst>
                <a:cxn ang="0">
                  <a:pos x="0" y="0"/>
                </a:cxn>
                <a:cxn ang="0">
                  <a:pos x="1688" y="232"/>
                </a:cxn>
                <a:cxn ang="0">
                  <a:pos x="2880" y="872"/>
                </a:cxn>
                <a:cxn ang="0">
                  <a:pos x="3488" y="1720"/>
                </a:cxn>
              </a:cxnLst>
              <a:rect l="0" t="0" r="r" b="b"/>
              <a:pathLst>
                <a:path w="3488" h="1720">
                  <a:moveTo>
                    <a:pt x="0" y="0"/>
                  </a:moveTo>
                  <a:cubicBezTo>
                    <a:pt x="281" y="39"/>
                    <a:pt x="1208" y="87"/>
                    <a:pt x="1688" y="232"/>
                  </a:cubicBezTo>
                  <a:cubicBezTo>
                    <a:pt x="2168" y="377"/>
                    <a:pt x="2580" y="624"/>
                    <a:pt x="2880" y="872"/>
                  </a:cubicBezTo>
                  <a:cubicBezTo>
                    <a:pt x="3180" y="1120"/>
                    <a:pt x="3361" y="1543"/>
                    <a:pt x="3488" y="1720"/>
                  </a:cubicBezTo>
                </a:path>
              </a:pathLst>
            </a:cu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en-US"/>
            </a:p>
          </p:txBody>
        </p:sp>
        <p:sp>
          <p:nvSpPr>
            <p:cNvPr id="58382" name="Text Box 32"/>
            <p:cNvSpPr txBox="1">
              <a:spLocks noChangeArrowheads="1"/>
            </p:cNvSpPr>
            <p:nvPr/>
          </p:nvSpPr>
          <p:spPr bwMode="auto">
            <a:xfrm>
              <a:off x="3494933" y="3333306"/>
              <a:ext cx="567507" cy="334755"/>
            </a:xfrm>
            <a:prstGeom prst="rect">
              <a:avLst/>
            </a:prstGeom>
            <a:noFill/>
            <a:ln w="9525">
              <a:noFill/>
              <a:miter lim="800000"/>
              <a:headEnd/>
              <a:tailEnd/>
            </a:ln>
          </p:spPr>
          <p:txBody>
            <a:bodyPr>
              <a:spAutoFit/>
            </a:bodyPr>
            <a:lstStyle/>
            <a:p>
              <a:pPr algn="r">
                <a:spcBef>
                  <a:spcPct val="50000"/>
                </a:spcBef>
              </a:pPr>
              <a:r>
                <a:rPr lang="en-US" sz="1400"/>
                <a:t>100</a:t>
              </a:r>
            </a:p>
          </p:txBody>
        </p:sp>
        <p:sp>
          <p:nvSpPr>
            <p:cNvPr id="58383" name="Text Box 36"/>
            <p:cNvSpPr txBox="1">
              <a:spLocks noChangeArrowheads="1"/>
            </p:cNvSpPr>
            <p:nvPr/>
          </p:nvSpPr>
          <p:spPr bwMode="auto">
            <a:xfrm>
              <a:off x="8129872" y="5509214"/>
              <a:ext cx="454722" cy="334756"/>
            </a:xfrm>
            <a:prstGeom prst="rect">
              <a:avLst/>
            </a:prstGeom>
            <a:noFill/>
            <a:ln w="9525">
              <a:noFill/>
              <a:miter lim="800000"/>
              <a:headEnd/>
              <a:tailEnd/>
            </a:ln>
          </p:spPr>
          <p:txBody>
            <a:bodyPr>
              <a:spAutoFit/>
            </a:bodyPr>
            <a:lstStyle/>
            <a:p>
              <a:pPr algn="r">
                <a:spcBef>
                  <a:spcPct val="50000"/>
                </a:spcBef>
              </a:pPr>
              <a:r>
                <a:rPr lang="en-US" sz="1400"/>
                <a:t>80</a:t>
              </a:r>
            </a:p>
          </p:txBody>
        </p:sp>
        <p:sp>
          <p:nvSpPr>
            <p:cNvPr id="58384" name="Text Box 10"/>
            <p:cNvSpPr txBox="1">
              <a:spLocks noChangeArrowheads="1"/>
            </p:cNvSpPr>
            <p:nvPr/>
          </p:nvSpPr>
          <p:spPr bwMode="auto">
            <a:xfrm rot="-5400000">
              <a:off x="2079726" y="4465126"/>
              <a:ext cx="2737321" cy="379531"/>
            </a:xfrm>
            <a:prstGeom prst="rect">
              <a:avLst/>
            </a:prstGeom>
            <a:noFill/>
            <a:ln w="9525">
              <a:noFill/>
              <a:miter lim="800000"/>
              <a:headEnd/>
              <a:tailEnd/>
            </a:ln>
          </p:spPr>
          <p:txBody>
            <a:bodyPr>
              <a:spAutoFit/>
            </a:bodyPr>
            <a:lstStyle/>
            <a:p>
              <a:pPr algn="ctr">
                <a:spcBef>
                  <a:spcPct val="10000"/>
                </a:spcBef>
              </a:pPr>
              <a:r>
                <a:rPr lang="en-US" sz="1600"/>
                <a:t>Coffee   (1000s of lb/day)</a:t>
              </a:r>
            </a:p>
          </p:txBody>
        </p:sp>
        <p:sp>
          <p:nvSpPr>
            <p:cNvPr id="58385" name="Text Box 45"/>
            <p:cNvSpPr txBox="1">
              <a:spLocks noChangeArrowheads="1"/>
            </p:cNvSpPr>
            <p:nvPr/>
          </p:nvSpPr>
          <p:spPr bwMode="auto">
            <a:xfrm>
              <a:off x="8083326" y="5015799"/>
              <a:ext cx="218409" cy="369626"/>
            </a:xfrm>
            <a:prstGeom prst="rect">
              <a:avLst/>
            </a:prstGeom>
            <a:noFill/>
            <a:ln w="9525">
              <a:noFill/>
              <a:miter lim="800000"/>
              <a:headEnd/>
              <a:tailEnd/>
            </a:ln>
          </p:spPr>
          <p:txBody>
            <a:bodyPr>
              <a:spAutoFit/>
            </a:bodyPr>
            <a:lstStyle/>
            <a:p>
              <a:pPr>
                <a:spcBef>
                  <a:spcPct val="10000"/>
                </a:spcBef>
              </a:pPr>
              <a:r>
                <a:rPr lang="en-US" sz="1600"/>
                <a:t>E</a:t>
              </a:r>
            </a:p>
          </p:txBody>
        </p:sp>
        <p:sp>
          <p:nvSpPr>
            <p:cNvPr id="58386" name="Line 7"/>
            <p:cNvSpPr>
              <a:spLocks noChangeShapeType="1"/>
            </p:cNvSpPr>
            <p:nvPr/>
          </p:nvSpPr>
          <p:spPr bwMode="auto">
            <a:xfrm flipH="1" flipV="1">
              <a:off x="5125227" y="3593154"/>
              <a:ext cx="0" cy="1905887"/>
            </a:xfrm>
            <a:prstGeom prst="line">
              <a:avLst/>
            </a:prstGeom>
            <a:noFill/>
            <a:ln w="19050">
              <a:solidFill>
                <a:schemeClr val="tx1"/>
              </a:solidFill>
              <a:prstDash val="lgDash"/>
              <a:round/>
              <a:headEnd/>
              <a:tailEnd/>
            </a:ln>
          </p:spPr>
          <p:txBody>
            <a:bodyPr/>
            <a:lstStyle/>
            <a:p>
              <a:endParaRPr lang="en-US"/>
            </a:p>
          </p:txBody>
        </p:sp>
        <p:sp>
          <p:nvSpPr>
            <p:cNvPr id="58387" name="Line 8"/>
            <p:cNvSpPr>
              <a:spLocks noChangeShapeType="1"/>
            </p:cNvSpPr>
            <p:nvPr/>
          </p:nvSpPr>
          <p:spPr bwMode="auto">
            <a:xfrm flipH="1" flipV="1">
              <a:off x="5737750" y="3714015"/>
              <a:ext cx="0" cy="1803619"/>
            </a:xfrm>
            <a:prstGeom prst="line">
              <a:avLst/>
            </a:prstGeom>
            <a:noFill/>
            <a:ln w="19050">
              <a:solidFill>
                <a:schemeClr val="tx1"/>
              </a:solidFill>
              <a:prstDash val="lgDash"/>
              <a:round/>
              <a:headEnd/>
              <a:tailEnd/>
            </a:ln>
          </p:spPr>
          <p:txBody>
            <a:bodyPr/>
            <a:lstStyle/>
            <a:p>
              <a:endParaRPr lang="en-US"/>
            </a:p>
          </p:txBody>
        </p:sp>
        <p:sp>
          <p:nvSpPr>
            <p:cNvPr id="58388" name="Line 42"/>
            <p:cNvSpPr>
              <a:spLocks noChangeShapeType="1"/>
            </p:cNvSpPr>
            <p:nvPr/>
          </p:nvSpPr>
          <p:spPr bwMode="auto">
            <a:xfrm flipH="1" flipV="1">
              <a:off x="7929433" y="5024893"/>
              <a:ext cx="0" cy="492741"/>
            </a:xfrm>
            <a:prstGeom prst="line">
              <a:avLst/>
            </a:prstGeom>
            <a:noFill/>
            <a:ln w="19050">
              <a:solidFill>
                <a:schemeClr val="tx1"/>
              </a:solidFill>
              <a:prstDash val="lgDash"/>
              <a:round/>
              <a:headEnd/>
              <a:tailEnd/>
            </a:ln>
          </p:spPr>
          <p:txBody>
            <a:bodyPr/>
            <a:lstStyle/>
            <a:p>
              <a:endParaRPr lang="en-US"/>
            </a:p>
          </p:txBody>
        </p:sp>
        <p:sp>
          <p:nvSpPr>
            <p:cNvPr id="58389" name="Line 43"/>
            <p:cNvSpPr>
              <a:spLocks noChangeShapeType="1"/>
            </p:cNvSpPr>
            <p:nvPr/>
          </p:nvSpPr>
          <p:spPr bwMode="auto">
            <a:xfrm flipH="1" flipV="1">
              <a:off x="8034711" y="5201536"/>
              <a:ext cx="0" cy="567117"/>
            </a:xfrm>
            <a:prstGeom prst="line">
              <a:avLst/>
            </a:prstGeom>
            <a:noFill/>
            <a:ln w="19050">
              <a:solidFill>
                <a:schemeClr val="tx1"/>
              </a:solidFill>
              <a:prstDash val="lgDash"/>
              <a:round/>
              <a:headEnd/>
              <a:tailEnd/>
            </a:ln>
          </p:spPr>
          <p:txBody>
            <a:bodyPr/>
            <a:lstStyle/>
            <a:p>
              <a:endParaRPr lang="en-US"/>
            </a:p>
          </p:txBody>
        </p:sp>
        <p:sp>
          <p:nvSpPr>
            <p:cNvPr id="58390" name="Line 5"/>
            <p:cNvSpPr>
              <a:spLocks noChangeShapeType="1"/>
            </p:cNvSpPr>
            <p:nvPr/>
          </p:nvSpPr>
          <p:spPr bwMode="auto">
            <a:xfrm>
              <a:off x="4072453" y="3704718"/>
              <a:ext cx="1646155" cy="0"/>
            </a:xfrm>
            <a:prstGeom prst="line">
              <a:avLst/>
            </a:prstGeom>
            <a:noFill/>
            <a:ln w="19050">
              <a:solidFill>
                <a:schemeClr val="tx1"/>
              </a:solidFill>
              <a:prstDash val="lgDash"/>
              <a:round/>
              <a:headEnd/>
              <a:tailEnd/>
            </a:ln>
          </p:spPr>
          <p:txBody>
            <a:bodyPr/>
            <a:lstStyle/>
            <a:p>
              <a:endParaRPr lang="en-US"/>
            </a:p>
          </p:txBody>
        </p:sp>
        <p:sp>
          <p:nvSpPr>
            <p:cNvPr id="58391" name="Line 12"/>
            <p:cNvSpPr>
              <a:spLocks noChangeShapeType="1"/>
            </p:cNvSpPr>
            <p:nvPr/>
          </p:nvSpPr>
          <p:spPr bwMode="auto">
            <a:xfrm>
              <a:off x="4072453" y="3602451"/>
              <a:ext cx="1052774" cy="0"/>
            </a:xfrm>
            <a:prstGeom prst="line">
              <a:avLst/>
            </a:prstGeom>
            <a:noFill/>
            <a:ln w="19050">
              <a:solidFill>
                <a:schemeClr val="tx1"/>
              </a:solidFill>
              <a:prstDash val="lgDash"/>
              <a:round/>
              <a:headEnd/>
              <a:tailEnd/>
            </a:ln>
          </p:spPr>
          <p:txBody>
            <a:bodyPr/>
            <a:lstStyle/>
            <a:p>
              <a:endParaRPr lang="en-US"/>
            </a:p>
          </p:txBody>
        </p:sp>
        <p:sp>
          <p:nvSpPr>
            <p:cNvPr id="58392" name="Text Box 13"/>
            <p:cNvSpPr txBox="1">
              <a:spLocks noChangeArrowheads="1"/>
            </p:cNvSpPr>
            <p:nvPr/>
          </p:nvSpPr>
          <p:spPr bwMode="auto">
            <a:xfrm>
              <a:off x="4062440" y="3258335"/>
              <a:ext cx="220200" cy="369625"/>
            </a:xfrm>
            <a:prstGeom prst="rect">
              <a:avLst/>
            </a:prstGeom>
            <a:noFill/>
            <a:ln w="9525">
              <a:noFill/>
              <a:miter lim="800000"/>
              <a:headEnd/>
              <a:tailEnd/>
            </a:ln>
          </p:spPr>
          <p:txBody>
            <a:bodyPr>
              <a:spAutoFit/>
            </a:bodyPr>
            <a:lstStyle/>
            <a:p>
              <a:pPr>
                <a:spcBef>
                  <a:spcPct val="10000"/>
                </a:spcBef>
              </a:pPr>
              <a:r>
                <a:rPr lang="en-US" sz="1600"/>
                <a:t>A</a:t>
              </a:r>
            </a:p>
          </p:txBody>
        </p:sp>
        <p:sp>
          <p:nvSpPr>
            <p:cNvPr id="58393" name="Text Box 14"/>
            <p:cNvSpPr txBox="1">
              <a:spLocks noChangeArrowheads="1"/>
            </p:cNvSpPr>
            <p:nvPr/>
          </p:nvSpPr>
          <p:spPr bwMode="auto">
            <a:xfrm>
              <a:off x="5134795" y="3361202"/>
              <a:ext cx="220200" cy="369626"/>
            </a:xfrm>
            <a:prstGeom prst="rect">
              <a:avLst/>
            </a:prstGeom>
            <a:noFill/>
            <a:ln w="9525">
              <a:noFill/>
              <a:miter lim="800000"/>
              <a:headEnd/>
              <a:tailEnd/>
            </a:ln>
          </p:spPr>
          <p:txBody>
            <a:bodyPr>
              <a:spAutoFit/>
            </a:bodyPr>
            <a:lstStyle/>
            <a:p>
              <a:pPr>
                <a:spcBef>
                  <a:spcPct val="10000"/>
                </a:spcBef>
              </a:pPr>
              <a:r>
                <a:rPr lang="en-US" sz="1600"/>
                <a:t>B</a:t>
              </a:r>
            </a:p>
          </p:txBody>
        </p:sp>
        <p:sp>
          <p:nvSpPr>
            <p:cNvPr id="58394" name="Text Box 15"/>
            <p:cNvSpPr txBox="1">
              <a:spLocks noChangeArrowheads="1"/>
            </p:cNvSpPr>
            <p:nvPr/>
          </p:nvSpPr>
          <p:spPr bwMode="auto">
            <a:xfrm>
              <a:off x="5747058" y="3453608"/>
              <a:ext cx="220200" cy="369626"/>
            </a:xfrm>
            <a:prstGeom prst="rect">
              <a:avLst/>
            </a:prstGeom>
            <a:noFill/>
            <a:ln w="9525">
              <a:noFill/>
              <a:miter lim="800000"/>
              <a:headEnd/>
              <a:tailEnd/>
            </a:ln>
          </p:spPr>
          <p:txBody>
            <a:bodyPr>
              <a:spAutoFit/>
            </a:bodyPr>
            <a:lstStyle/>
            <a:p>
              <a:pPr>
                <a:spcBef>
                  <a:spcPct val="10000"/>
                </a:spcBef>
              </a:pPr>
              <a:r>
                <a:rPr lang="en-US" sz="1600"/>
                <a:t>C</a:t>
              </a:r>
            </a:p>
          </p:txBody>
        </p:sp>
        <p:sp>
          <p:nvSpPr>
            <p:cNvPr id="58395" name="Text Box 16"/>
            <p:cNvSpPr txBox="1">
              <a:spLocks noChangeArrowheads="1"/>
            </p:cNvSpPr>
            <p:nvPr/>
          </p:nvSpPr>
          <p:spPr bwMode="auto">
            <a:xfrm>
              <a:off x="7947267" y="4773450"/>
              <a:ext cx="221990" cy="369626"/>
            </a:xfrm>
            <a:prstGeom prst="rect">
              <a:avLst/>
            </a:prstGeom>
            <a:noFill/>
            <a:ln w="9525">
              <a:noFill/>
              <a:miter lim="800000"/>
              <a:headEnd/>
              <a:tailEnd/>
            </a:ln>
          </p:spPr>
          <p:txBody>
            <a:bodyPr>
              <a:spAutoFit/>
            </a:bodyPr>
            <a:lstStyle/>
            <a:p>
              <a:pPr>
                <a:spcBef>
                  <a:spcPct val="10000"/>
                </a:spcBef>
              </a:pPr>
              <a:r>
                <a:rPr lang="en-US" sz="1600"/>
                <a:t>D</a:t>
              </a:r>
            </a:p>
          </p:txBody>
        </p:sp>
        <p:sp>
          <p:nvSpPr>
            <p:cNvPr id="58396" name="Rectangle 17"/>
            <p:cNvSpPr>
              <a:spLocks noChangeArrowheads="1"/>
            </p:cNvSpPr>
            <p:nvPr/>
          </p:nvSpPr>
          <p:spPr bwMode="auto">
            <a:xfrm>
              <a:off x="5680325" y="3639639"/>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58397" name="Rectangle 19"/>
            <p:cNvSpPr>
              <a:spLocks noChangeArrowheads="1"/>
            </p:cNvSpPr>
            <p:nvPr/>
          </p:nvSpPr>
          <p:spPr bwMode="auto">
            <a:xfrm>
              <a:off x="5067802" y="3546669"/>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58398" name="Text Box 21"/>
            <p:cNvSpPr txBox="1">
              <a:spLocks noChangeArrowheads="1"/>
            </p:cNvSpPr>
            <p:nvPr/>
          </p:nvSpPr>
          <p:spPr bwMode="auto">
            <a:xfrm>
              <a:off x="3636362" y="5043695"/>
              <a:ext cx="426078" cy="568387"/>
            </a:xfrm>
            <a:prstGeom prst="rect">
              <a:avLst/>
            </a:prstGeom>
            <a:noFill/>
            <a:ln w="9525">
              <a:noFill/>
              <a:miter lim="800000"/>
              <a:headEnd/>
              <a:tailEnd/>
            </a:ln>
          </p:spPr>
          <p:txBody>
            <a:bodyPr>
              <a:spAutoFit/>
            </a:bodyPr>
            <a:lstStyle/>
            <a:p>
              <a:pPr algn="r">
                <a:spcBef>
                  <a:spcPct val="50000"/>
                </a:spcBef>
              </a:pPr>
              <a:r>
                <a:rPr lang="en-US" sz="1400"/>
                <a:t>15</a:t>
              </a:r>
            </a:p>
          </p:txBody>
        </p:sp>
        <p:sp>
          <p:nvSpPr>
            <p:cNvPr id="58399" name="Text Box 29"/>
            <p:cNvSpPr txBox="1">
              <a:spLocks noChangeArrowheads="1"/>
            </p:cNvSpPr>
            <p:nvPr/>
          </p:nvSpPr>
          <p:spPr bwMode="auto">
            <a:xfrm>
              <a:off x="3609508" y="4878061"/>
              <a:ext cx="452932" cy="334756"/>
            </a:xfrm>
            <a:prstGeom prst="rect">
              <a:avLst/>
            </a:prstGeom>
            <a:noFill/>
            <a:ln w="9525">
              <a:noFill/>
              <a:miter lim="800000"/>
              <a:headEnd/>
              <a:tailEnd/>
            </a:ln>
          </p:spPr>
          <p:txBody>
            <a:bodyPr>
              <a:spAutoFit/>
            </a:bodyPr>
            <a:lstStyle/>
            <a:p>
              <a:pPr algn="r">
                <a:spcBef>
                  <a:spcPct val="50000"/>
                </a:spcBef>
              </a:pPr>
              <a:r>
                <a:rPr lang="en-US" sz="1400" dirty="0"/>
                <a:t>20</a:t>
              </a:r>
            </a:p>
          </p:txBody>
        </p:sp>
        <p:sp>
          <p:nvSpPr>
            <p:cNvPr id="58400" name="Text Box 30"/>
            <p:cNvSpPr txBox="1">
              <a:spLocks noChangeArrowheads="1"/>
            </p:cNvSpPr>
            <p:nvPr/>
          </p:nvSpPr>
          <p:spPr bwMode="auto">
            <a:xfrm>
              <a:off x="3636362" y="3648882"/>
              <a:ext cx="426078" cy="568387"/>
            </a:xfrm>
            <a:prstGeom prst="rect">
              <a:avLst/>
            </a:prstGeom>
            <a:noFill/>
            <a:ln w="9525">
              <a:noFill/>
              <a:miter lim="800000"/>
              <a:headEnd/>
              <a:tailEnd/>
            </a:ln>
          </p:spPr>
          <p:txBody>
            <a:bodyPr>
              <a:spAutoFit/>
            </a:bodyPr>
            <a:lstStyle/>
            <a:p>
              <a:pPr algn="r">
                <a:spcBef>
                  <a:spcPct val="50000"/>
                </a:spcBef>
              </a:pPr>
              <a:r>
                <a:rPr lang="en-US" sz="1400"/>
                <a:t>90</a:t>
              </a:r>
            </a:p>
          </p:txBody>
        </p:sp>
        <p:sp>
          <p:nvSpPr>
            <p:cNvPr id="58401" name="Text Box 31"/>
            <p:cNvSpPr txBox="1">
              <a:spLocks noChangeArrowheads="1"/>
            </p:cNvSpPr>
            <p:nvPr/>
          </p:nvSpPr>
          <p:spPr bwMode="auto">
            <a:xfrm>
              <a:off x="3604137" y="3490222"/>
              <a:ext cx="456512" cy="334755"/>
            </a:xfrm>
            <a:prstGeom prst="rect">
              <a:avLst/>
            </a:prstGeom>
            <a:noFill/>
            <a:ln w="9525">
              <a:noFill/>
              <a:miter lim="800000"/>
              <a:headEnd/>
              <a:tailEnd/>
            </a:ln>
          </p:spPr>
          <p:txBody>
            <a:bodyPr>
              <a:spAutoFit/>
            </a:bodyPr>
            <a:lstStyle/>
            <a:p>
              <a:pPr algn="r">
                <a:spcBef>
                  <a:spcPct val="50000"/>
                </a:spcBef>
              </a:pPr>
              <a:r>
                <a:rPr lang="en-US" sz="1400"/>
                <a:t>95</a:t>
              </a:r>
            </a:p>
          </p:txBody>
        </p:sp>
        <p:sp>
          <p:nvSpPr>
            <p:cNvPr id="58402" name="Text Box 33"/>
            <p:cNvSpPr txBox="1">
              <a:spLocks noChangeArrowheads="1"/>
            </p:cNvSpPr>
            <p:nvPr/>
          </p:nvSpPr>
          <p:spPr bwMode="auto">
            <a:xfrm>
              <a:off x="4894903" y="5509214"/>
              <a:ext cx="481575" cy="334756"/>
            </a:xfrm>
            <a:prstGeom prst="rect">
              <a:avLst/>
            </a:prstGeom>
            <a:noFill/>
            <a:ln w="9525">
              <a:noFill/>
              <a:miter lim="800000"/>
              <a:headEnd/>
              <a:tailEnd/>
            </a:ln>
          </p:spPr>
          <p:txBody>
            <a:bodyPr>
              <a:spAutoFit/>
            </a:bodyPr>
            <a:lstStyle/>
            <a:p>
              <a:pPr algn="r">
                <a:spcBef>
                  <a:spcPct val="50000"/>
                </a:spcBef>
              </a:pPr>
              <a:r>
                <a:rPr lang="en-US" sz="1400"/>
                <a:t>20</a:t>
              </a:r>
            </a:p>
          </p:txBody>
        </p:sp>
        <p:sp>
          <p:nvSpPr>
            <p:cNvPr id="58403" name="Text Box 34"/>
            <p:cNvSpPr txBox="1">
              <a:spLocks noChangeArrowheads="1"/>
            </p:cNvSpPr>
            <p:nvPr/>
          </p:nvSpPr>
          <p:spPr bwMode="auto">
            <a:xfrm>
              <a:off x="5585937" y="5509214"/>
              <a:ext cx="413546" cy="568387"/>
            </a:xfrm>
            <a:prstGeom prst="rect">
              <a:avLst/>
            </a:prstGeom>
            <a:noFill/>
            <a:ln w="9525">
              <a:noFill/>
              <a:miter lim="800000"/>
              <a:headEnd/>
              <a:tailEnd/>
            </a:ln>
          </p:spPr>
          <p:txBody>
            <a:bodyPr>
              <a:spAutoFit/>
            </a:bodyPr>
            <a:lstStyle/>
            <a:p>
              <a:pPr algn="r">
                <a:spcBef>
                  <a:spcPct val="50000"/>
                </a:spcBef>
              </a:pPr>
              <a:r>
                <a:rPr lang="en-US" sz="1400" dirty="0"/>
                <a:t>30</a:t>
              </a:r>
            </a:p>
          </p:txBody>
        </p:sp>
        <p:sp>
          <p:nvSpPr>
            <p:cNvPr id="58404" name="Text Box 35"/>
            <p:cNvSpPr txBox="1">
              <a:spLocks noChangeArrowheads="1"/>
            </p:cNvSpPr>
            <p:nvPr/>
          </p:nvSpPr>
          <p:spPr bwMode="auto">
            <a:xfrm>
              <a:off x="7553414" y="5509214"/>
              <a:ext cx="443980" cy="334756"/>
            </a:xfrm>
            <a:prstGeom prst="rect">
              <a:avLst/>
            </a:prstGeom>
            <a:noFill/>
            <a:ln w="9525">
              <a:noFill/>
              <a:miter lim="800000"/>
              <a:headEnd/>
              <a:tailEnd/>
            </a:ln>
          </p:spPr>
          <p:txBody>
            <a:bodyPr>
              <a:spAutoFit/>
            </a:bodyPr>
            <a:lstStyle/>
            <a:p>
              <a:pPr algn="r">
                <a:spcBef>
                  <a:spcPct val="50000"/>
                </a:spcBef>
              </a:pPr>
              <a:r>
                <a:rPr lang="en-US" sz="1400"/>
                <a:t>75</a:t>
              </a:r>
            </a:p>
          </p:txBody>
        </p:sp>
        <p:sp>
          <p:nvSpPr>
            <p:cNvPr id="58405" name="Text Box 37"/>
            <p:cNvSpPr txBox="1">
              <a:spLocks noChangeArrowheads="1"/>
            </p:cNvSpPr>
            <p:nvPr/>
          </p:nvSpPr>
          <p:spPr bwMode="auto">
            <a:xfrm>
              <a:off x="7793306" y="5741102"/>
              <a:ext cx="495898" cy="334755"/>
            </a:xfrm>
            <a:prstGeom prst="rect">
              <a:avLst/>
            </a:prstGeom>
            <a:noFill/>
            <a:ln w="9525">
              <a:noFill/>
              <a:miter lim="800000"/>
              <a:headEnd/>
              <a:tailEnd/>
            </a:ln>
          </p:spPr>
          <p:txBody>
            <a:bodyPr>
              <a:spAutoFit/>
            </a:bodyPr>
            <a:lstStyle/>
            <a:p>
              <a:pPr algn="ctr">
                <a:spcBef>
                  <a:spcPct val="50000"/>
                </a:spcBef>
              </a:pPr>
              <a:r>
                <a:rPr lang="en-US" sz="1400"/>
                <a:t>77</a:t>
              </a:r>
            </a:p>
          </p:txBody>
        </p:sp>
        <p:sp>
          <p:nvSpPr>
            <p:cNvPr id="58406" name="Line 40"/>
            <p:cNvSpPr>
              <a:spLocks noChangeShapeType="1"/>
            </p:cNvSpPr>
            <p:nvPr/>
          </p:nvSpPr>
          <p:spPr bwMode="auto">
            <a:xfrm>
              <a:off x="4072453" y="5024893"/>
              <a:ext cx="3847410" cy="0"/>
            </a:xfrm>
            <a:prstGeom prst="line">
              <a:avLst/>
            </a:prstGeom>
            <a:noFill/>
            <a:ln w="19050">
              <a:solidFill>
                <a:schemeClr val="tx1"/>
              </a:solidFill>
              <a:prstDash val="lgDash"/>
              <a:round/>
              <a:headEnd/>
              <a:tailEnd/>
            </a:ln>
          </p:spPr>
          <p:txBody>
            <a:bodyPr/>
            <a:lstStyle/>
            <a:p>
              <a:endParaRPr lang="en-US"/>
            </a:p>
          </p:txBody>
        </p:sp>
        <p:sp>
          <p:nvSpPr>
            <p:cNvPr id="58407" name="Line 41"/>
            <p:cNvSpPr>
              <a:spLocks noChangeShapeType="1"/>
            </p:cNvSpPr>
            <p:nvPr/>
          </p:nvSpPr>
          <p:spPr bwMode="auto">
            <a:xfrm>
              <a:off x="4072453" y="5164348"/>
              <a:ext cx="3943116" cy="0"/>
            </a:xfrm>
            <a:prstGeom prst="line">
              <a:avLst/>
            </a:prstGeom>
            <a:noFill/>
            <a:ln w="19050">
              <a:solidFill>
                <a:schemeClr val="tx1"/>
              </a:solidFill>
              <a:prstDash val="lgDash"/>
              <a:round/>
              <a:headEnd/>
              <a:tailEnd/>
            </a:ln>
          </p:spPr>
          <p:txBody>
            <a:bodyPr/>
            <a:lstStyle/>
            <a:p>
              <a:endParaRPr lang="en-US"/>
            </a:p>
          </p:txBody>
        </p:sp>
        <p:sp>
          <p:nvSpPr>
            <p:cNvPr id="58408" name="Rectangle 44"/>
            <p:cNvSpPr>
              <a:spLocks noChangeArrowheads="1"/>
            </p:cNvSpPr>
            <p:nvPr/>
          </p:nvSpPr>
          <p:spPr bwMode="auto">
            <a:xfrm>
              <a:off x="3995887" y="3444402"/>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58409" name="Rectangle 20"/>
            <p:cNvSpPr>
              <a:spLocks noChangeArrowheads="1"/>
            </p:cNvSpPr>
            <p:nvPr/>
          </p:nvSpPr>
          <p:spPr bwMode="auto">
            <a:xfrm>
              <a:off x="7872009" y="4959814"/>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58410" name="Rectangle 18"/>
            <p:cNvSpPr>
              <a:spLocks noChangeArrowheads="1"/>
            </p:cNvSpPr>
            <p:nvPr/>
          </p:nvSpPr>
          <p:spPr bwMode="auto">
            <a:xfrm>
              <a:off x="7977286" y="5099269"/>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algn="l" eaLnBrk="1" hangingPunct="1"/>
            <a:r>
              <a:rPr lang="en-US" dirty="0" smtClean="0"/>
              <a:t>The Principle of Increasing Opportunity Cost</a:t>
            </a:r>
          </a:p>
        </p:txBody>
      </p:sp>
      <p:sp>
        <p:nvSpPr>
          <p:cNvPr id="3" name="Content Placeholder 2"/>
          <p:cNvSpPr>
            <a:spLocks noGrp="1"/>
          </p:cNvSpPr>
          <p:nvPr>
            <p:ph idx="1"/>
          </p:nvPr>
        </p:nvSpPr>
        <p:spPr/>
        <p:txBody>
          <a:bodyPr/>
          <a:lstStyle/>
          <a:p>
            <a:pPr eaLnBrk="1" hangingPunct="1"/>
            <a:r>
              <a:rPr lang="en-US" sz="2400" dirty="0" smtClean="0"/>
              <a:t>Maximum coffee:  100,000 </a:t>
            </a:r>
            <a:r>
              <a:rPr lang="en-US" sz="2400" dirty="0" err="1" smtClean="0"/>
              <a:t>lb</a:t>
            </a:r>
            <a:r>
              <a:rPr lang="en-US" sz="2400" dirty="0" smtClean="0"/>
              <a:t> / day</a:t>
            </a:r>
          </a:p>
          <a:p>
            <a:pPr lvl="1" eaLnBrk="1" hangingPunct="1"/>
            <a:r>
              <a:rPr lang="en-US" sz="2000" dirty="0" smtClean="0"/>
              <a:t>Give up 5,000 pounds coffee, get 20,000 pounds of nuts</a:t>
            </a:r>
          </a:p>
          <a:p>
            <a:pPr lvl="1" eaLnBrk="1" hangingPunct="1"/>
            <a:r>
              <a:rPr lang="en-US" sz="2000" dirty="0" smtClean="0"/>
              <a:t>Give up another 5,000 pounds of coffee, get 10,000 additional pounds of nuts</a:t>
            </a:r>
          </a:p>
        </p:txBody>
      </p:sp>
      <p:sp>
        <p:nvSpPr>
          <p:cNvPr id="41" name="Footer Placeholder 4"/>
          <p:cNvSpPr>
            <a:spLocks noGrp="1"/>
          </p:cNvSpPr>
          <p:nvPr>
            <p:ph type="ftr" sz="quarter" idx="11"/>
          </p:nvPr>
        </p:nvSpPr>
        <p:spPr>
          <a:xfrm>
            <a:off x="3048000" y="6400800"/>
            <a:ext cx="3424052"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60417" name="Slide Number Placeholder 1"/>
          <p:cNvSpPr>
            <a:spLocks noGrp="1"/>
          </p:cNvSpPr>
          <p:nvPr>
            <p:ph type="sldNum" sz="quarter" idx="12"/>
          </p:nvPr>
        </p:nvSpPr>
        <p:spPr>
          <a:xfrm>
            <a:off x="7806518" y="6356350"/>
            <a:ext cx="880281" cy="365125"/>
          </a:xfrm>
          <a:noFill/>
        </p:spPr>
        <p:txBody>
          <a:bodyPr/>
          <a:lstStyle/>
          <a:p>
            <a:r>
              <a:rPr lang="en-US" dirty="0" smtClean="0"/>
              <a:t>2-</a:t>
            </a:r>
            <a:fld id="{7FFCF9DE-4DB6-45A0-A893-4DC977212450}" type="slidenum">
              <a:rPr lang="en-US" smtClean="0"/>
              <a:pPr/>
              <a:t>24</a:t>
            </a:fld>
            <a:endParaRPr lang="en-US" dirty="0" smtClean="0"/>
          </a:p>
        </p:txBody>
      </p:sp>
      <p:grpSp>
        <p:nvGrpSpPr>
          <p:cNvPr id="60420" name="Group 5"/>
          <p:cNvGrpSpPr>
            <a:grpSpLocks/>
          </p:cNvGrpSpPr>
          <p:nvPr/>
        </p:nvGrpSpPr>
        <p:grpSpPr bwMode="auto">
          <a:xfrm>
            <a:off x="1955616" y="3155872"/>
            <a:ext cx="5600700" cy="3138487"/>
            <a:chOff x="3134245" y="3140992"/>
            <a:chExt cx="5600513" cy="3139211"/>
          </a:xfrm>
        </p:grpSpPr>
        <p:sp>
          <p:nvSpPr>
            <p:cNvPr id="8" name="Rectangle 7"/>
            <p:cNvSpPr/>
            <p:nvPr/>
          </p:nvSpPr>
          <p:spPr bwMode="auto">
            <a:xfrm>
              <a:off x="3134245" y="3140992"/>
              <a:ext cx="5600513" cy="3139211"/>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sp>
          <p:nvSpPr>
            <p:cNvPr id="60425" name="Line 3"/>
            <p:cNvSpPr>
              <a:spLocks noChangeShapeType="1"/>
            </p:cNvSpPr>
            <p:nvPr/>
          </p:nvSpPr>
          <p:spPr bwMode="auto">
            <a:xfrm>
              <a:off x="4062882" y="3304947"/>
              <a:ext cx="0" cy="2203391"/>
            </a:xfrm>
            <a:prstGeom prst="line">
              <a:avLst/>
            </a:prstGeom>
            <a:noFill/>
            <a:ln w="38100">
              <a:solidFill>
                <a:schemeClr val="tx1"/>
              </a:solidFill>
              <a:round/>
              <a:headEnd/>
              <a:tailEnd/>
            </a:ln>
          </p:spPr>
          <p:txBody>
            <a:bodyPr/>
            <a:lstStyle/>
            <a:p>
              <a:endParaRPr lang="en-US"/>
            </a:p>
          </p:txBody>
        </p:sp>
        <p:sp>
          <p:nvSpPr>
            <p:cNvPr id="60426" name="Line 4"/>
            <p:cNvSpPr>
              <a:spLocks noChangeShapeType="1"/>
            </p:cNvSpPr>
            <p:nvPr/>
          </p:nvSpPr>
          <p:spPr bwMode="auto">
            <a:xfrm>
              <a:off x="4043741" y="5508338"/>
              <a:ext cx="4565209" cy="0"/>
            </a:xfrm>
            <a:prstGeom prst="line">
              <a:avLst/>
            </a:prstGeom>
            <a:noFill/>
            <a:ln w="38100">
              <a:solidFill>
                <a:schemeClr val="tx1"/>
              </a:solidFill>
              <a:round/>
              <a:headEnd/>
              <a:tailEnd/>
            </a:ln>
          </p:spPr>
          <p:txBody>
            <a:bodyPr/>
            <a:lstStyle/>
            <a:p>
              <a:endParaRPr lang="en-US"/>
            </a:p>
          </p:txBody>
        </p:sp>
        <p:sp>
          <p:nvSpPr>
            <p:cNvPr id="60427" name="Text Box 11"/>
            <p:cNvSpPr txBox="1">
              <a:spLocks noChangeArrowheads="1"/>
            </p:cNvSpPr>
            <p:nvPr/>
          </p:nvSpPr>
          <p:spPr bwMode="auto">
            <a:xfrm>
              <a:off x="4029742" y="5871892"/>
              <a:ext cx="4257948" cy="301897"/>
            </a:xfrm>
            <a:prstGeom prst="rect">
              <a:avLst/>
            </a:prstGeom>
            <a:noFill/>
            <a:ln w="9525">
              <a:noFill/>
              <a:miter lim="800000"/>
              <a:headEnd/>
              <a:tailEnd/>
            </a:ln>
          </p:spPr>
          <p:txBody>
            <a:bodyPr>
              <a:spAutoFit/>
            </a:bodyPr>
            <a:lstStyle/>
            <a:p>
              <a:pPr algn="ctr">
                <a:spcBef>
                  <a:spcPct val="10000"/>
                </a:spcBef>
              </a:pPr>
              <a:r>
                <a:rPr lang="en-US" sz="1600"/>
                <a:t>Nuts   (1000s of lb/day)</a:t>
              </a:r>
            </a:p>
          </p:txBody>
        </p:sp>
        <p:sp>
          <p:nvSpPr>
            <p:cNvPr id="12" name="Freeform 39"/>
            <p:cNvSpPr>
              <a:spLocks/>
            </p:cNvSpPr>
            <p:nvPr/>
          </p:nvSpPr>
          <p:spPr bwMode="auto">
            <a:xfrm>
              <a:off x="4062902" y="3509377"/>
              <a:ext cx="4173398" cy="1999123"/>
            </a:xfrm>
            <a:custGeom>
              <a:avLst/>
              <a:gdLst/>
              <a:ahLst/>
              <a:cxnLst>
                <a:cxn ang="0">
                  <a:pos x="0" y="0"/>
                </a:cxn>
                <a:cxn ang="0">
                  <a:pos x="1688" y="232"/>
                </a:cxn>
                <a:cxn ang="0">
                  <a:pos x="2880" y="872"/>
                </a:cxn>
                <a:cxn ang="0">
                  <a:pos x="3488" y="1720"/>
                </a:cxn>
              </a:cxnLst>
              <a:rect l="0" t="0" r="r" b="b"/>
              <a:pathLst>
                <a:path w="3488" h="1720">
                  <a:moveTo>
                    <a:pt x="0" y="0"/>
                  </a:moveTo>
                  <a:cubicBezTo>
                    <a:pt x="281" y="39"/>
                    <a:pt x="1208" y="87"/>
                    <a:pt x="1688" y="232"/>
                  </a:cubicBezTo>
                  <a:cubicBezTo>
                    <a:pt x="2168" y="377"/>
                    <a:pt x="2580" y="624"/>
                    <a:pt x="2880" y="872"/>
                  </a:cubicBezTo>
                  <a:cubicBezTo>
                    <a:pt x="3180" y="1120"/>
                    <a:pt x="3361" y="1543"/>
                    <a:pt x="3488" y="1720"/>
                  </a:cubicBezTo>
                </a:path>
              </a:pathLst>
            </a:cu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en-US"/>
            </a:p>
          </p:txBody>
        </p:sp>
        <p:sp>
          <p:nvSpPr>
            <p:cNvPr id="60429" name="Text Box 32"/>
            <p:cNvSpPr txBox="1">
              <a:spLocks noChangeArrowheads="1"/>
            </p:cNvSpPr>
            <p:nvPr/>
          </p:nvSpPr>
          <p:spPr bwMode="auto">
            <a:xfrm>
              <a:off x="3493827" y="3332838"/>
              <a:ext cx="569055" cy="307777"/>
            </a:xfrm>
            <a:prstGeom prst="rect">
              <a:avLst/>
            </a:prstGeom>
            <a:noFill/>
            <a:ln w="9525">
              <a:noFill/>
              <a:miter lim="800000"/>
              <a:headEnd/>
              <a:tailEnd/>
            </a:ln>
          </p:spPr>
          <p:txBody>
            <a:bodyPr>
              <a:spAutoFit/>
            </a:bodyPr>
            <a:lstStyle/>
            <a:p>
              <a:pPr algn="r">
                <a:spcBef>
                  <a:spcPct val="50000"/>
                </a:spcBef>
              </a:pPr>
              <a:r>
                <a:rPr lang="en-US" sz="1400"/>
                <a:t>100</a:t>
              </a:r>
            </a:p>
          </p:txBody>
        </p:sp>
        <p:sp>
          <p:nvSpPr>
            <p:cNvPr id="60430" name="Text Box 36"/>
            <p:cNvSpPr txBox="1">
              <a:spLocks noChangeArrowheads="1"/>
            </p:cNvSpPr>
            <p:nvPr/>
          </p:nvSpPr>
          <p:spPr bwMode="auto">
            <a:xfrm>
              <a:off x="8130416" y="5508338"/>
              <a:ext cx="454026" cy="307777"/>
            </a:xfrm>
            <a:prstGeom prst="rect">
              <a:avLst/>
            </a:prstGeom>
            <a:noFill/>
            <a:ln w="9525">
              <a:noFill/>
              <a:miter lim="800000"/>
              <a:headEnd/>
              <a:tailEnd/>
            </a:ln>
          </p:spPr>
          <p:txBody>
            <a:bodyPr>
              <a:spAutoFit/>
            </a:bodyPr>
            <a:lstStyle/>
            <a:p>
              <a:pPr algn="r">
                <a:spcBef>
                  <a:spcPct val="50000"/>
                </a:spcBef>
              </a:pPr>
              <a:r>
                <a:rPr lang="en-US" sz="1400"/>
                <a:t>80</a:t>
              </a:r>
            </a:p>
          </p:txBody>
        </p:sp>
        <p:sp>
          <p:nvSpPr>
            <p:cNvPr id="60431" name="Text Box 10"/>
            <p:cNvSpPr txBox="1">
              <a:spLocks noChangeArrowheads="1"/>
            </p:cNvSpPr>
            <p:nvPr/>
          </p:nvSpPr>
          <p:spPr bwMode="auto">
            <a:xfrm rot="-5400000">
              <a:off x="2046313" y="4502091"/>
              <a:ext cx="2738260" cy="310783"/>
            </a:xfrm>
            <a:prstGeom prst="rect">
              <a:avLst/>
            </a:prstGeom>
            <a:noFill/>
            <a:ln w="9525">
              <a:noFill/>
              <a:miter lim="800000"/>
              <a:headEnd/>
              <a:tailEnd/>
            </a:ln>
          </p:spPr>
          <p:txBody>
            <a:bodyPr>
              <a:spAutoFit/>
            </a:bodyPr>
            <a:lstStyle/>
            <a:p>
              <a:pPr algn="ctr">
                <a:spcBef>
                  <a:spcPct val="10000"/>
                </a:spcBef>
              </a:pPr>
              <a:r>
                <a:rPr lang="en-US" sz="1600"/>
                <a:t>Coffee   (1000s of lb/day)</a:t>
              </a:r>
            </a:p>
          </p:txBody>
        </p:sp>
        <p:sp>
          <p:nvSpPr>
            <p:cNvPr id="60432" name="Text Box 45"/>
            <p:cNvSpPr txBox="1">
              <a:spLocks noChangeArrowheads="1"/>
            </p:cNvSpPr>
            <p:nvPr/>
          </p:nvSpPr>
          <p:spPr bwMode="auto">
            <a:xfrm>
              <a:off x="8082564" y="5015596"/>
              <a:ext cx="220125" cy="246371"/>
            </a:xfrm>
            <a:prstGeom prst="rect">
              <a:avLst/>
            </a:prstGeom>
            <a:noFill/>
            <a:ln w="9525">
              <a:noFill/>
              <a:miter lim="800000"/>
              <a:headEnd/>
              <a:tailEnd/>
            </a:ln>
          </p:spPr>
          <p:txBody>
            <a:bodyPr>
              <a:spAutoFit/>
            </a:bodyPr>
            <a:lstStyle/>
            <a:p>
              <a:pPr>
                <a:spcBef>
                  <a:spcPct val="10000"/>
                </a:spcBef>
              </a:pPr>
              <a:r>
                <a:rPr lang="en-US" sz="1600"/>
                <a:t>E</a:t>
              </a:r>
            </a:p>
          </p:txBody>
        </p:sp>
        <p:sp>
          <p:nvSpPr>
            <p:cNvPr id="60433" name="Line 7"/>
            <p:cNvSpPr>
              <a:spLocks noChangeShapeType="1"/>
            </p:cNvSpPr>
            <p:nvPr/>
          </p:nvSpPr>
          <p:spPr bwMode="auto">
            <a:xfrm flipH="1" flipV="1">
              <a:off x="5125227" y="3593154"/>
              <a:ext cx="0" cy="1905887"/>
            </a:xfrm>
            <a:prstGeom prst="line">
              <a:avLst/>
            </a:prstGeom>
            <a:noFill/>
            <a:ln w="19050">
              <a:solidFill>
                <a:schemeClr val="tx1"/>
              </a:solidFill>
              <a:prstDash val="lgDash"/>
              <a:round/>
              <a:headEnd/>
              <a:tailEnd/>
            </a:ln>
          </p:spPr>
          <p:txBody>
            <a:bodyPr/>
            <a:lstStyle/>
            <a:p>
              <a:endParaRPr lang="en-US"/>
            </a:p>
          </p:txBody>
        </p:sp>
        <p:sp>
          <p:nvSpPr>
            <p:cNvPr id="60434" name="Line 8"/>
            <p:cNvSpPr>
              <a:spLocks noChangeShapeType="1"/>
            </p:cNvSpPr>
            <p:nvPr/>
          </p:nvSpPr>
          <p:spPr bwMode="auto">
            <a:xfrm flipH="1" flipV="1">
              <a:off x="5737750" y="3714015"/>
              <a:ext cx="0" cy="1803619"/>
            </a:xfrm>
            <a:prstGeom prst="line">
              <a:avLst/>
            </a:prstGeom>
            <a:noFill/>
            <a:ln w="19050">
              <a:solidFill>
                <a:schemeClr val="tx1"/>
              </a:solidFill>
              <a:prstDash val="lgDash"/>
              <a:round/>
              <a:headEnd/>
              <a:tailEnd/>
            </a:ln>
          </p:spPr>
          <p:txBody>
            <a:bodyPr/>
            <a:lstStyle/>
            <a:p>
              <a:endParaRPr lang="en-US"/>
            </a:p>
          </p:txBody>
        </p:sp>
        <p:sp>
          <p:nvSpPr>
            <p:cNvPr id="60435" name="Line 42"/>
            <p:cNvSpPr>
              <a:spLocks noChangeShapeType="1"/>
            </p:cNvSpPr>
            <p:nvPr/>
          </p:nvSpPr>
          <p:spPr bwMode="auto">
            <a:xfrm flipH="1" flipV="1">
              <a:off x="7929433" y="5024893"/>
              <a:ext cx="0" cy="492741"/>
            </a:xfrm>
            <a:prstGeom prst="line">
              <a:avLst/>
            </a:prstGeom>
            <a:noFill/>
            <a:ln w="19050">
              <a:solidFill>
                <a:schemeClr val="tx1"/>
              </a:solidFill>
              <a:prstDash val="lgDash"/>
              <a:round/>
              <a:headEnd/>
              <a:tailEnd/>
            </a:ln>
          </p:spPr>
          <p:txBody>
            <a:bodyPr/>
            <a:lstStyle/>
            <a:p>
              <a:endParaRPr lang="en-US"/>
            </a:p>
          </p:txBody>
        </p:sp>
        <p:sp>
          <p:nvSpPr>
            <p:cNvPr id="60436" name="Line 43"/>
            <p:cNvSpPr>
              <a:spLocks noChangeShapeType="1"/>
            </p:cNvSpPr>
            <p:nvPr/>
          </p:nvSpPr>
          <p:spPr bwMode="auto">
            <a:xfrm flipH="1" flipV="1">
              <a:off x="8034711" y="5201536"/>
              <a:ext cx="0" cy="567117"/>
            </a:xfrm>
            <a:prstGeom prst="line">
              <a:avLst/>
            </a:prstGeom>
            <a:noFill/>
            <a:ln w="19050">
              <a:solidFill>
                <a:schemeClr val="tx1"/>
              </a:solidFill>
              <a:prstDash val="lgDash"/>
              <a:round/>
              <a:headEnd/>
              <a:tailEnd/>
            </a:ln>
          </p:spPr>
          <p:txBody>
            <a:bodyPr/>
            <a:lstStyle/>
            <a:p>
              <a:endParaRPr lang="en-US"/>
            </a:p>
          </p:txBody>
        </p:sp>
        <p:sp>
          <p:nvSpPr>
            <p:cNvPr id="60437" name="Line 5"/>
            <p:cNvSpPr>
              <a:spLocks noChangeShapeType="1"/>
            </p:cNvSpPr>
            <p:nvPr/>
          </p:nvSpPr>
          <p:spPr bwMode="auto">
            <a:xfrm>
              <a:off x="4072453" y="3704718"/>
              <a:ext cx="1646155" cy="0"/>
            </a:xfrm>
            <a:prstGeom prst="line">
              <a:avLst/>
            </a:prstGeom>
            <a:noFill/>
            <a:ln w="19050">
              <a:solidFill>
                <a:schemeClr val="tx1"/>
              </a:solidFill>
              <a:prstDash val="lgDash"/>
              <a:round/>
              <a:headEnd/>
              <a:tailEnd/>
            </a:ln>
          </p:spPr>
          <p:txBody>
            <a:bodyPr/>
            <a:lstStyle/>
            <a:p>
              <a:endParaRPr lang="en-US"/>
            </a:p>
          </p:txBody>
        </p:sp>
        <p:sp>
          <p:nvSpPr>
            <p:cNvPr id="60438" name="Line 12"/>
            <p:cNvSpPr>
              <a:spLocks noChangeShapeType="1"/>
            </p:cNvSpPr>
            <p:nvPr/>
          </p:nvSpPr>
          <p:spPr bwMode="auto">
            <a:xfrm>
              <a:off x="4072453" y="3602451"/>
              <a:ext cx="1052774" cy="0"/>
            </a:xfrm>
            <a:prstGeom prst="line">
              <a:avLst/>
            </a:prstGeom>
            <a:noFill/>
            <a:ln w="19050">
              <a:solidFill>
                <a:schemeClr val="tx1"/>
              </a:solidFill>
              <a:prstDash val="lgDash"/>
              <a:round/>
              <a:headEnd/>
              <a:tailEnd/>
            </a:ln>
          </p:spPr>
          <p:txBody>
            <a:bodyPr/>
            <a:lstStyle/>
            <a:p>
              <a:endParaRPr lang="en-US"/>
            </a:p>
          </p:txBody>
        </p:sp>
        <p:sp>
          <p:nvSpPr>
            <p:cNvPr id="60439" name="Text Box 13"/>
            <p:cNvSpPr txBox="1">
              <a:spLocks noChangeArrowheads="1"/>
            </p:cNvSpPr>
            <p:nvPr/>
          </p:nvSpPr>
          <p:spPr bwMode="auto">
            <a:xfrm>
              <a:off x="4062882" y="3258462"/>
              <a:ext cx="220125" cy="246371"/>
            </a:xfrm>
            <a:prstGeom prst="rect">
              <a:avLst/>
            </a:prstGeom>
            <a:noFill/>
            <a:ln w="9525">
              <a:noFill/>
              <a:miter lim="800000"/>
              <a:headEnd/>
              <a:tailEnd/>
            </a:ln>
          </p:spPr>
          <p:txBody>
            <a:bodyPr>
              <a:spAutoFit/>
            </a:bodyPr>
            <a:lstStyle/>
            <a:p>
              <a:pPr>
                <a:spcBef>
                  <a:spcPct val="10000"/>
                </a:spcBef>
              </a:pPr>
              <a:r>
                <a:rPr lang="en-US" sz="1600"/>
                <a:t>A</a:t>
              </a:r>
            </a:p>
          </p:txBody>
        </p:sp>
        <p:sp>
          <p:nvSpPr>
            <p:cNvPr id="60440" name="Text Box 14"/>
            <p:cNvSpPr txBox="1">
              <a:spLocks noChangeArrowheads="1"/>
            </p:cNvSpPr>
            <p:nvPr/>
          </p:nvSpPr>
          <p:spPr bwMode="auto">
            <a:xfrm>
              <a:off x="5134797" y="3360728"/>
              <a:ext cx="220125" cy="246371"/>
            </a:xfrm>
            <a:prstGeom prst="rect">
              <a:avLst/>
            </a:prstGeom>
            <a:noFill/>
            <a:ln w="9525">
              <a:noFill/>
              <a:miter lim="800000"/>
              <a:headEnd/>
              <a:tailEnd/>
            </a:ln>
          </p:spPr>
          <p:txBody>
            <a:bodyPr>
              <a:spAutoFit/>
            </a:bodyPr>
            <a:lstStyle/>
            <a:p>
              <a:pPr>
                <a:spcBef>
                  <a:spcPct val="10000"/>
                </a:spcBef>
              </a:pPr>
              <a:r>
                <a:rPr lang="en-US" sz="1600"/>
                <a:t>B</a:t>
              </a:r>
            </a:p>
          </p:txBody>
        </p:sp>
        <p:sp>
          <p:nvSpPr>
            <p:cNvPr id="60441" name="Text Box 15"/>
            <p:cNvSpPr txBox="1">
              <a:spLocks noChangeArrowheads="1"/>
            </p:cNvSpPr>
            <p:nvPr/>
          </p:nvSpPr>
          <p:spPr bwMode="auto">
            <a:xfrm>
              <a:off x="5747320" y="3453699"/>
              <a:ext cx="220125" cy="246371"/>
            </a:xfrm>
            <a:prstGeom prst="rect">
              <a:avLst/>
            </a:prstGeom>
            <a:noFill/>
            <a:ln w="9525">
              <a:noFill/>
              <a:miter lim="800000"/>
              <a:headEnd/>
              <a:tailEnd/>
            </a:ln>
          </p:spPr>
          <p:txBody>
            <a:bodyPr>
              <a:spAutoFit/>
            </a:bodyPr>
            <a:lstStyle/>
            <a:p>
              <a:pPr>
                <a:spcBef>
                  <a:spcPct val="10000"/>
                </a:spcBef>
              </a:pPr>
              <a:r>
                <a:rPr lang="en-US" sz="1600"/>
                <a:t>C</a:t>
              </a:r>
            </a:p>
          </p:txBody>
        </p:sp>
        <p:sp>
          <p:nvSpPr>
            <p:cNvPr id="60442" name="Text Box 16"/>
            <p:cNvSpPr txBox="1">
              <a:spLocks noChangeArrowheads="1"/>
            </p:cNvSpPr>
            <p:nvPr/>
          </p:nvSpPr>
          <p:spPr bwMode="auto">
            <a:xfrm>
              <a:off x="7948575" y="4773874"/>
              <a:ext cx="220125" cy="246371"/>
            </a:xfrm>
            <a:prstGeom prst="rect">
              <a:avLst/>
            </a:prstGeom>
            <a:noFill/>
            <a:ln w="9525">
              <a:noFill/>
              <a:miter lim="800000"/>
              <a:headEnd/>
              <a:tailEnd/>
            </a:ln>
          </p:spPr>
          <p:txBody>
            <a:bodyPr>
              <a:spAutoFit/>
            </a:bodyPr>
            <a:lstStyle/>
            <a:p>
              <a:pPr>
                <a:spcBef>
                  <a:spcPct val="10000"/>
                </a:spcBef>
              </a:pPr>
              <a:r>
                <a:rPr lang="en-US" sz="1600"/>
                <a:t>D</a:t>
              </a:r>
            </a:p>
          </p:txBody>
        </p:sp>
        <p:sp>
          <p:nvSpPr>
            <p:cNvPr id="60443" name="Rectangle 17"/>
            <p:cNvSpPr>
              <a:spLocks noChangeArrowheads="1"/>
            </p:cNvSpPr>
            <p:nvPr/>
          </p:nvSpPr>
          <p:spPr bwMode="auto">
            <a:xfrm>
              <a:off x="5680325" y="3639639"/>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60444" name="Rectangle 19"/>
            <p:cNvSpPr>
              <a:spLocks noChangeArrowheads="1"/>
            </p:cNvSpPr>
            <p:nvPr/>
          </p:nvSpPr>
          <p:spPr bwMode="auto">
            <a:xfrm>
              <a:off x="5067802" y="3546669"/>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60445" name="Text Box 21"/>
            <p:cNvSpPr txBox="1">
              <a:spLocks noChangeArrowheads="1"/>
            </p:cNvSpPr>
            <p:nvPr/>
          </p:nvSpPr>
          <p:spPr bwMode="auto">
            <a:xfrm>
              <a:off x="3635924" y="5043487"/>
              <a:ext cx="426958" cy="307777"/>
            </a:xfrm>
            <a:prstGeom prst="rect">
              <a:avLst/>
            </a:prstGeom>
            <a:noFill/>
            <a:ln w="9525">
              <a:noFill/>
              <a:miter lim="800000"/>
              <a:headEnd/>
              <a:tailEnd/>
            </a:ln>
          </p:spPr>
          <p:txBody>
            <a:bodyPr>
              <a:spAutoFit/>
            </a:bodyPr>
            <a:lstStyle/>
            <a:p>
              <a:pPr algn="r">
                <a:spcBef>
                  <a:spcPct val="50000"/>
                </a:spcBef>
              </a:pPr>
              <a:r>
                <a:rPr lang="en-US" sz="1400"/>
                <a:t>15</a:t>
              </a:r>
            </a:p>
          </p:txBody>
        </p:sp>
        <p:sp>
          <p:nvSpPr>
            <p:cNvPr id="60446" name="Text Box 29"/>
            <p:cNvSpPr txBox="1">
              <a:spLocks noChangeArrowheads="1"/>
            </p:cNvSpPr>
            <p:nvPr/>
          </p:nvSpPr>
          <p:spPr bwMode="auto">
            <a:xfrm>
              <a:off x="3610867" y="4878194"/>
              <a:ext cx="452015" cy="307777"/>
            </a:xfrm>
            <a:prstGeom prst="rect">
              <a:avLst/>
            </a:prstGeom>
            <a:noFill/>
            <a:ln w="9525">
              <a:noFill/>
              <a:miter lim="800000"/>
              <a:headEnd/>
              <a:tailEnd/>
            </a:ln>
          </p:spPr>
          <p:txBody>
            <a:bodyPr>
              <a:spAutoFit/>
            </a:bodyPr>
            <a:lstStyle/>
            <a:p>
              <a:pPr algn="r">
                <a:spcBef>
                  <a:spcPct val="50000"/>
                </a:spcBef>
              </a:pPr>
              <a:r>
                <a:rPr lang="en-US" sz="1400"/>
                <a:t>20</a:t>
              </a:r>
            </a:p>
          </p:txBody>
        </p:sp>
        <p:sp>
          <p:nvSpPr>
            <p:cNvPr id="60447" name="Text Box 30"/>
            <p:cNvSpPr txBox="1">
              <a:spLocks noChangeArrowheads="1"/>
            </p:cNvSpPr>
            <p:nvPr/>
          </p:nvSpPr>
          <p:spPr bwMode="auto">
            <a:xfrm>
              <a:off x="3635924" y="3648937"/>
              <a:ext cx="426958" cy="307777"/>
            </a:xfrm>
            <a:prstGeom prst="rect">
              <a:avLst/>
            </a:prstGeom>
            <a:noFill/>
            <a:ln w="9525">
              <a:noFill/>
              <a:miter lim="800000"/>
              <a:headEnd/>
              <a:tailEnd/>
            </a:ln>
          </p:spPr>
          <p:txBody>
            <a:bodyPr>
              <a:spAutoFit/>
            </a:bodyPr>
            <a:lstStyle/>
            <a:p>
              <a:pPr algn="r">
                <a:spcBef>
                  <a:spcPct val="50000"/>
                </a:spcBef>
              </a:pPr>
              <a:r>
                <a:rPr lang="en-US" sz="1400"/>
                <a:t>90</a:t>
              </a:r>
            </a:p>
          </p:txBody>
        </p:sp>
        <p:sp>
          <p:nvSpPr>
            <p:cNvPr id="60448" name="Text Box 31"/>
            <p:cNvSpPr txBox="1">
              <a:spLocks noChangeArrowheads="1"/>
            </p:cNvSpPr>
            <p:nvPr/>
          </p:nvSpPr>
          <p:spPr bwMode="auto">
            <a:xfrm>
              <a:off x="3603009" y="3490887"/>
              <a:ext cx="458456" cy="307777"/>
            </a:xfrm>
            <a:prstGeom prst="rect">
              <a:avLst/>
            </a:prstGeom>
            <a:noFill/>
            <a:ln w="9525">
              <a:noFill/>
              <a:miter lim="800000"/>
              <a:headEnd/>
              <a:tailEnd/>
            </a:ln>
          </p:spPr>
          <p:txBody>
            <a:bodyPr>
              <a:spAutoFit/>
            </a:bodyPr>
            <a:lstStyle/>
            <a:p>
              <a:pPr algn="r">
                <a:spcBef>
                  <a:spcPct val="50000"/>
                </a:spcBef>
              </a:pPr>
              <a:r>
                <a:rPr lang="en-US" sz="1400"/>
                <a:t>95</a:t>
              </a:r>
            </a:p>
          </p:txBody>
        </p:sp>
        <p:sp>
          <p:nvSpPr>
            <p:cNvPr id="60449" name="Text Box 33"/>
            <p:cNvSpPr txBox="1">
              <a:spLocks noChangeArrowheads="1"/>
            </p:cNvSpPr>
            <p:nvPr/>
          </p:nvSpPr>
          <p:spPr bwMode="auto">
            <a:xfrm>
              <a:off x="4894285" y="5508338"/>
              <a:ext cx="482932" cy="307777"/>
            </a:xfrm>
            <a:prstGeom prst="rect">
              <a:avLst/>
            </a:prstGeom>
            <a:noFill/>
            <a:ln w="9525">
              <a:noFill/>
              <a:miter lim="800000"/>
              <a:headEnd/>
              <a:tailEnd/>
            </a:ln>
          </p:spPr>
          <p:txBody>
            <a:bodyPr>
              <a:spAutoFit/>
            </a:bodyPr>
            <a:lstStyle/>
            <a:p>
              <a:pPr algn="r">
                <a:spcBef>
                  <a:spcPct val="50000"/>
                </a:spcBef>
              </a:pPr>
              <a:r>
                <a:rPr lang="en-US" sz="1400"/>
                <a:t>20</a:t>
              </a:r>
            </a:p>
          </p:txBody>
        </p:sp>
        <p:sp>
          <p:nvSpPr>
            <p:cNvPr id="60450" name="Text Box 34"/>
            <p:cNvSpPr txBox="1">
              <a:spLocks noChangeArrowheads="1"/>
            </p:cNvSpPr>
            <p:nvPr/>
          </p:nvSpPr>
          <p:spPr bwMode="auto">
            <a:xfrm>
              <a:off x="5584618" y="5508338"/>
              <a:ext cx="415492" cy="307777"/>
            </a:xfrm>
            <a:prstGeom prst="rect">
              <a:avLst/>
            </a:prstGeom>
            <a:noFill/>
            <a:ln w="9525">
              <a:noFill/>
              <a:miter lim="800000"/>
              <a:headEnd/>
              <a:tailEnd/>
            </a:ln>
          </p:spPr>
          <p:txBody>
            <a:bodyPr>
              <a:spAutoFit/>
            </a:bodyPr>
            <a:lstStyle/>
            <a:p>
              <a:pPr algn="r">
                <a:spcBef>
                  <a:spcPct val="50000"/>
                </a:spcBef>
              </a:pPr>
              <a:r>
                <a:rPr lang="en-US" sz="1400"/>
                <a:t>30</a:t>
              </a:r>
            </a:p>
          </p:txBody>
        </p:sp>
        <p:sp>
          <p:nvSpPr>
            <p:cNvPr id="60451" name="Text Box 35"/>
            <p:cNvSpPr txBox="1">
              <a:spLocks noChangeArrowheads="1"/>
            </p:cNvSpPr>
            <p:nvPr/>
          </p:nvSpPr>
          <p:spPr bwMode="auto">
            <a:xfrm>
              <a:off x="7553617" y="5508338"/>
              <a:ext cx="442811" cy="307777"/>
            </a:xfrm>
            <a:prstGeom prst="rect">
              <a:avLst/>
            </a:prstGeom>
            <a:noFill/>
            <a:ln w="9525">
              <a:noFill/>
              <a:miter lim="800000"/>
              <a:headEnd/>
              <a:tailEnd/>
            </a:ln>
          </p:spPr>
          <p:txBody>
            <a:bodyPr>
              <a:spAutoFit/>
            </a:bodyPr>
            <a:lstStyle/>
            <a:p>
              <a:pPr algn="r">
                <a:spcBef>
                  <a:spcPct val="50000"/>
                </a:spcBef>
              </a:pPr>
              <a:r>
                <a:rPr lang="en-US" sz="1400"/>
                <a:t>75</a:t>
              </a:r>
            </a:p>
          </p:txBody>
        </p:sp>
        <p:sp>
          <p:nvSpPr>
            <p:cNvPr id="60452" name="Text Box 37"/>
            <p:cNvSpPr txBox="1">
              <a:spLocks noChangeArrowheads="1"/>
            </p:cNvSpPr>
            <p:nvPr/>
          </p:nvSpPr>
          <p:spPr bwMode="auto">
            <a:xfrm>
              <a:off x="7792873" y="5740762"/>
              <a:ext cx="495997" cy="307777"/>
            </a:xfrm>
            <a:prstGeom prst="rect">
              <a:avLst/>
            </a:prstGeom>
            <a:noFill/>
            <a:ln w="9525">
              <a:noFill/>
              <a:miter lim="800000"/>
              <a:headEnd/>
              <a:tailEnd/>
            </a:ln>
          </p:spPr>
          <p:txBody>
            <a:bodyPr>
              <a:spAutoFit/>
            </a:bodyPr>
            <a:lstStyle/>
            <a:p>
              <a:pPr algn="ctr">
                <a:spcBef>
                  <a:spcPct val="50000"/>
                </a:spcBef>
              </a:pPr>
              <a:r>
                <a:rPr lang="en-US" sz="1400"/>
                <a:t>77</a:t>
              </a:r>
            </a:p>
          </p:txBody>
        </p:sp>
        <p:sp>
          <p:nvSpPr>
            <p:cNvPr id="60453" name="Line 40"/>
            <p:cNvSpPr>
              <a:spLocks noChangeShapeType="1"/>
            </p:cNvSpPr>
            <p:nvPr/>
          </p:nvSpPr>
          <p:spPr bwMode="auto">
            <a:xfrm>
              <a:off x="4072453" y="5024893"/>
              <a:ext cx="3847410" cy="0"/>
            </a:xfrm>
            <a:prstGeom prst="line">
              <a:avLst/>
            </a:prstGeom>
            <a:noFill/>
            <a:ln w="19050">
              <a:solidFill>
                <a:schemeClr val="tx1"/>
              </a:solidFill>
              <a:prstDash val="lgDash"/>
              <a:round/>
              <a:headEnd/>
              <a:tailEnd/>
            </a:ln>
          </p:spPr>
          <p:txBody>
            <a:bodyPr/>
            <a:lstStyle/>
            <a:p>
              <a:endParaRPr lang="en-US"/>
            </a:p>
          </p:txBody>
        </p:sp>
        <p:sp>
          <p:nvSpPr>
            <p:cNvPr id="60454" name="Line 41"/>
            <p:cNvSpPr>
              <a:spLocks noChangeShapeType="1"/>
            </p:cNvSpPr>
            <p:nvPr/>
          </p:nvSpPr>
          <p:spPr bwMode="auto">
            <a:xfrm>
              <a:off x="4072453" y="5164348"/>
              <a:ext cx="3943116" cy="0"/>
            </a:xfrm>
            <a:prstGeom prst="line">
              <a:avLst/>
            </a:prstGeom>
            <a:noFill/>
            <a:ln w="19050">
              <a:solidFill>
                <a:schemeClr val="tx1"/>
              </a:solidFill>
              <a:prstDash val="lgDash"/>
              <a:round/>
              <a:headEnd/>
              <a:tailEnd/>
            </a:ln>
          </p:spPr>
          <p:txBody>
            <a:bodyPr/>
            <a:lstStyle/>
            <a:p>
              <a:endParaRPr lang="en-US"/>
            </a:p>
          </p:txBody>
        </p:sp>
        <p:sp>
          <p:nvSpPr>
            <p:cNvPr id="60455" name="Rectangle 44"/>
            <p:cNvSpPr>
              <a:spLocks noChangeArrowheads="1"/>
            </p:cNvSpPr>
            <p:nvPr/>
          </p:nvSpPr>
          <p:spPr bwMode="auto">
            <a:xfrm>
              <a:off x="3995887" y="3444402"/>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60456" name="Rectangle 20"/>
            <p:cNvSpPr>
              <a:spLocks noChangeArrowheads="1"/>
            </p:cNvSpPr>
            <p:nvPr/>
          </p:nvSpPr>
          <p:spPr bwMode="auto">
            <a:xfrm>
              <a:off x="7872009" y="4959814"/>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sp>
          <p:nvSpPr>
            <p:cNvPr id="60457" name="Rectangle 18"/>
            <p:cNvSpPr>
              <a:spLocks noChangeArrowheads="1"/>
            </p:cNvSpPr>
            <p:nvPr/>
          </p:nvSpPr>
          <p:spPr bwMode="auto">
            <a:xfrm>
              <a:off x="7977286" y="5099269"/>
              <a:ext cx="114848" cy="120861"/>
            </a:xfrm>
            <a:prstGeom prst="rect">
              <a:avLst/>
            </a:prstGeom>
            <a:solidFill>
              <a:srgbClr val="00B0F0"/>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Élőláb helye 3"/>
          <p:cNvSpPr>
            <a:spLocks noGrp="1"/>
          </p:cNvSpPr>
          <p:nvPr>
            <p:ph type="ftr" sz="quarter" idx="4294967295"/>
          </p:nvPr>
        </p:nvSpPr>
        <p:spPr>
          <a:xfrm>
            <a:off x="2336800" y="6477000"/>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a:t>Chapter 2: Comparative Advantage:  The Basis for Exchange</a:t>
            </a:r>
          </a:p>
        </p:txBody>
      </p:sp>
      <p:sp>
        <p:nvSpPr>
          <p:cNvPr id="33796" name="Rectangle 2"/>
          <p:cNvSpPr>
            <a:spLocks noGrp="1" noChangeArrowheads="1"/>
          </p:cNvSpPr>
          <p:nvPr>
            <p:ph type="title"/>
          </p:nvPr>
        </p:nvSpPr>
        <p:spPr>
          <a:xfrm>
            <a:off x="1676400" y="269543"/>
            <a:ext cx="6781800" cy="1090613"/>
          </a:xfrm>
        </p:spPr>
        <p:txBody>
          <a:bodyPr>
            <a:normAutofit/>
          </a:bodyPr>
          <a:lstStyle/>
          <a:p>
            <a:pPr eaLnBrk="1" hangingPunct="1"/>
            <a:r>
              <a:rPr lang="en-US" altLang="hu-HU" sz="3200" dirty="0" smtClean="0"/>
              <a:t>Production Possibilities</a:t>
            </a:r>
            <a:br>
              <a:rPr lang="en-US" altLang="hu-HU" sz="3200" dirty="0" smtClean="0"/>
            </a:br>
            <a:r>
              <a:rPr lang="en-US" altLang="hu-HU" sz="3200" dirty="0" smtClean="0"/>
              <a:t>Curve For a Large Economy</a:t>
            </a:r>
          </a:p>
        </p:txBody>
      </p:sp>
      <p:grpSp>
        <p:nvGrpSpPr>
          <p:cNvPr id="2" name="Csoportba foglalás 1"/>
          <p:cNvGrpSpPr/>
          <p:nvPr/>
        </p:nvGrpSpPr>
        <p:grpSpPr>
          <a:xfrm>
            <a:off x="491508" y="1676400"/>
            <a:ext cx="8470900" cy="4387850"/>
            <a:chOff x="546100" y="1676400"/>
            <a:chExt cx="8470900" cy="4387850"/>
          </a:xfrm>
        </p:grpSpPr>
        <p:sp>
          <p:nvSpPr>
            <p:cNvPr id="33797" name="Line 3"/>
            <p:cNvSpPr>
              <a:spLocks noChangeShapeType="1"/>
            </p:cNvSpPr>
            <p:nvPr/>
          </p:nvSpPr>
          <p:spPr bwMode="auto">
            <a:xfrm>
              <a:off x="1409700" y="2400300"/>
              <a:ext cx="0" cy="30099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798" name="Line 4"/>
            <p:cNvSpPr>
              <a:spLocks noChangeShapeType="1"/>
            </p:cNvSpPr>
            <p:nvPr/>
          </p:nvSpPr>
          <p:spPr bwMode="auto">
            <a:xfrm>
              <a:off x="1397000" y="5410200"/>
              <a:ext cx="60579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799" name="Text Box 11"/>
            <p:cNvSpPr txBox="1">
              <a:spLocks noChangeArrowheads="1"/>
            </p:cNvSpPr>
            <p:nvPr/>
          </p:nvSpPr>
          <p:spPr bwMode="auto">
            <a:xfrm>
              <a:off x="7378700" y="5156200"/>
              <a:ext cx="1638300"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eaLnBrk="1" hangingPunct="1">
                <a:spcBef>
                  <a:spcPct val="10000"/>
                </a:spcBef>
              </a:pPr>
              <a:r>
                <a:rPr lang="en-US" altLang="hu-HU" sz="1600"/>
                <a:t>Nuts</a:t>
              </a:r>
            </a:p>
            <a:p>
              <a:pPr algn="ctr" eaLnBrk="1" hangingPunct="1">
                <a:spcBef>
                  <a:spcPct val="10000"/>
                </a:spcBef>
              </a:pPr>
              <a:r>
                <a:rPr lang="en-US" altLang="hu-HU" sz="1400"/>
                <a:t>(1000s of lb/day)</a:t>
              </a:r>
            </a:p>
          </p:txBody>
        </p:sp>
        <p:sp>
          <p:nvSpPr>
            <p:cNvPr id="33800" name="Text Box 46"/>
            <p:cNvSpPr txBox="1">
              <a:spLocks noChangeArrowheads="1"/>
            </p:cNvSpPr>
            <p:nvPr/>
          </p:nvSpPr>
          <p:spPr bwMode="auto">
            <a:xfrm>
              <a:off x="2462235" y="1689625"/>
              <a:ext cx="5791200" cy="7112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52538" algn="l"/>
                </a:tabLst>
                <a:defRPr sz="2400" b="1">
                  <a:solidFill>
                    <a:schemeClr val="bg1"/>
                  </a:solidFill>
                  <a:latin typeface="Arial" panose="020B0604020202020204" pitchFamily="34" charset="0"/>
                </a:defRPr>
              </a:lvl1pPr>
              <a:lvl2pPr marL="742950" indent="-285750">
                <a:tabLst>
                  <a:tab pos="1252538" algn="l"/>
                </a:tabLst>
                <a:defRPr sz="2400" b="1">
                  <a:solidFill>
                    <a:schemeClr val="bg1"/>
                  </a:solidFill>
                  <a:latin typeface="Arial" panose="020B0604020202020204" pitchFamily="34" charset="0"/>
                </a:defRPr>
              </a:lvl2pPr>
              <a:lvl3pPr marL="1143000" indent="-228600">
                <a:tabLst>
                  <a:tab pos="1252538" algn="l"/>
                </a:tabLst>
                <a:defRPr sz="2400" b="1">
                  <a:solidFill>
                    <a:schemeClr val="bg1"/>
                  </a:solidFill>
                  <a:latin typeface="Arial" panose="020B0604020202020204" pitchFamily="34" charset="0"/>
                </a:defRPr>
              </a:lvl3pPr>
              <a:lvl4pPr marL="1600200" indent="-228600">
                <a:tabLst>
                  <a:tab pos="1252538" algn="l"/>
                </a:tabLst>
                <a:defRPr sz="2400" b="1">
                  <a:solidFill>
                    <a:schemeClr val="bg1"/>
                  </a:solidFill>
                  <a:latin typeface="Arial" panose="020B0604020202020204" pitchFamily="34" charset="0"/>
                </a:defRPr>
              </a:lvl4pPr>
              <a:lvl5pPr marL="2057400" indent="-228600">
                <a:tabLst>
                  <a:tab pos="1252538" algn="l"/>
                </a:tabLst>
                <a:defRPr sz="2400" b="1">
                  <a:solidFill>
                    <a:schemeClr val="bg1"/>
                  </a:solidFill>
                  <a:latin typeface="Arial" panose="020B0604020202020204" pitchFamily="34" charset="0"/>
                </a:defRPr>
              </a:lvl5pPr>
              <a:lvl6pPr marL="2514600" indent="-228600" eaLnBrk="0" fontAlgn="base" hangingPunct="0">
                <a:spcBef>
                  <a:spcPct val="0"/>
                </a:spcBef>
                <a:spcAft>
                  <a:spcPct val="0"/>
                </a:spcAft>
                <a:tabLst>
                  <a:tab pos="1252538" algn="l"/>
                </a:tabLst>
                <a:defRPr sz="2400" b="1">
                  <a:solidFill>
                    <a:schemeClr val="bg1"/>
                  </a:solidFill>
                  <a:latin typeface="Arial" panose="020B0604020202020204" pitchFamily="34" charset="0"/>
                </a:defRPr>
              </a:lvl6pPr>
              <a:lvl7pPr marL="2971800" indent="-228600" eaLnBrk="0" fontAlgn="base" hangingPunct="0">
                <a:spcBef>
                  <a:spcPct val="0"/>
                </a:spcBef>
                <a:spcAft>
                  <a:spcPct val="0"/>
                </a:spcAft>
                <a:tabLst>
                  <a:tab pos="1252538" algn="l"/>
                </a:tabLst>
                <a:defRPr sz="2400" b="1">
                  <a:solidFill>
                    <a:schemeClr val="bg1"/>
                  </a:solidFill>
                  <a:latin typeface="Arial" panose="020B0604020202020204" pitchFamily="34" charset="0"/>
                </a:defRPr>
              </a:lvl7pPr>
              <a:lvl8pPr marL="3429000" indent="-228600" eaLnBrk="0" fontAlgn="base" hangingPunct="0">
                <a:spcBef>
                  <a:spcPct val="0"/>
                </a:spcBef>
                <a:spcAft>
                  <a:spcPct val="0"/>
                </a:spcAft>
                <a:tabLst>
                  <a:tab pos="1252538" algn="l"/>
                </a:tabLst>
                <a:defRPr sz="2400" b="1">
                  <a:solidFill>
                    <a:schemeClr val="bg1"/>
                  </a:solidFill>
                  <a:latin typeface="Arial" panose="020B0604020202020204" pitchFamily="34" charset="0"/>
                </a:defRPr>
              </a:lvl8pPr>
              <a:lvl9pPr marL="3886200" indent="-228600" eaLnBrk="0" fontAlgn="base" hangingPunct="0">
                <a:spcBef>
                  <a:spcPct val="0"/>
                </a:spcBef>
                <a:spcAft>
                  <a:spcPct val="0"/>
                </a:spcAft>
                <a:tabLst>
                  <a:tab pos="1252538" algn="l"/>
                </a:tabLst>
                <a:defRPr sz="2400" b="1">
                  <a:solidFill>
                    <a:schemeClr val="bg1"/>
                  </a:solidFill>
                  <a:latin typeface="Arial" panose="020B0604020202020204" pitchFamily="34" charset="0"/>
                </a:defRPr>
              </a:lvl9pPr>
            </a:lstStyle>
            <a:p>
              <a:pPr eaLnBrk="1" hangingPunct="1">
                <a:spcBef>
                  <a:spcPct val="50000"/>
                </a:spcBef>
              </a:pPr>
              <a:r>
                <a:rPr lang="en-US" altLang="hu-HU" sz="2000" dirty="0">
                  <a:solidFill>
                    <a:schemeClr val="tx1"/>
                  </a:solidFill>
                </a:rPr>
                <a:t>Assume:  An economy that produces only two 	goods, coffee and nuts</a:t>
              </a:r>
            </a:p>
          </p:txBody>
        </p:sp>
        <p:grpSp>
          <p:nvGrpSpPr>
            <p:cNvPr id="149559" name="Group 55"/>
            <p:cNvGrpSpPr>
              <a:grpSpLocks/>
            </p:cNvGrpSpPr>
            <p:nvPr/>
          </p:nvGrpSpPr>
          <p:grpSpPr bwMode="auto">
            <a:xfrm>
              <a:off x="850900" y="2438400"/>
              <a:ext cx="7813675" cy="3308350"/>
              <a:chOff x="536" y="1536"/>
              <a:chExt cx="4922" cy="2084"/>
            </a:xfrm>
          </p:grpSpPr>
          <p:sp>
            <p:nvSpPr>
              <p:cNvPr id="33830" name="Freeform 39"/>
              <p:cNvSpPr>
                <a:spLocks/>
              </p:cNvSpPr>
              <p:nvPr/>
            </p:nvSpPr>
            <p:spPr bwMode="auto">
              <a:xfrm>
                <a:off x="896" y="1688"/>
                <a:ext cx="3488" cy="1720"/>
              </a:xfrm>
              <a:custGeom>
                <a:avLst/>
                <a:gdLst>
                  <a:gd name="T0" fmla="*/ 0 w 3488"/>
                  <a:gd name="T1" fmla="*/ 0 h 1720"/>
                  <a:gd name="T2" fmla="*/ 1688 w 3488"/>
                  <a:gd name="T3" fmla="*/ 232 h 1720"/>
                  <a:gd name="T4" fmla="*/ 2880 w 3488"/>
                  <a:gd name="T5" fmla="*/ 872 h 1720"/>
                  <a:gd name="T6" fmla="*/ 3488 w 3488"/>
                  <a:gd name="T7" fmla="*/ 1720 h 1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88" h="1720">
                    <a:moveTo>
                      <a:pt x="0" y="0"/>
                    </a:moveTo>
                    <a:cubicBezTo>
                      <a:pt x="281" y="39"/>
                      <a:pt x="1208" y="87"/>
                      <a:pt x="1688" y="232"/>
                    </a:cubicBezTo>
                    <a:cubicBezTo>
                      <a:pt x="2168" y="377"/>
                      <a:pt x="2580" y="624"/>
                      <a:pt x="2880" y="872"/>
                    </a:cubicBezTo>
                    <a:cubicBezTo>
                      <a:pt x="3180" y="1120"/>
                      <a:pt x="3361" y="1543"/>
                      <a:pt x="3488" y="1720"/>
                    </a:cubicBezTo>
                  </a:path>
                </a:pathLst>
              </a:custGeom>
              <a:noFill/>
              <a:ln w="508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31" name="Text Box 32"/>
              <p:cNvSpPr txBox="1">
                <a:spLocks noChangeArrowheads="1"/>
              </p:cNvSpPr>
              <p:nvPr/>
            </p:nvSpPr>
            <p:spPr bwMode="auto">
              <a:xfrm>
                <a:off x="536" y="1536"/>
                <a:ext cx="3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50000"/>
                  </a:spcBef>
                </a:pPr>
                <a:r>
                  <a:rPr lang="en-US" altLang="hu-HU" sz="1600"/>
                  <a:t>100</a:t>
                </a:r>
              </a:p>
            </p:txBody>
          </p:sp>
          <p:sp>
            <p:nvSpPr>
              <p:cNvPr id="33832" name="Text Box 36"/>
              <p:cNvSpPr txBox="1">
                <a:spLocks noChangeArrowheads="1"/>
              </p:cNvSpPr>
              <p:nvPr/>
            </p:nvSpPr>
            <p:spPr bwMode="auto">
              <a:xfrm>
                <a:off x="4296" y="3408"/>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r" eaLnBrk="1" hangingPunct="1">
                  <a:spcBef>
                    <a:spcPct val="50000"/>
                  </a:spcBef>
                </a:pPr>
                <a:r>
                  <a:rPr lang="en-US" altLang="hu-HU" sz="1600"/>
                  <a:t>80</a:t>
                </a:r>
              </a:p>
            </p:txBody>
          </p:sp>
          <p:sp>
            <p:nvSpPr>
              <p:cNvPr id="33833" name="Text Box 47"/>
              <p:cNvSpPr txBox="1">
                <a:spLocks noChangeArrowheads="1"/>
              </p:cNvSpPr>
              <p:nvPr/>
            </p:nvSpPr>
            <p:spPr bwMode="auto">
              <a:xfrm>
                <a:off x="3490" y="1616"/>
                <a:ext cx="1968" cy="583"/>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eaLnBrk="1" hangingPunct="1">
                  <a:spcBef>
                    <a:spcPct val="50000"/>
                  </a:spcBef>
                </a:pPr>
                <a:r>
                  <a:rPr lang="en-US" altLang="hu-HU" sz="1800" dirty="0">
                    <a:solidFill>
                      <a:schemeClr val="tx1"/>
                    </a:solidFill>
                  </a:rPr>
                  <a:t>Why would the Production Possibilities Curve have an outward bow?</a:t>
                </a:r>
              </a:p>
            </p:txBody>
          </p:sp>
        </p:grpSp>
        <p:sp>
          <p:nvSpPr>
            <p:cNvPr id="33802" name="Text Box 10"/>
            <p:cNvSpPr txBox="1">
              <a:spLocks noChangeArrowheads="1"/>
            </p:cNvSpPr>
            <p:nvPr/>
          </p:nvSpPr>
          <p:spPr bwMode="auto">
            <a:xfrm>
              <a:off x="546100" y="1676400"/>
              <a:ext cx="1727200"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eaLnBrk="1" hangingPunct="1">
                <a:spcBef>
                  <a:spcPct val="10000"/>
                </a:spcBef>
              </a:pPr>
              <a:r>
                <a:rPr lang="en-US" altLang="hu-HU" sz="1600"/>
                <a:t>Coffee</a:t>
              </a:r>
            </a:p>
            <a:p>
              <a:pPr algn="ctr" eaLnBrk="1" hangingPunct="1">
                <a:spcBef>
                  <a:spcPct val="10000"/>
                </a:spcBef>
              </a:pPr>
              <a:r>
                <a:rPr lang="en-US" altLang="hu-HU" sz="1400"/>
                <a:t>(1000s of lb/day)</a:t>
              </a:r>
            </a:p>
          </p:txBody>
        </p:sp>
        <p:grpSp>
          <p:nvGrpSpPr>
            <p:cNvPr id="149561" name="Group 57"/>
            <p:cNvGrpSpPr>
              <a:grpSpLocks/>
            </p:cNvGrpSpPr>
            <p:nvPr/>
          </p:nvGrpSpPr>
          <p:grpSpPr bwMode="auto">
            <a:xfrm>
              <a:off x="965200" y="2336800"/>
              <a:ext cx="6083300" cy="3727450"/>
              <a:chOff x="608" y="1472"/>
              <a:chExt cx="3832" cy="2348"/>
            </a:xfrm>
          </p:grpSpPr>
          <p:sp>
            <p:nvSpPr>
              <p:cNvPr id="33804" name="Text Box 45"/>
              <p:cNvSpPr txBox="1">
                <a:spLocks noChangeArrowheads="1"/>
              </p:cNvSpPr>
              <p:nvPr/>
            </p:nvSpPr>
            <p:spPr bwMode="auto">
              <a:xfrm>
                <a:off x="4256" y="2984"/>
                <a:ext cx="1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10000"/>
                  </a:spcBef>
                </a:pPr>
                <a:r>
                  <a:rPr lang="en-US" altLang="hu-HU" sz="1600"/>
                  <a:t>E</a:t>
                </a:r>
              </a:p>
            </p:txBody>
          </p:sp>
          <p:sp>
            <p:nvSpPr>
              <p:cNvPr id="33805" name="Line 7"/>
              <p:cNvSpPr>
                <a:spLocks noChangeShapeType="1"/>
              </p:cNvSpPr>
              <p:nvPr/>
            </p:nvSpPr>
            <p:spPr bwMode="auto">
              <a:xfrm flipH="1" flipV="1">
                <a:off x="1784" y="1760"/>
                <a:ext cx="0" cy="1640"/>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06" name="Line 8"/>
              <p:cNvSpPr>
                <a:spLocks noChangeShapeType="1"/>
              </p:cNvSpPr>
              <p:nvPr/>
            </p:nvSpPr>
            <p:spPr bwMode="auto">
              <a:xfrm flipH="1" flipV="1">
                <a:off x="2296" y="1864"/>
                <a:ext cx="0" cy="1552"/>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07" name="Line 42"/>
              <p:cNvSpPr>
                <a:spLocks noChangeShapeType="1"/>
              </p:cNvSpPr>
              <p:nvPr/>
            </p:nvSpPr>
            <p:spPr bwMode="auto">
              <a:xfrm flipH="1" flipV="1">
                <a:off x="4128" y="2992"/>
                <a:ext cx="0" cy="424"/>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08" name="Line 43"/>
              <p:cNvSpPr>
                <a:spLocks noChangeShapeType="1"/>
              </p:cNvSpPr>
              <p:nvPr/>
            </p:nvSpPr>
            <p:spPr bwMode="auto">
              <a:xfrm flipH="1" flipV="1">
                <a:off x="4216" y="3144"/>
                <a:ext cx="0" cy="488"/>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09" name="Line 5"/>
              <p:cNvSpPr>
                <a:spLocks noChangeShapeType="1"/>
              </p:cNvSpPr>
              <p:nvPr/>
            </p:nvSpPr>
            <p:spPr bwMode="auto">
              <a:xfrm>
                <a:off x="904" y="1856"/>
                <a:ext cx="1376" cy="0"/>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10" name="Line 12"/>
              <p:cNvSpPr>
                <a:spLocks noChangeShapeType="1"/>
              </p:cNvSpPr>
              <p:nvPr/>
            </p:nvSpPr>
            <p:spPr bwMode="auto">
              <a:xfrm>
                <a:off x="904" y="1768"/>
                <a:ext cx="880" cy="0"/>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11" name="Text Box 13"/>
              <p:cNvSpPr txBox="1">
                <a:spLocks noChangeArrowheads="1"/>
              </p:cNvSpPr>
              <p:nvPr/>
            </p:nvSpPr>
            <p:spPr bwMode="auto">
              <a:xfrm>
                <a:off x="896" y="1472"/>
                <a:ext cx="1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10000"/>
                  </a:spcBef>
                </a:pPr>
                <a:r>
                  <a:rPr lang="en-US" altLang="hu-HU" sz="1600"/>
                  <a:t>A</a:t>
                </a:r>
              </a:p>
            </p:txBody>
          </p:sp>
          <p:sp>
            <p:nvSpPr>
              <p:cNvPr id="33812" name="Text Box 14"/>
              <p:cNvSpPr txBox="1">
                <a:spLocks noChangeArrowheads="1"/>
              </p:cNvSpPr>
              <p:nvPr/>
            </p:nvSpPr>
            <p:spPr bwMode="auto">
              <a:xfrm>
                <a:off x="1792" y="1560"/>
                <a:ext cx="1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10000"/>
                  </a:spcBef>
                </a:pPr>
                <a:r>
                  <a:rPr lang="en-US" altLang="hu-HU" sz="1600"/>
                  <a:t>B</a:t>
                </a:r>
              </a:p>
            </p:txBody>
          </p:sp>
          <p:sp>
            <p:nvSpPr>
              <p:cNvPr id="33813" name="Text Box 15"/>
              <p:cNvSpPr txBox="1">
                <a:spLocks noChangeArrowheads="1"/>
              </p:cNvSpPr>
              <p:nvPr/>
            </p:nvSpPr>
            <p:spPr bwMode="auto">
              <a:xfrm>
                <a:off x="2304" y="1640"/>
                <a:ext cx="1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10000"/>
                  </a:spcBef>
                </a:pPr>
                <a:r>
                  <a:rPr lang="en-US" altLang="hu-HU" sz="1600"/>
                  <a:t>C</a:t>
                </a:r>
              </a:p>
            </p:txBody>
          </p:sp>
          <p:sp>
            <p:nvSpPr>
              <p:cNvPr id="33814" name="Text Box 16"/>
              <p:cNvSpPr txBox="1">
                <a:spLocks noChangeArrowheads="1"/>
              </p:cNvSpPr>
              <p:nvPr/>
            </p:nvSpPr>
            <p:spPr bwMode="auto">
              <a:xfrm>
                <a:off x="4144" y="2776"/>
                <a:ext cx="1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10000"/>
                  </a:spcBef>
                </a:pPr>
                <a:r>
                  <a:rPr lang="en-US" altLang="hu-HU" sz="1600"/>
                  <a:t>D</a:t>
                </a:r>
              </a:p>
            </p:txBody>
          </p:sp>
          <p:sp>
            <p:nvSpPr>
              <p:cNvPr id="33815" name="Rectangle 17"/>
              <p:cNvSpPr>
                <a:spLocks noChangeArrowheads="1"/>
              </p:cNvSpPr>
              <p:nvPr/>
            </p:nvSpPr>
            <p:spPr bwMode="auto">
              <a:xfrm>
                <a:off x="2248" y="1800"/>
                <a:ext cx="96" cy="10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hu-HU" altLang="hu-HU"/>
              </a:p>
            </p:txBody>
          </p:sp>
          <p:sp>
            <p:nvSpPr>
              <p:cNvPr id="33816" name="Rectangle 19"/>
              <p:cNvSpPr>
                <a:spLocks noChangeArrowheads="1"/>
              </p:cNvSpPr>
              <p:nvPr/>
            </p:nvSpPr>
            <p:spPr bwMode="auto">
              <a:xfrm>
                <a:off x="1736" y="1720"/>
                <a:ext cx="96" cy="10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hu-HU" altLang="hu-HU"/>
              </a:p>
            </p:txBody>
          </p:sp>
          <p:sp>
            <p:nvSpPr>
              <p:cNvPr id="33817" name="Text Box 21"/>
              <p:cNvSpPr txBox="1">
                <a:spLocks noChangeArrowheads="1"/>
              </p:cNvSpPr>
              <p:nvPr/>
            </p:nvSpPr>
            <p:spPr bwMode="auto">
              <a:xfrm>
                <a:off x="608" y="3008"/>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50000"/>
                  </a:spcBef>
                </a:pPr>
                <a:r>
                  <a:rPr lang="en-US" altLang="hu-HU" sz="1600"/>
                  <a:t>15</a:t>
                </a:r>
              </a:p>
            </p:txBody>
          </p:sp>
          <p:sp>
            <p:nvSpPr>
              <p:cNvPr id="33818" name="Text Box 29"/>
              <p:cNvSpPr txBox="1">
                <a:spLocks noChangeArrowheads="1"/>
              </p:cNvSpPr>
              <p:nvPr/>
            </p:nvSpPr>
            <p:spPr bwMode="auto">
              <a:xfrm>
                <a:off x="608" y="2872"/>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50000"/>
                  </a:spcBef>
                </a:pPr>
                <a:r>
                  <a:rPr lang="en-US" altLang="hu-HU" sz="1600"/>
                  <a:t>20</a:t>
                </a:r>
              </a:p>
            </p:txBody>
          </p:sp>
          <p:sp>
            <p:nvSpPr>
              <p:cNvPr id="33819" name="Text Box 30"/>
              <p:cNvSpPr txBox="1">
                <a:spLocks noChangeArrowheads="1"/>
              </p:cNvSpPr>
              <p:nvPr/>
            </p:nvSpPr>
            <p:spPr bwMode="auto">
              <a:xfrm>
                <a:off x="608" y="1808"/>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50000"/>
                  </a:spcBef>
                </a:pPr>
                <a:r>
                  <a:rPr lang="en-US" altLang="hu-HU" sz="1600"/>
                  <a:t>90</a:t>
                </a:r>
              </a:p>
            </p:txBody>
          </p:sp>
          <p:sp>
            <p:nvSpPr>
              <p:cNvPr id="33820" name="Text Box 31"/>
              <p:cNvSpPr txBox="1">
                <a:spLocks noChangeArrowheads="1"/>
              </p:cNvSpPr>
              <p:nvPr/>
            </p:nvSpPr>
            <p:spPr bwMode="auto">
              <a:xfrm>
                <a:off x="608" y="1672"/>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50000"/>
                  </a:spcBef>
                </a:pPr>
                <a:r>
                  <a:rPr lang="en-US" altLang="hu-HU" sz="1600"/>
                  <a:t>95</a:t>
                </a:r>
              </a:p>
            </p:txBody>
          </p:sp>
          <p:sp>
            <p:nvSpPr>
              <p:cNvPr id="33821" name="Text Box 33"/>
              <p:cNvSpPr txBox="1">
                <a:spLocks noChangeArrowheads="1"/>
              </p:cNvSpPr>
              <p:nvPr/>
            </p:nvSpPr>
            <p:spPr bwMode="auto">
              <a:xfrm>
                <a:off x="1648" y="3408"/>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r" eaLnBrk="1" hangingPunct="1">
                  <a:spcBef>
                    <a:spcPct val="50000"/>
                  </a:spcBef>
                </a:pPr>
                <a:r>
                  <a:rPr lang="en-US" altLang="hu-HU" sz="1600"/>
                  <a:t>20</a:t>
                </a:r>
              </a:p>
            </p:txBody>
          </p:sp>
          <p:sp>
            <p:nvSpPr>
              <p:cNvPr id="33822" name="Text Box 34"/>
              <p:cNvSpPr txBox="1">
                <a:spLocks noChangeArrowheads="1"/>
              </p:cNvSpPr>
              <p:nvPr/>
            </p:nvSpPr>
            <p:spPr bwMode="auto">
              <a:xfrm>
                <a:off x="2168" y="3408"/>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r" eaLnBrk="1" hangingPunct="1">
                  <a:spcBef>
                    <a:spcPct val="50000"/>
                  </a:spcBef>
                </a:pPr>
                <a:r>
                  <a:rPr lang="en-US" altLang="hu-HU" sz="1600"/>
                  <a:t>30</a:t>
                </a:r>
              </a:p>
            </p:txBody>
          </p:sp>
          <p:sp>
            <p:nvSpPr>
              <p:cNvPr id="33823" name="Text Box 35"/>
              <p:cNvSpPr txBox="1">
                <a:spLocks noChangeArrowheads="1"/>
              </p:cNvSpPr>
              <p:nvPr/>
            </p:nvSpPr>
            <p:spPr bwMode="auto">
              <a:xfrm>
                <a:off x="3920" y="3408"/>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r" eaLnBrk="1" hangingPunct="1">
                  <a:spcBef>
                    <a:spcPct val="50000"/>
                  </a:spcBef>
                </a:pPr>
                <a:r>
                  <a:rPr lang="en-US" altLang="hu-HU" sz="1600"/>
                  <a:t>75</a:t>
                </a:r>
              </a:p>
            </p:txBody>
          </p:sp>
          <p:sp>
            <p:nvSpPr>
              <p:cNvPr id="33824" name="Text Box 37"/>
              <p:cNvSpPr txBox="1">
                <a:spLocks noChangeArrowheads="1"/>
              </p:cNvSpPr>
              <p:nvPr/>
            </p:nvSpPr>
            <p:spPr bwMode="auto">
              <a:xfrm>
                <a:off x="4096" y="3608"/>
                <a:ext cx="2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r" eaLnBrk="1" hangingPunct="1">
                  <a:spcBef>
                    <a:spcPct val="50000"/>
                  </a:spcBef>
                </a:pPr>
                <a:r>
                  <a:rPr lang="en-US" altLang="hu-HU" sz="1600"/>
                  <a:t>77</a:t>
                </a:r>
              </a:p>
            </p:txBody>
          </p:sp>
          <p:sp>
            <p:nvSpPr>
              <p:cNvPr id="33825" name="Line 40"/>
              <p:cNvSpPr>
                <a:spLocks noChangeShapeType="1"/>
              </p:cNvSpPr>
              <p:nvPr/>
            </p:nvSpPr>
            <p:spPr bwMode="auto">
              <a:xfrm>
                <a:off x="904" y="2992"/>
                <a:ext cx="3216" cy="0"/>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26" name="Line 41"/>
              <p:cNvSpPr>
                <a:spLocks noChangeShapeType="1"/>
              </p:cNvSpPr>
              <p:nvPr/>
            </p:nvSpPr>
            <p:spPr bwMode="auto">
              <a:xfrm>
                <a:off x="904" y="3112"/>
                <a:ext cx="3296" cy="0"/>
              </a:xfrm>
              <a:prstGeom prst="line">
                <a:avLst/>
              </a:prstGeom>
              <a:noFill/>
              <a:ln w="1905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3827" name="Rectangle 44"/>
              <p:cNvSpPr>
                <a:spLocks noChangeArrowheads="1"/>
              </p:cNvSpPr>
              <p:nvPr/>
            </p:nvSpPr>
            <p:spPr bwMode="auto">
              <a:xfrm>
                <a:off x="840" y="1632"/>
                <a:ext cx="96" cy="10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hu-HU" altLang="hu-HU"/>
              </a:p>
            </p:txBody>
          </p:sp>
          <p:sp>
            <p:nvSpPr>
              <p:cNvPr id="33828" name="Rectangle 20"/>
              <p:cNvSpPr>
                <a:spLocks noChangeArrowheads="1"/>
              </p:cNvSpPr>
              <p:nvPr/>
            </p:nvSpPr>
            <p:spPr bwMode="auto">
              <a:xfrm>
                <a:off x="4080" y="2936"/>
                <a:ext cx="96" cy="10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hu-HU" altLang="hu-HU"/>
              </a:p>
            </p:txBody>
          </p:sp>
          <p:sp>
            <p:nvSpPr>
              <p:cNvPr id="33829" name="Rectangle 18"/>
              <p:cNvSpPr>
                <a:spLocks noChangeArrowheads="1"/>
              </p:cNvSpPr>
              <p:nvPr/>
            </p:nvSpPr>
            <p:spPr bwMode="auto">
              <a:xfrm>
                <a:off x="4168" y="3056"/>
                <a:ext cx="96" cy="10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hu-HU" altLang="hu-HU"/>
              </a:p>
            </p:txBody>
          </p:sp>
        </p:grpSp>
      </p:grpSp>
      <p:sp>
        <p:nvSpPr>
          <p:cNvPr id="42" name="Slide Number Placeholder 1"/>
          <p:cNvSpPr>
            <a:spLocks noGrp="1"/>
          </p:cNvSpPr>
          <p:nvPr>
            <p:ph type="sldNum" sz="quarter" idx="12"/>
          </p:nvPr>
        </p:nvSpPr>
        <p:spPr>
          <a:xfrm>
            <a:off x="7806518" y="6356350"/>
            <a:ext cx="880281" cy="365125"/>
          </a:xfrm>
          <a:noFill/>
        </p:spPr>
        <p:txBody>
          <a:bodyPr/>
          <a:lstStyle/>
          <a:p>
            <a:r>
              <a:rPr lang="en-US" dirty="0" smtClean="0"/>
              <a:t>2-</a:t>
            </a:r>
            <a:r>
              <a:rPr lang="hu-HU" dirty="0" smtClean="0"/>
              <a:t>25</a:t>
            </a:r>
            <a:endParaRPr lang="en-US" dirty="0" smtClean="0"/>
          </a:p>
        </p:txBody>
      </p:sp>
    </p:spTree>
    <p:extLst>
      <p:ext uri="{BB962C8B-B14F-4D97-AF65-F5344CB8AC3E}">
        <p14:creationId xmlns:p14="http://schemas.microsoft.com/office/powerpoint/2010/main" val="319558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Élőláb helye 3"/>
          <p:cNvSpPr>
            <a:spLocks noGrp="1"/>
          </p:cNvSpPr>
          <p:nvPr>
            <p:ph type="ftr" sz="quarter" idx="4294967295"/>
          </p:nvPr>
        </p:nvSpPr>
        <p:spPr>
          <a:xfrm>
            <a:off x="2336800" y="6340523"/>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dirty="0"/>
              <a:t>Chapter 2: Comparative Advantage:  The Basis for Exchange</a:t>
            </a:r>
          </a:p>
        </p:txBody>
      </p:sp>
      <p:sp>
        <p:nvSpPr>
          <p:cNvPr id="34820" name="Rectangle 3"/>
          <p:cNvSpPr>
            <a:spLocks noGrp="1" noChangeArrowheads="1"/>
          </p:cNvSpPr>
          <p:nvPr>
            <p:ph type="body" idx="1"/>
          </p:nvPr>
        </p:nvSpPr>
        <p:spPr>
          <a:xfrm>
            <a:off x="696036" y="2036931"/>
            <a:ext cx="7990764" cy="3381232"/>
          </a:xfrm>
        </p:spPr>
        <p:txBody>
          <a:bodyPr/>
          <a:lstStyle/>
          <a:p>
            <a:pPr eaLnBrk="1" hangingPunct="1">
              <a:tabLst>
                <a:tab pos="2400300" algn="l"/>
              </a:tabLst>
            </a:pPr>
            <a:r>
              <a:rPr lang="en-US" altLang="hu-HU" dirty="0" smtClean="0"/>
              <a:t>The Principle of Increasing Opportunity Cost (“The Low-Hanging-Fruit Principle”)</a:t>
            </a:r>
          </a:p>
          <a:p>
            <a:pPr lvl="1" eaLnBrk="1" hangingPunct="1">
              <a:tabLst>
                <a:tab pos="2400300" algn="l"/>
              </a:tabLst>
            </a:pPr>
            <a:r>
              <a:rPr lang="en-US" altLang="hu-HU" dirty="0" smtClean="0"/>
              <a:t>In expanding the production of any good, first employ those resources with the lowest opportunity costs, and only afterward turn to resources with higher opportunity costs</a:t>
            </a:r>
          </a:p>
        </p:txBody>
      </p:sp>
      <p:sp>
        <p:nvSpPr>
          <p:cNvPr id="34821" name="Rectangle 5"/>
          <p:cNvSpPr>
            <a:spLocks noGrp="1" noChangeArrowheads="1"/>
          </p:cNvSpPr>
          <p:nvPr>
            <p:ph type="title"/>
          </p:nvPr>
        </p:nvSpPr>
        <p:spPr>
          <a:xfrm>
            <a:off x="1676400" y="283191"/>
            <a:ext cx="6781800" cy="1096963"/>
          </a:xfrm>
          <a:noFill/>
        </p:spPr>
        <p:txBody>
          <a:bodyPr>
            <a:normAutofit/>
          </a:bodyPr>
          <a:lstStyle/>
          <a:p>
            <a:pPr eaLnBrk="1" hangingPunct="1"/>
            <a:r>
              <a:rPr lang="en-US" altLang="hu-HU" sz="3200" dirty="0" smtClean="0"/>
              <a:t>Comparative Advantage and Production Possibilities</a:t>
            </a:r>
          </a:p>
        </p:txBody>
      </p:sp>
      <p:sp>
        <p:nvSpPr>
          <p:cNvPr id="5" name="Slide Number Placeholder 1"/>
          <p:cNvSpPr>
            <a:spLocks noGrp="1"/>
          </p:cNvSpPr>
          <p:nvPr>
            <p:ph type="sldNum" sz="quarter" idx="12"/>
          </p:nvPr>
        </p:nvSpPr>
        <p:spPr>
          <a:xfrm>
            <a:off x="7806518" y="6356350"/>
            <a:ext cx="880281" cy="365125"/>
          </a:xfrm>
          <a:noFill/>
        </p:spPr>
        <p:txBody>
          <a:bodyPr/>
          <a:lstStyle/>
          <a:p>
            <a:r>
              <a:rPr lang="en-US" dirty="0" smtClean="0"/>
              <a:t>2-</a:t>
            </a:r>
            <a:r>
              <a:rPr lang="hu-HU" dirty="0" smtClean="0"/>
              <a:t>26</a:t>
            </a:r>
            <a:endParaRPr lang="en-US" dirty="0" smtClean="0"/>
          </a:p>
        </p:txBody>
      </p:sp>
    </p:spTree>
    <p:extLst>
      <p:ext uri="{BB962C8B-B14F-4D97-AF65-F5344CB8AC3E}">
        <p14:creationId xmlns:p14="http://schemas.microsoft.com/office/powerpoint/2010/main" val="321881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Élőláb helye 3"/>
          <p:cNvSpPr>
            <a:spLocks noGrp="1"/>
          </p:cNvSpPr>
          <p:nvPr>
            <p:ph type="ftr" sz="quarter" idx="4294967295"/>
          </p:nvPr>
        </p:nvSpPr>
        <p:spPr>
          <a:xfrm>
            <a:off x="2336800" y="6477000"/>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a:t>Chapter 2: Comparative Advantage:  The Basis for Exchange</a:t>
            </a:r>
          </a:p>
        </p:txBody>
      </p:sp>
      <p:sp>
        <p:nvSpPr>
          <p:cNvPr id="35844" name="Rectangle 5"/>
          <p:cNvSpPr>
            <a:spLocks noGrp="1" noChangeArrowheads="1"/>
          </p:cNvSpPr>
          <p:nvPr>
            <p:ph type="title"/>
          </p:nvPr>
        </p:nvSpPr>
        <p:spPr>
          <a:xfrm>
            <a:off x="1676400" y="296840"/>
            <a:ext cx="6781800" cy="1086400"/>
          </a:xfrm>
        </p:spPr>
        <p:txBody>
          <a:bodyPr>
            <a:normAutofit/>
          </a:bodyPr>
          <a:lstStyle/>
          <a:p>
            <a:pPr eaLnBrk="1" hangingPunct="1"/>
            <a:r>
              <a:rPr lang="en-US" altLang="hu-HU" sz="3200" dirty="0" smtClean="0"/>
              <a:t>Economic Growth:  An Outward Shift in the Economy’s PPC</a:t>
            </a:r>
          </a:p>
        </p:txBody>
      </p:sp>
      <p:grpSp>
        <p:nvGrpSpPr>
          <p:cNvPr id="2" name="Csoportba foglalás 1"/>
          <p:cNvGrpSpPr/>
          <p:nvPr/>
        </p:nvGrpSpPr>
        <p:grpSpPr>
          <a:xfrm>
            <a:off x="341380" y="1792837"/>
            <a:ext cx="8470900" cy="4192587"/>
            <a:chOff x="546100" y="1533526"/>
            <a:chExt cx="8470900" cy="4192587"/>
          </a:xfrm>
        </p:grpSpPr>
        <p:sp>
          <p:nvSpPr>
            <p:cNvPr id="35845" name="Line 6"/>
            <p:cNvSpPr>
              <a:spLocks noChangeShapeType="1"/>
            </p:cNvSpPr>
            <p:nvPr/>
          </p:nvSpPr>
          <p:spPr bwMode="auto">
            <a:xfrm>
              <a:off x="1409700" y="2400300"/>
              <a:ext cx="0" cy="30099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5846" name="Line 7"/>
            <p:cNvSpPr>
              <a:spLocks noChangeShapeType="1"/>
            </p:cNvSpPr>
            <p:nvPr/>
          </p:nvSpPr>
          <p:spPr bwMode="auto">
            <a:xfrm>
              <a:off x="1397000" y="5410200"/>
              <a:ext cx="60579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5847" name="Text Box 10"/>
            <p:cNvSpPr txBox="1">
              <a:spLocks noChangeArrowheads="1"/>
            </p:cNvSpPr>
            <p:nvPr/>
          </p:nvSpPr>
          <p:spPr bwMode="auto">
            <a:xfrm>
              <a:off x="546100" y="1676400"/>
              <a:ext cx="1727200"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eaLnBrk="1" hangingPunct="1">
                <a:spcBef>
                  <a:spcPct val="10000"/>
                </a:spcBef>
              </a:pPr>
              <a:r>
                <a:rPr lang="en-US" altLang="hu-HU" sz="1600"/>
                <a:t>Coffee</a:t>
              </a:r>
            </a:p>
            <a:p>
              <a:pPr algn="ctr" eaLnBrk="1" hangingPunct="1">
                <a:spcBef>
                  <a:spcPct val="10000"/>
                </a:spcBef>
              </a:pPr>
              <a:r>
                <a:rPr lang="en-US" altLang="hu-HU" sz="1400"/>
                <a:t>(1000s of lb/day)</a:t>
              </a:r>
            </a:p>
          </p:txBody>
        </p:sp>
        <p:sp>
          <p:nvSpPr>
            <p:cNvPr id="35848" name="Text Box 11"/>
            <p:cNvSpPr txBox="1">
              <a:spLocks noChangeArrowheads="1"/>
            </p:cNvSpPr>
            <p:nvPr/>
          </p:nvSpPr>
          <p:spPr bwMode="auto">
            <a:xfrm>
              <a:off x="7378700" y="5156200"/>
              <a:ext cx="1638300"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eaLnBrk="1" hangingPunct="1">
                <a:spcBef>
                  <a:spcPct val="10000"/>
                </a:spcBef>
              </a:pPr>
              <a:r>
                <a:rPr lang="en-US" altLang="hu-HU" sz="1600"/>
                <a:t>Nuts</a:t>
              </a:r>
            </a:p>
            <a:p>
              <a:pPr algn="ctr" eaLnBrk="1" hangingPunct="1">
                <a:spcBef>
                  <a:spcPct val="10000"/>
                </a:spcBef>
              </a:pPr>
              <a:r>
                <a:rPr lang="en-US" altLang="hu-HU" sz="1400"/>
                <a:t>(1000s of lb/day)</a:t>
              </a:r>
            </a:p>
          </p:txBody>
        </p:sp>
        <p:grpSp>
          <p:nvGrpSpPr>
            <p:cNvPr id="152628" name="Group 52"/>
            <p:cNvGrpSpPr>
              <a:grpSpLocks/>
            </p:cNvGrpSpPr>
            <p:nvPr/>
          </p:nvGrpSpPr>
          <p:grpSpPr bwMode="auto">
            <a:xfrm>
              <a:off x="1435100" y="3149600"/>
              <a:ext cx="4965700" cy="2247900"/>
              <a:chOff x="904" y="1984"/>
              <a:chExt cx="3128" cy="1416"/>
            </a:xfrm>
          </p:grpSpPr>
          <p:sp>
            <p:nvSpPr>
              <p:cNvPr id="35857" name="Freeform 38"/>
              <p:cNvSpPr>
                <a:spLocks/>
              </p:cNvSpPr>
              <p:nvPr/>
            </p:nvSpPr>
            <p:spPr bwMode="auto">
              <a:xfrm>
                <a:off x="904" y="1984"/>
                <a:ext cx="3128" cy="1416"/>
              </a:xfrm>
              <a:custGeom>
                <a:avLst/>
                <a:gdLst>
                  <a:gd name="T0" fmla="*/ 0 w 3488"/>
                  <a:gd name="T1" fmla="*/ 0 h 1720"/>
                  <a:gd name="T2" fmla="*/ 1514 w 3488"/>
                  <a:gd name="T3" fmla="*/ 191 h 1720"/>
                  <a:gd name="T4" fmla="*/ 2583 w 3488"/>
                  <a:gd name="T5" fmla="*/ 718 h 1720"/>
                  <a:gd name="T6" fmla="*/ 3128 w 3488"/>
                  <a:gd name="T7" fmla="*/ 1416 h 1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88" h="1720">
                    <a:moveTo>
                      <a:pt x="0" y="0"/>
                    </a:moveTo>
                    <a:cubicBezTo>
                      <a:pt x="281" y="39"/>
                      <a:pt x="1208" y="87"/>
                      <a:pt x="1688" y="232"/>
                    </a:cubicBezTo>
                    <a:cubicBezTo>
                      <a:pt x="2168" y="377"/>
                      <a:pt x="2580" y="624"/>
                      <a:pt x="2880" y="872"/>
                    </a:cubicBezTo>
                    <a:cubicBezTo>
                      <a:pt x="3180" y="1120"/>
                      <a:pt x="3361" y="1543"/>
                      <a:pt x="3488" y="1720"/>
                    </a:cubicBezTo>
                  </a:path>
                </a:pathLst>
              </a:custGeom>
              <a:noFill/>
              <a:ln w="508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5858" name="Text Box 39"/>
              <p:cNvSpPr txBox="1">
                <a:spLocks noChangeArrowheads="1"/>
              </p:cNvSpPr>
              <p:nvPr/>
            </p:nvSpPr>
            <p:spPr bwMode="auto">
              <a:xfrm>
                <a:off x="1543" y="2317"/>
                <a:ext cx="1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50000"/>
                  </a:spcBef>
                </a:pPr>
                <a:r>
                  <a:rPr lang="en-US" altLang="hu-HU" sz="1800"/>
                  <a:t>Original PPC</a:t>
                </a:r>
              </a:p>
            </p:txBody>
          </p:sp>
        </p:grpSp>
        <p:grpSp>
          <p:nvGrpSpPr>
            <p:cNvPr id="152629" name="Group 53"/>
            <p:cNvGrpSpPr>
              <a:grpSpLocks/>
            </p:cNvGrpSpPr>
            <p:nvPr/>
          </p:nvGrpSpPr>
          <p:grpSpPr bwMode="auto">
            <a:xfrm>
              <a:off x="1436048" y="1533526"/>
              <a:ext cx="7508875" cy="3876675"/>
              <a:chOff x="896" y="966"/>
              <a:chExt cx="4730" cy="2442"/>
            </a:xfrm>
          </p:grpSpPr>
          <p:sp>
            <p:nvSpPr>
              <p:cNvPr id="35851" name="Line 45"/>
              <p:cNvSpPr>
                <a:spLocks noChangeShapeType="1"/>
              </p:cNvSpPr>
              <p:nvPr/>
            </p:nvSpPr>
            <p:spPr bwMode="auto">
              <a:xfrm flipV="1">
                <a:off x="3688" y="2704"/>
                <a:ext cx="200" cy="176"/>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5852" name="Freeform 4"/>
              <p:cNvSpPr>
                <a:spLocks/>
              </p:cNvSpPr>
              <p:nvPr/>
            </p:nvSpPr>
            <p:spPr bwMode="auto">
              <a:xfrm>
                <a:off x="896" y="1688"/>
                <a:ext cx="3488" cy="1720"/>
              </a:xfrm>
              <a:custGeom>
                <a:avLst/>
                <a:gdLst>
                  <a:gd name="T0" fmla="*/ 0 w 3488"/>
                  <a:gd name="T1" fmla="*/ 0 h 1720"/>
                  <a:gd name="T2" fmla="*/ 1688 w 3488"/>
                  <a:gd name="T3" fmla="*/ 232 h 1720"/>
                  <a:gd name="T4" fmla="*/ 2880 w 3488"/>
                  <a:gd name="T5" fmla="*/ 872 h 1720"/>
                  <a:gd name="T6" fmla="*/ 3488 w 3488"/>
                  <a:gd name="T7" fmla="*/ 1720 h 1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88" h="1720">
                    <a:moveTo>
                      <a:pt x="0" y="0"/>
                    </a:moveTo>
                    <a:cubicBezTo>
                      <a:pt x="281" y="39"/>
                      <a:pt x="1208" y="87"/>
                      <a:pt x="1688" y="232"/>
                    </a:cubicBezTo>
                    <a:cubicBezTo>
                      <a:pt x="2168" y="377"/>
                      <a:pt x="2580" y="624"/>
                      <a:pt x="2880" y="872"/>
                    </a:cubicBezTo>
                    <a:cubicBezTo>
                      <a:pt x="3180" y="1120"/>
                      <a:pt x="3361" y="1543"/>
                      <a:pt x="3488" y="1720"/>
                    </a:cubicBezTo>
                  </a:path>
                </a:pathLst>
              </a:cu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5853" name="Text Box 40"/>
              <p:cNvSpPr txBox="1">
                <a:spLocks noChangeArrowheads="1"/>
              </p:cNvSpPr>
              <p:nvPr/>
            </p:nvSpPr>
            <p:spPr bwMode="auto">
              <a:xfrm>
                <a:off x="1763" y="1489"/>
                <a:ext cx="9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50000"/>
                  </a:spcBef>
                </a:pPr>
                <a:r>
                  <a:rPr lang="en-US" altLang="hu-HU" sz="1800"/>
                  <a:t>New PPC</a:t>
                </a:r>
              </a:p>
            </p:txBody>
          </p:sp>
          <p:sp>
            <p:nvSpPr>
              <p:cNvPr id="35854" name="Line 43"/>
              <p:cNvSpPr>
                <a:spLocks noChangeShapeType="1"/>
              </p:cNvSpPr>
              <p:nvPr/>
            </p:nvSpPr>
            <p:spPr bwMode="auto">
              <a:xfrm flipV="1">
                <a:off x="1504" y="1768"/>
                <a:ext cx="56" cy="248"/>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5855" name="Line 44"/>
              <p:cNvSpPr>
                <a:spLocks noChangeShapeType="1"/>
              </p:cNvSpPr>
              <p:nvPr/>
            </p:nvSpPr>
            <p:spPr bwMode="auto">
              <a:xfrm flipV="1">
                <a:off x="2744" y="2048"/>
                <a:ext cx="152" cy="216"/>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5856" name="Text Box 46"/>
              <p:cNvSpPr txBox="1">
                <a:spLocks noChangeArrowheads="1"/>
              </p:cNvSpPr>
              <p:nvPr/>
            </p:nvSpPr>
            <p:spPr bwMode="auto">
              <a:xfrm>
                <a:off x="2970" y="966"/>
                <a:ext cx="2656" cy="957"/>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8925" algn="l"/>
                  </a:tabLst>
                  <a:defRPr sz="2400" b="1">
                    <a:solidFill>
                      <a:schemeClr val="bg1"/>
                    </a:solidFill>
                    <a:latin typeface="Arial" panose="020B0604020202020204" pitchFamily="34" charset="0"/>
                  </a:defRPr>
                </a:lvl1pPr>
                <a:lvl2pPr marL="742950" indent="-285750">
                  <a:tabLst>
                    <a:tab pos="288925" algn="l"/>
                  </a:tabLst>
                  <a:defRPr sz="2400" b="1">
                    <a:solidFill>
                      <a:schemeClr val="bg1"/>
                    </a:solidFill>
                    <a:latin typeface="Arial" panose="020B0604020202020204" pitchFamily="34" charset="0"/>
                  </a:defRPr>
                </a:lvl2pPr>
                <a:lvl3pPr marL="1143000" indent="-228600">
                  <a:tabLst>
                    <a:tab pos="288925" algn="l"/>
                  </a:tabLst>
                  <a:defRPr sz="2400" b="1">
                    <a:solidFill>
                      <a:schemeClr val="bg1"/>
                    </a:solidFill>
                    <a:latin typeface="Arial" panose="020B0604020202020204" pitchFamily="34" charset="0"/>
                  </a:defRPr>
                </a:lvl3pPr>
                <a:lvl4pPr marL="1600200" indent="-228600">
                  <a:tabLst>
                    <a:tab pos="288925" algn="l"/>
                  </a:tabLst>
                  <a:defRPr sz="2400" b="1">
                    <a:solidFill>
                      <a:schemeClr val="bg1"/>
                    </a:solidFill>
                    <a:latin typeface="Arial" panose="020B0604020202020204" pitchFamily="34" charset="0"/>
                  </a:defRPr>
                </a:lvl4pPr>
                <a:lvl5pPr marL="2057400" indent="-228600">
                  <a:tabLst>
                    <a:tab pos="288925" algn="l"/>
                  </a:tabLst>
                  <a:defRPr sz="2400" b="1">
                    <a:solidFill>
                      <a:schemeClr val="bg1"/>
                    </a:solidFill>
                    <a:latin typeface="Arial" panose="020B0604020202020204" pitchFamily="34" charset="0"/>
                  </a:defRPr>
                </a:lvl5pPr>
                <a:lvl6pPr marL="2514600" indent="-228600" eaLnBrk="0" fontAlgn="base" hangingPunct="0">
                  <a:spcBef>
                    <a:spcPct val="0"/>
                  </a:spcBef>
                  <a:spcAft>
                    <a:spcPct val="0"/>
                  </a:spcAft>
                  <a:tabLst>
                    <a:tab pos="288925" algn="l"/>
                  </a:tabLst>
                  <a:defRPr sz="2400" b="1">
                    <a:solidFill>
                      <a:schemeClr val="bg1"/>
                    </a:solidFill>
                    <a:latin typeface="Arial" panose="020B0604020202020204" pitchFamily="34" charset="0"/>
                  </a:defRPr>
                </a:lvl6pPr>
                <a:lvl7pPr marL="2971800" indent="-228600" eaLnBrk="0" fontAlgn="base" hangingPunct="0">
                  <a:spcBef>
                    <a:spcPct val="0"/>
                  </a:spcBef>
                  <a:spcAft>
                    <a:spcPct val="0"/>
                  </a:spcAft>
                  <a:tabLst>
                    <a:tab pos="288925" algn="l"/>
                  </a:tabLst>
                  <a:defRPr sz="2400" b="1">
                    <a:solidFill>
                      <a:schemeClr val="bg1"/>
                    </a:solidFill>
                    <a:latin typeface="Arial" panose="020B0604020202020204" pitchFamily="34" charset="0"/>
                  </a:defRPr>
                </a:lvl7pPr>
                <a:lvl8pPr marL="3429000" indent="-228600" eaLnBrk="0" fontAlgn="base" hangingPunct="0">
                  <a:spcBef>
                    <a:spcPct val="0"/>
                  </a:spcBef>
                  <a:spcAft>
                    <a:spcPct val="0"/>
                  </a:spcAft>
                  <a:tabLst>
                    <a:tab pos="288925" algn="l"/>
                  </a:tabLst>
                  <a:defRPr sz="2400" b="1">
                    <a:solidFill>
                      <a:schemeClr val="bg1"/>
                    </a:solidFill>
                    <a:latin typeface="Arial" panose="020B0604020202020204" pitchFamily="34" charset="0"/>
                  </a:defRPr>
                </a:lvl8pPr>
                <a:lvl9pPr marL="3886200" indent="-228600" eaLnBrk="0" fontAlgn="base" hangingPunct="0">
                  <a:spcBef>
                    <a:spcPct val="0"/>
                  </a:spcBef>
                  <a:spcAft>
                    <a:spcPct val="0"/>
                  </a:spcAft>
                  <a:tabLst>
                    <a:tab pos="288925" algn="l"/>
                  </a:tabLst>
                  <a:defRPr sz="2400" b="1">
                    <a:solidFill>
                      <a:schemeClr val="bg1"/>
                    </a:solidFill>
                    <a:latin typeface="Arial" panose="020B0604020202020204" pitchFamily="34" charset="0"/>
                  </a:defRPr>
                </a:lvl9pPr>
              </a:lstStyle>
              <a:p>
                <a:pPr eaLnBrk="1" hangingPunct="1">
                  <a:spcBef>
                    <a:spcPct val="50000"/>
                  </a:spcBef>
                </a:pPr>
                <a:r>
                  <a:rPr lang="en-US" altLang="hu-HU" sz="2000" dirty="0">
                    <a:solidFill>
                      <a:schemeClr val="tx1"/>
                    </a:solidFill>
                  </a:rPr>
                  <a:t>Factors Shifting the PPC</a:t>
                </a:r>
              </a:p>
              <a:p>
                <a:pPr eaLnBrk="1" hangingPunct="1">
                  <a:spcBef>
                    <a:spcPct val="10000"/>
                  </a:spcBef>
                </a:pPr>
                <a:r>
                  <a:rPr lang="en-US" altLang="hu-HU" sz="1600" dirty="0">
                    <a:solidFill>
                      <a:schemeClr val="tx1"/>
                    </a:solidFill>
                  </a:rPr>
                  <a:t>1.  Increases in productive resources</a:t>
                </a:r>
              </a:p>
              <a:p>
                <a:pPr eaLnBrk="1" hangingPunct="1">
                  <a:spcBef>
                    <a:spcPct val="10000"/>
                  </a:spcBef>
                </a:pPr>
                <a:r>
                  <a:rPr lang="en-US" altLang="hu-HU" sz="1400" dirty="0">
                    <a:solidFill>
                      <a:schemeClr val="tx1"/>
                    </a:solidFill>
                  </a:rPr>
                  <a:t>	(i.e.,  labor or capital)</a:t>
                </a:r>
              </a:p>
              <a:p>
                <a:pPr eaLnBrk="1" hangingPunct="1">
                  <a:spcBef>
                    <a:spcPct val="50000"/>
                  </a:spcBef>
                </a:pPr>
                <a:r>
                  <a:rPr lang="en-US" altLang="hu-HU" sz="1400" dirty="0">
                    <a:solidFill>
                      <a:schemeClr val="tx1"/>
                    </a:solidFill>
                  </a:rPr>
                  <a:t> </a:t>
                </a:r>
                <a:r>
                  <a:rPr lang="en-US" altLang="hu-HU" sz="1600" dirty="0">
                    <a:solidFill>
                      <a:schemeClr val="tx1"/>
                    </a:solidFill>
                  </a:rPr>
                  <a:t>2. Improvements in knowledge and  	 	technology</a:t>
                </a:r>
                <a:endParaRPr lang="en-US" altLang="hu-HU" sz="2000" dirty="0">
                  <a:solidFill>
                    <a:schemeClr val="tx1"/>
                  </a:solidFill>
                </a:endParaRPr>
              </a:p>
            </p:txBody>
          </p:sp>
        </p:grpSp>
      </p:grpSp>
      <p:sp>
        <p:nvSpPr>
          <p:cNvPr id="19" name="Slide Number Placeholder 1"/>
          <p:cNvSpPr>
            <a:spLocks noGrp="1"/>
          </p:cNvSpPr>
          <p:nvPr>
            <p:ph type="sldNum" sz="quarter" idx="12"/>
          </p:nvPr>
        </p:nvSpPr>
        <p:spPr>
          <a:xfrm>
            <a:off x="7806518" y="6356350"/>
            <a:ext cx="880281" cy="365125"/>
          </a:xfrm>
          <a:noFill/>
        </p:spPr>
        <p:txBody>
          <a:bodyPr/>
          <a:lstStyle/>
          <a:p>
            <a:r>
              <a:rPr lang="en-US" dirty="0" smtClean="0"/>
              <a:t>2-</a:t>
            </a:r>
            <a:r>
              <a:rPr lang="hu-HU" dirty="0" smtClean="0"/>
              <a:t>27</a:t>
            </a:r>
            <a:endParaRPr lang="en-US" dirty="0" smtClean="0"/>
          </a:p>
        </p:txBody>
      </p:sp>
    </p:spTree>
    <p:extLst>
      <p:ext uri="{BB962C8B-B14F-4D97-AF65-F5344CB8AC3E}">
        <p14:creationId xmlns:p14="http://schemas.microsoft.com/office/powerpoint/2010/main" val="381424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Élőláb helye 3"/>
          <p:cNvSpPr>
            <a:spLocks noGrp="1"/>
          </p:cNvSpPr>
          <p:nvPr>
            <p:ph type="ftr" sz="quarter" idx="4294967295"/>
          </p:nvPr>
        </p:nvSpPr>
        <p:spPr>
          <a:xfrm>
            <a:off x="2336800" y="6477000"/>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a:t>Chapter 2: Comparative Advantage:  The Basis for Exchange</a:t>
            </a:r>
          </a:p>
        </p:txBody>
      </p:sp>
      <p:sp>
        <p:nvSpPr>
          <p:cNvPr id="36867" name="Dia számának helye 4"/>
          <p:cNvSpPr>
            <a:spLocks noGrp="1"/>
          </p:cNvSpPr>
          <p:nvPr>
            <p:ph type="sldNum" sz="quarter" idx="11"/>
          </p:nvPr>
        </p:nvSpPr>
        <p:spPr>
          <a:xfrm>
            <a:off x="7779228" y="6436057"/>
            <a:ext cx="718782" cy="285418"/>
          </a:xfr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hu-HU" altLang="hu-HU" sz="1200" b="0" dirty="0" smtClean="0"/>
              <a:t>2-</a:t>
            </a:r>
            <a:fld id="{80EDCF7A-7CC5-4552-B8B5-96F85862201D}" type="slidenum">
              <a:rPr lang="en-US" altLang="hu-HU" sz="1200" b="0" smtClean="0"/>
              <a:pPr/>
              <a:t>28</a:t>
            </a:fld>
            <a:endParaRPr lang="en-US" altLang="hu-HU" sz="1200" b="0" dirty="0"/>
          </a:p>
        </p:txBody>
      </p:sp>
      <p:sp>
        <p:nvSpPr>
          <p:cNvPr id="36868" name="Rectangle 2"/>
          <p:cNvSpPr>
            <a:spLocks noGrp="1" noChangeArrowheads="1"/>
          </p:cNvSpPr>
          <p:nvPr>
            <p:ph type="title"/>
          </p:nvPr>
        </p:nvSpPr>
        <p:spPr>
          <a:xfrm>
            <a:off x="1676400" y="269543"/>
            <a:ext cx="6781800" cy="1020763"/>
          </a:xfrm>
        </p:spPr>
        <p:txBody>
          <a:bodyPr>
            <a:normAutofit fontScale="90000"/>
          </a:bodyPr>
          <a:lstStyle/>
          <a:p>
            <a:pPr eaLnBrk="1" hangingPunct="1"/>
            <a:r>
              <a:rPr lang="en-US" altLang="hu-HU" sz="3200" dirty="0" smtClean="0"/>
              <a:t>Factors That Shift The Economy’s Production Possibilities Curve</a:t>
            </a:r>
          </a:p>
        </p:txBody>
      </p:sp>
      <p:sp>
        <p:nvSpPr>
          <p:cNvPr id="154627" name="Rectangle 3"/>
          <p:cNvSpPr>
            <a:spLocks noGrp="1" noChangeArrowheads="1"/>
          </p:cNvSpPr>
          <p:nvPr>
            <p:ph type="body" idx="1"/>
          </p:nvPr>
        </p:nvSpPr>
        <p:spPr/>
        <p:txBody>
          <a:bodyPr/>
          <a:lstStyle/>
          <a:p>
            <a:pPr eaLnBrk="1" hangingPunct="1">
              <a:tabLst>
                <a:tab pos="2400300" algn="l"/>
              </a:tabLst>
            </a:pPr>
            <a:r>
              <a:rPr lang="en-US" altLang="hu-HU" smtClean="0"/>
              <a:t>Increasing Productive Resources</a:t>
            </a:r>
          </a:p>
          <a:p>
            <a:pPr lvl="1" eaLnBrk="1" hangingPunct="1">
              <a:tabLst>
                <a:tab pos="2400300" algn="l"/>
              </a:tabLst>
            </a:pPr>
            <a:r>
              <a:rPr lang="en-US" altLang="hu-HU" smtClean="0"/>
              <a:t>Investment in new factories and equipment </a:t>
            </a:r>
          </a:p>
          <a:p>
            <a:pPr lvl="1" eaLnBrk="1" hangingPunct="1">
              <a:tabLst>
                <a:tab pos="2400300" algn="l"/>
              </a:tabLst>
            </a:pPr>
            <a:r>
              <a:rPr lang="en-US" altLang="hu-HU" smtClean="0"/>
              <a:t>Population growth</a:t>
            </a:r>
          </a:p>
          <a:p>
            <a:pPr eaLnBrk="1" hangingPunct="1">
              <a:tabLst>
                <a:tab pos="2400300" algn="l"/>
              </a:tabLst>
            </a:pPr>
            <a:r>
              <a:rPr lang="en-US" altLang="hu-HU" smtClean="0"/>
              <a:t>Improvements in Knowledge and Technology</a:t>
            </a:r>
          </a:p>
          <a:p>
            <a:pPr lvl="1" eaLnBrk="1" hangingPunct="1">
              <a:tabLst>
                <a:tab pos="2400300" algn="l"/>
              </a:tabLst>
            </a:pPr>
            <a:r>
              <a:rPr lang="en-US" altLang="hu-HU" smtClean="0"/>
              <a:t>Increasing education</a:t>
            </a:r>
          </a:p>
          <a:p>
            <a:pPr lvl="1" eaLnBrk="1" hangingPunct="1">
              <a:tabLst>
                <a:tab pos="2400300" algn="l"/>
              </a:tabLst>
            </a:pPr>
            <a:r>
              <a:rPr lang="en-US" altLang="hu-HU" smtClean="0"/>
              <a:t>Gains from specialization     </a:t>
            </a:r>
          </a:p>
        </p:txBody>
      </p:sp>
    </p:spTree>
    <p:extLst>
      <p:ext uri="{BB962C8B-B14F-4D97-AF65-F5344CB8AC3E}">
        <p14:creationId xmlns:p14="http://schemas.microsoft.com/office/powerpoint/2010/main" val="218369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wipe(left)">
                                      <p:cBhvr>
                                        <p:cTn id="7" dur="500"/>
                                        <p:tgtEl>
                                          <p:spTgt spid="1546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4627">
                                            <p:txEl>
                                              <p:pRg st="1" end="1"/>
                                            </p:txEl>
                                          </p:spTgt>
                                        </p:tgtEl>
                                        <p:attrNameLst>
                                          <p:attrName>style.visibility</p:attrName>
                                        </p:attrNameLst>
                                      </p:cBhvr>
                                      <p:to>
                                        <p:strVal val="visible"/>
                                      </p:to>
                                    </p:set>
                                    <p:animEffect transition="in" filter="wipe(left)">
                                      <p:cBhvr>
                                        <p:cTn id="10" dur="500"/>
                                        <p:tgtEl>
                                          <p:spTgt spid="1546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4627">
                                            <p:txEl>
                                              <p:pRg st="2" end="2"/>
                                            </p:txEl>
                                          </p:spTgt>
                                        </p:tgtEl>
                                        <p:attrNameLst>
                                          <p:attrName>style.visibility</p:attrName>
                                        </p:attrNameLst>
                                      </p:cBhvr>
                                      <p:to>
                                        <p:strVal val="visible"/>
                                      </p:to>
                                    </p:set>
                                    <p:animEffect transition="in" filter="wipe(left)">
                                      <p:cBhvr>
                                        <p:cTn id="13" dur="500"/>
                                        <p:tgtEl>
                                          <p:spTgt spid="15462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4627">
                                            <p:txEl>
                                              <p:pRg st="3" end="3"/>
                                            </p:txEl>
                                          </p:spTgt>
                                        </p:tgtEl>
                                        <p:attrNameLst>
                                          <p:attrName>style.visibility</p:attrName>
                                        </p:attrNameLst>
                                      </p:cBhvr>
                                      <p:to>
                                        <p:strVal val="visible"/>
                                      </p:to>
                                    </p:set>
                                    <p:animEffect transition="in" filter="wipe(left)">
                                      <p:cBhvr>
                                        <p:cTn id="18" dur="500"/>
                                        <p:tgtEl>
                                          <p:spTgt spid="15462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4627">
                                            <p:txEl>
                                              <p:pRg st="4" end="4"/>
                                            </p:txEl>
                                          </p:spTgt>
                                        </p:tgtEl>
                                        <p:attrNameLst>
                                          <p:attrName>style.visibility</p:attrName>
                                        </p:attrNameLst>
                                      </p:cBhvr>
                                      <p:to>
                                        <p:strVal val="visible"/>
                                      </p:to>
                                    </p:set>
                                    <p:animEffect transition="in" filter="wipe(left)">
                                      <p:cBhvr>
                                        <p:cTn id="21" dur="500"/>
                                        <p:tgtEl>
                                          <p:spTgt spid="15462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4627">
                                            <p:txEl>
                                              <p:pRg st="5" end="5"/>
                                            </p:txEl>
                                          </p:spTgt>
                                        </p:tgtEl>
                                        <p:attrNameLst>
                                          <p:attrName>style.visibility</p:attrName>
                                        </p:attrNameLst>
                                      </p:cBhvr>
                                      <p:to>
                                        <p:strVal val="visible"/>
                                      </p:to>
                                    </p:set>
                                    <p:animEffect transition="in" filter="wipe(left)">
                                      <p:cBhvr>
                                        <p:cTn id="24" dur="500"/>
                                        <p:tgtEl>
                                          <p:spTgt spid="154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Élőláb helye 3"/>
          <p:cNvSpPr>
            <a:spLocks noGrp="1"/>
          </p:cNvSpPr>
          <p:nvPr>
            <p:ph type="ftr" sz="quarter" idx="4294967295"/>
          </p:nvPr>
        </p:nvSpPr>
        <p:spPr>
          <a:xfrm>
            <a:off x="2336800" y="6477000"/>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a:t>Chapter 2: Comparative Advantage:  The Basis for Exchange</a:t>
            </a:r>
          </a:p>
        </p:txBody>
      </p:sp>
      <p:sp>
        <p:nvSpPr>
          <p:cNvPr id="37891" name="Dia számának helye 4"/>
          <p:cNvSpPr>
            <a:spLocks noGrp="1"/>
          </p:cNvSpPr>
          <p:nvPr>
            <p:ph type="sldNum" sz="quarter" idx="11"/>
          </p:nvPr>
        </p:nvSpPr>
        <p:spPr>
          <a:xfrm>
            <a:off x="7820172" y="6477000"/>
            <a:ext cx="950794" cy="244475"/>
          </a:xfr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hu-HU" altLang="hu-HU" sz="1200" b="0" dirty="0" smtClean="0"/>
              <a:t>2-</a:t>
            </a:r>
            <a:fld id="{2C1E38DB-3EE0-45E6-9030-8D329C859E27}" type="slidenum">
              <a:rPr lang="en-US" altLang="hu-HU" sz="1200" b="0" smtClean="0"/>
              <a:pPr/>
              <a:t>29</a:t>
            </a:fld>
            <a:endParaRPr lang="en-US" altLang="hu-HU" sz="1200" b="0" dirty="0"/>
          </a:p>
        </p:txBody>
      </p:sp>
      <p:sp>
        <p:nvSpPr>
          <p:cNvPr id="37892" name="Rectangle 2"/>
          <p:cNvSpPr>
            <a:spLocks noGrp="1" noChangeArrowheads="1"/>
          </p:cNvSpPr>
          <p:nvPr>
            <p:ph type="title"/>
          </p:nvPr>
        </p:nvSpPr>
        <p:spPr>
          <a:xfrm>
            <a:off x="1676400" y="283191"/>
            <a:ext cx="6781800" cy="1096963"/>
          </a:xfrm>
        </p:spPr>
        <p:txBody>
          <a:bodyPr>
            <a:normAutofit/>
          </a:bodyPr>
          <a:lstStyle/>
          <a:p>
            <a:pPr eaLnBrk="1" hangingPunct="1"/>
            <a:r>
              <a:rPr lang="en-US" altLang="hu-HU" sz="3200" dirty="0" smtClean="0"/>
              <a:t>Factors That Shift The Economy’s Production Possibilities Curve</a:t>
            </a:r>
          </a:p>
        </p:txBody>
      </p:sp>
      <p:sp>
        <p:nvSpPr>
          <p:cNvPr id="156675" name="Rectangle 3"/>
          <p:cNvSpPr>
            <a:spLocks noGrp="1" noChangeArrowheads="1"/>
          </p:cNvSpPr>
          <p:nvPr>
            <p:ph type="body" idx="1"/>
          </p:nvPr>
        </p:nvSpPr>
        <p:spPr/>
        <p:txBody>
          <a:bodyPr/>
          <a:lstStyle/>
          <a:p>
            <a:pPr eaLnBrk="1" hangingPunct="1">
              <a:tabLst>
                <a:tab pos="2400300" algn="l"/>
              </a:tabLst>
            </a:pPr>
            <a:r>
              <a:rPr lang="en-US" altLang="hu-HU" smtClean="0"/>
              <a:t>Why have countries Like Nepal been so slow to specialize?</a:t>
            </a:r>
          </a:p>
          <a:p>
            <a:pPr lvl="1" eaLnBrk="1" hangingPunct="1">
              <a:tabLst>
                <a:tab pos="2400300" algn="l"/>
              </a:tabLst>
            </a:pPr>
            <a:r>
              <a:rPr lang="en-US" altLang="hu-HU" smtClean="0"/>
              <a:t>Low population density</a:t>
            </a:r>
          </a:p>
          <a:p>
            <a:pPr lvl="1" eaLnBrk="1" hangingPunct="1">
              <a:tabLst>
                <a:tab pos="2400300" algn="l"/>
              </a:tabLst>
            </a:pPr>
            <a:r>
              <a:rPr lang="en-US" altLang="hu-HU" smtClean="0"/>
              <a:t>Isolation</a:t>
            </a:r>
          </a:p>
          <a:p>
            <a:pPr eaLnBrk="1" hangingPunct="1">
              <a:tabLst>
                <a:tab pos="2400300" algn="l"/>
              </a:tabLst>
            </a:pPr>
            <a:r>
              <a:rPr lang="en-US" altLang="hu-HU" smtClean="0"/>
              <a:t>Some factors that may limit specialization in other countries</a:t>
            </a:r>
          </a:p>
          <a:p>
            <a:pPr lvl="1" eaLnBrk="1" hangingPunct="1">
              <a:tabLst>
                <a:tab pos="2400300" algn="l"/>
              </a:tabLst>
            </a:pPr>
            <a:r>
              <a:rPr lang="en-US" altLang="hu-HU" smtClean="0"/>
              <a:t>Laws</a:t>
            </a:r>
          </a:p>
          <a:p>
            <a:pPr lvl="1" eaLnBrk="1" hangingPunct="1">
              <a:tabLst>
                <a:tab pos="2400300" algn="l"/>
              </a:tabLst>
            </a:pPr>
            <a:r>
              <a:rPr lang="en-US" altLang="hu-HU" smtClean="0"/>
              <a:t>Customs      </a:t>
            </a:r>
          </a:p>
        </p:txBody>
      </p:sp>
    </p:spTree>
    <p:extLst>
      <p:ext uri="{BB962C8B-B14F-4D97-AF65-F5344CB8AC3E}">
        <p14:creationId xmlns:p14="http://schemas.microsoft.com/office/powerpoint/2010/main" val="296317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wipe(left)">
                                      <p:cBhvr>
                                        <p:cTn id="7" dur="500"/>
                                        <p:tgtEl>
                                          <p:spTgt spid="15667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wipe(left)">
                                      <p:cBhvr>
                                        <p:cTn id="10" dur="500"/>
                                        <p:tgtEl>
                                          <p:spTgt spid="15667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animEffect transition="in" filter="wipe(left)">
                                      <p:cBhvr>
                                        <p:cTn id="13" dur="500"/>
                                        <p:tgtEl>
                                          <p:spTgt spid="1566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6675">
                                            <p:txEl>
                                              <p:pRg st="3" end="3"/>
                                            </p:txEl>
                                          </p:spTgt>
                                        </p:tgtEl>
                                        <p:attrNameLst>
                                          <p:attrName>style.visibility</p:attrName>
                                        </p:attrNameLst>
                                      </p:cBhvr>
                                      <p:to>
                                        <p:strVal val="visible"/>
                                      </p:to>
                                    </p:set>
                                    <p:animEffect transition="in" filter="wipe(left)">
                                      <p:cBhvr>
                                        <p:cTn id="18" dur="500"/>
                                        <p:tgtEl>
                                          <p:spTgt spid="15667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6675">
                                            <p:txEl>
                                              <p:pRg st="4" end="4"/>
                                            </p:txEl>
                                          </p:spTgt>
                                        </p:tgtEl>
                                        <p:attrNameLst>
                                          <p:attrName>style.visibility</p:attrName>
                                        </p:attrNameLst>
                                      </p:cBhvr>
                                      <p:to>
                                        <p:strVal val="visible"/>
                                      </p:to>
                                    </p:set>
                                    <p:animEffect transition="in" filter="wipe(left)">
                                      <p:cBhvr>
                                        <p:cTn id="21" dur="500"/>
                                        <p:tgtEl>
                                          <p:spTgt spid="15667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6675">
                                            <p:txEl>
                                              <p:pRg st="5" end="5"/>
                                            </p:txEl>
                                          </p:spTgt>
                                        </p:tgtEl>
                                        <p:attrNameLst>
                                          <p:attrName>style.visibility</p:attrName>
                                        </p:attrNameLst>
                                      </p:cBhvr>
                                      <p:to>
                                        <p:strVal val="visible"/>
                                      </p:to>
                                    </p:set>
                                    <p:animEffect transition="in" filter="wipe(left)">
                                      <p:cBhvr>
                                        <p:cTn id="24" dur="500"/>
                                        <p:tgtEl>
                                          <p:spTgt spid="156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l" eaLnBrk="1" hangingPunct="1"/>
            <a:r>
              <a:rPr lang="en-US" sz="3900" dirty="0" smtClean="0"/>
              <a:t>Exchange and Opportunity Cost</a:t>
            </a:r>
          </a:p>
        </p:txBody>
      </p:sp>
      <p:sp>
        <p:nvSpPr>
          <p:cNvPr id="10" name="Content Placeholder 9"/>
          <p:cNvSpPr>
            <a:spLocks noGrp="1"/>
          </p:cNvSpPr>
          <p:nvPr>
            <p:ph idx="1"/>
          </p:nvPr>
        </p:nvSpPr>
        <p:spPr/>
        <p:txBody>
          <a:bodyPr>
            <a:normAutofit/>
          </a:bodyPr>
          <a:lstStyle/>
          <a:p>
            <a:pPr eaLnBrk="1" hangingPunct="1"/>
            <a:r>
              <a:rPr lang="en-US" sz="2600" dirty="0" smtClean="0"/>
              <a:t>Joe </a:t>
            </a:r>
            <a:r>
              <a:rPr lang="en-US" sz="2600" dirty="0" err="1" smtClean="0"/>
              <a:t>Jamail</a:t>
            </a:r>
            <a:r>
              <a:rPr lang="en-US" sz="2600" dirty="0" smtClean="0"/>
              <a:t>, a highly successful trial attorney, employs another attorney to write his will</a:t>
            </a:r>
          </a:p>
          <a:p>
            <a:pPr lvl="1" eaLnBrk="1" hangingPunct="1"/>
            <a:r>
              <a:rPr lang="en-US" sz="2200" dirty="0" smtClean="0"/>
              <a:t>Writing your own will: </a:t>
            </a:r>
            <a:r>
              <a:rPr lang="en-US" sz="2200" b="1" i="1" dirty="0" smtClean="0">
                <a:solidFill>
                  <a:schemeClr val="accent3"/>
                </a:solidFill>
              </a:rPr>
              <a:t>2 hours </a:t>
            </a:r>
          </a:p>
          <a:p>
            <a:pPr lvl="1" eaLnBrk="1" hangingPunct="1"/>
            <a:r>
              <a:rPr lang="en-US" sz="2200" dirty="0" smtClean="0"/>
              <a:t>Opportunity cost of 2 hours: </a:t>
            </a:r>
            <a:r>
              <a:rPr lang="en-US" sz="2200" b="1" i="1" dirty="0" smtClean="0">
                <a:solidFill>
                  <a:schemeClr val="accent3"/>
                </a:solidFill>
              </a:rPr>
              <a:t>$10,000+</a:t>
            </a:r>
          </a:p>
          <a:p>
            <a:pPr lvl="1" eaLnBrk="1" hangingPunct="1"/>
            <a:r>
              <a:rPr lang="en-US" sz="2200" dirty="0" smtClean="0"/>
              <a:t>Hiring someone to spend 4 hours </a:t>
            </a:r>
            <a:br>
              <a:rPr lang="en-US" sz="2200" dirty="0" smtClean="0"/>
            </a:br>
            <a:r>
              <a:rPr lang="en-US" sz="2200" dirty="0" smtClean="0"/>
              <a:t>on your will: </a:t>
            </a:r>
            <a:r>
              <a:rPr lang="en-US" sz="2200" b="1" i="1" dirty="0" smtClean="0">
                <a:solidFill>
                  <a:schemeClr val="accent3"/>
                </a:solidFill>
              </a:rPr>
              <a:t>$3,200</a:t>
            </a:r>
          </a:p>
          <a:p>
            <a:pPr lvl="1" eaLnBrk="1" hangingPunct="1"/>
            <a:r>
              <a:rPr lang="en-US" sz="2200" dirty="0" smtClean="0"/>
              <a:t>Making the right economic choice: </a:t>
            </a:r>
            <a:r>
              <a:rPr lang="en-US" sz="2200" b="1" i="1" dirty="0" smtClean="0">
                <a:solidFill>
                  <a:schemeClr val="accent3"/>
                </a:solidFill>
              </a:rPr>
              <a:t>priceless</a:t>
            </a:r>
          </a:p>
          <a:p>
            <a:pPr algn="ctr" eaLnBrk="1" hangingPunct="1">
              <a:buFontTx/>
              <a:buNone/>
            </a:pPr>
            <a:endParaRPr lang="en-US" dirty="0" smtClean="0"/>
          </a:p>
          <a:p>
            <a:pPr eaLnBrk="1" hangingPunct="1"/>
            <a:r>
              <a:rPr lang="en-US" sz="2600" dirty="0" smtClean="0"/>
              <a:t>Do It Yourself only when</a:t>
            </a:r>
          </a:p>
          <a:p>
            <a:pPr algn="ctr" eaLnBrk="1" hangingPunct="1">
              <a:buFontTx/>
              <a:buNone/>
            </a:pPr>
            <a:r>
              <a:rPr lang="en-US" sz="2600" b="1" dirty="0" smtClean="0">
                <a:solidFill>
                  <a:srgbClr val="FFC000"/>
                </a:solidFill>
              </a:rPr>
              <a:t>Opportunity cost &lt; hired cost</a:t>
            </a:r>
          </a:p>
        </p:txBody>
      </p:sp>
      <p:sp>
        <p:nvSpPr>
          <p:cNvPr id="6" name="Footer Placeholder 4"/>
          <p:cNvSpPr>
            <a:spLocks noGrp="1"/>
          </p:cNvSpPr>
          <p:nvPr>
            <p:ph type="ftr" sz="quarter" idx="11"/>
          </p:nvPr>
        </p:nvSpPr>
        <p:spPr>
          <a:xfrm>
            <a:off x="3047999" y="6400800"/>
            <a:ext cx="3471553"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19457" name="Slide Number Placeholder 1"/>
          <p:cNvSpPr>
            <a:spLocks noGrp="1"/>
          </p:cNvSpPr>
          <p:nvPr>
            <p:ph type="sldNum" sz="quarter" idx="12"/>
          </p:nvPr>
        </p:nvSpPr>
        <p:spPr>
          <a:noFill/>
        </p:spPr>
        <p:txBody>
          <a:bodyPr/>
          <a:lstStyle/>
          <a:p>
            <a:r>
              <a:rPr lang="en-US" smtClean="0"/>
              <a:t>2-</a:t>
            </a:r>
            <a:fld id="{28BC1D80-5185-4237-A18D-23F63AF3F596}" type="slidenum">
              <a:rPr lang="en-US" smtClean="0"/>
              <a:pPr/>
              <a:t>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38241281"/>
              </p:ext>
            </p:extLst>
          </p:nvPr>
        </p:nvGraphicFramePr>
        <p:xfrm>
          <a:off x="788772" y="1573213"/>
          <a:ext cx="7131908" cy="4623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6" name="Title 1"/>
          <p:cNvSpPr>
            <a:spLocks noGrp="1"/>
          </p:cNvSpPr>
          <p:nvPr>
            <p:ph type="title"/>
          </p:nvPr>
        </p:nvSpPr>
        <p:spPr/>
        <p:txBody>
          <a:bodyPr>
            <a:normAutofit fontScale="90000"/>
          </a:bodyPr>
          <a:lstStyle/>
          <a:p>
            <a:pPr algn="l" eaLnBrk="1" hangingPunct="1"/>
            <a:r>
              <a:rPr lang="en-US" dirty="0" smtClean="0"/>
              <a:t>The Principle of Increasing Opportunity Cost</a:t>
            </a:r>
          </a:p>
        </p:txBody>
      </p:sp>
      <p:sp>
        <p:nvSpPr>
          <p:cNvPr id="9" name="Footer Placeholder 4"/>
          <p:cNvSpPr>
            <a:spLocks noGrp="1"/>
          </p:cNvSpPr>
          <p:nvPr>
            <p:ph type="ftr" sz="quarter" idx="11"/>
          </p:nvPr>
        </p:nvSpPr>
        <p:spPr>
          <a:xfrm>
            <a:off x="3048000" y="6400800"/>
            <a:ext cx="3352800"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62465" name="Slide Number Placeholder 1"/>
          <p:cNvSpPr>
            <a:spLocks noGrp="1"/>
          </p:cNvSpPr>
          <p:nvPr>
            <p:ph type="sldNum" sz="quarter" idx="12"/>
          </p:nvPr>
        </p:nvSpPr>
        <p:spPr>
          <a:noFill/>
        </p:spPr>
        <p:txBody>
          <a:bodyPr/>
          <a:lstStyle/>
          <a:p>
            <a:r>
              <a:rPr lang="en-US" smtClean="0"/>
              <a:t>2-</a:t>
            </a:r>
            <a:fld id="{F2670B0A-E363-4DC3-9359-BA7E63E0D08E}" type="slidenum">
              <a:rPr lang="en-US" smtClean="0"/>
              <a:pPr/>
              <a:t>30</a:t>
            </a:fld>
            <a:endParaRPr lang="en-US" smtClean="0"/>
          </a:p>
        </p:txBody>
      </p:sp>
      <p:sp>
        <p:nvSpPr>
          <p:cNvPr id="7" name="Striped Right Arrow 6"/>
          <p:cNvSpPr/>
          <p:nvPr/>
        </p:nvSpPr>
        <p:spPr bwMode="auto">
          <a:xfrm rot="5400000">
            <a:off x="5801493" y="3231293"/>
            <a:ext cx="4226015" cy="1371601"/>
          </a:xfrm>
          <a:prstGeom prst="stripedRightArrow">
            <a:avLst>
              <a:gd name="adj1" fmla="val 55405"/>
              <a:gd name="adj2" fmla="val 44404"/>
            </a:avLst>
          </a:prstGeom>
          <a:solidFill>
            <a:schemeClr val="accent6">
              <a:lumMod val="60000"/>
              <a:lumOff val="40000"/>
            </a:schemeClr>
          </a:solidFill>
          <a:ln w="38100" cap="flat" cmpd="sng" algn="ctr">
            <a:solidFill>
              <a:schemeClr val="accent6">
                <a:lumMod val="75000"/>
              </a:schemeClr>
            </a:solidFill>
            <a:prstDash val="solid"/>
            <a:round/>
            <a:headEnd type="none" w="med" len="med"/>
            <a:tailEnd type="none" w="med" len="med"/>
          </a:ln>
          <a:effectLst/>
        </p:spPr>
        <p:txBody>
          <a:bodyPr/>
          <a:lstStyle/>
          <a:p>
            <a:pPr algn="ctr">
              <a:defRPr/>
            </a:pPr>
            <a:endParaRPr lang="en-US" sz="2800" dirty="0">
              <a:effectLst>
                <a:outerShdw blurRad="38100" dist="38100" dir="2700000" algn="tl">
                  <a:srgbClr val="000000">
                    <a:alpha val="43137"/>
                  </a:srgbClr>
                </a:outerShdw>
              </a:effectLst>
            </a:endParaRPr>
          </a:p>
        </p:txBody>
      </p:sp>
      <p:sp>
        <p:nvSpPr>
          <p:cNvPr id="8" name="TextBox 7"/>
          <p:cNvSpPr txBox="1">
            <a:spLocks noChangeArrowheads="1"/>
          </p:cNvSpPr>
          <p:nvPr/>
        </p:nvSpPr>
        <p:spPr bwMode="auto">
          <a:xfrm rot="-5400000">
            <a:off x="6215857" y="3772694"/>
            <a:ext cx="3386137" cy="460375"/>
          </a:xfrm>
          <a:prstGeom prst="rect">
            <a:avLst/>
          </a:prstGeom>
          <a:noFill/>
          <a:ln w="9525">
            <a:noFill/>
            <a:miter lim="800000"/>
            <a:headEnd/>
            <a:tailEnd/>
          </a:ln>
        </p:spPr>
        <p:txBody>
          <a:bodyPr wrap="none">
            <a:spAutoFit/>
          </a:bodyPr>
          <a:lstStyle/>
          <a:p>
            <a:r>
              <a:rPr lang="en-US" sz="2400"/>
              <a:t>Decreasing productivity</a:t>
            </a:r>
          </a:p>
        </p:txBody>
      </p:sp>
      <p:sp>
        <p:nvSpPr>
          <p:cNvPr id="62472" name="TextBox 8"/>
          <p:cNvSpPr txBox="1">
            <a:spLocks noChangeArrowheads="1"/>
          </p:cNvSpPr>
          <p:nvPr/>
        </p:nvSpPr>
        <p:spPr bwMode="auto">
          <a:xfrm rot="-3847518">
            <a:off x="1693863" y="4065587"/>
            <a:ext cx="2863850" cy="523875"/>
          </a:xfrm>
          <a:prstGeom prst="rect">
            <a:avLst/>
          </a:prstGeom>
          <a:noFill/>
          <a:ln w="9525">
            <a:noFill/>
            <a:miter lim="800000"/>
            <a:headEnd/>
            <a:tailEnd/>
          </a:ln>
        </p:spPr>
        <p:txBody>
          <a:bodyPr wrap="none">
            <a:spAutoFit/>
          </a:bodyPr>
          <a:lstStyle/>
          <a:p>
            <a:r>
              <a:rPr lang="en-US" sz="2800" b="1">
                <a:solidFill>
                  <a:schemeClr val="bg1"/>
                </a:solidFill>
                <a:effectLst>
                  <a:outerShdw blurRad="38100" dist="38100" dir="2700000" algn="tl">
                    <a:srgbClr val="000000">
                      <a:alpha val="43137"/>
                    </a:srgbClr>
                  </a:outerShdw>
                </a:effectLst>
              </a:rPr>
              <a:t>Resources</a:t>
            </a:r>
            <a:r>
              <a:rPr lang="en-US" sz="2400" b="1">
                <a:solidFill>
                  <a:schemeClr val="bg1"/>
                </a:solidFill>
                <a:effectLst>
                  <a:outerShdw blurRad="38100" dist="38100" dir="2700000" algn="tl">
                    <a:srgbClr val="000000">
                      <a:alpha val="43137"/>
                    </a:srgbClr>
                  </a:outerShdw>
                </a:effectLst>
              </a:rPr>
              <a:t>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FA00B2A-3639-4DFC-ABC1-9120D740A43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B554840-91B7-4F97-8F04-D8343401FC4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DA50EE0-318E-429F-A686-893329EC9D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l" eaLnBrk="1" hangingPunct="1"/>
            <a:r>
              <a:rPr lang="en-US" spc="300" dirty="0" smtClean="0"/>
              <a:t>The Dynamic Economy</a:t>
            </a:r>
          </a:p>
        </p:txBody>
      </p:sp>
      <p:sp>
        <p:nvSpPr>
          <p:cNvPr id="3" name="Content Placeholder 2"/>
          <p:cNvSpPr>
            <a:spLocks noGrp="1"/>
          </p:cNvSpPr>
          <p:nvPr>
            <p:ph idx="1"/>
          </p:nvPr>
        </p:nvSpPr>
        <p:spPr/>
        <p:txBody>
          <a:bodyPr/>
          <a:lstStyle/>
          <a:p>
            <a:pPr eaLnBrk="1" hangingPunct="1"/>
            <a:r>
              <a:rPr lang="en-US" sz="2400" dirty="0" smtClean="0"/>
              <a:t>A PPC represents current choices</a:t>
            </a:r>
          </a:p>
          <a:p>
            <a:pPr lvl="1" eaLnBrk="1" hangingPunct="1"/>
            <a:r>
              <a:rPr lang="en-US" sz="2000" dirty="0" smtClean="0"/>
              <a:t>Changes in choices occur over time due to</a:t>
            </a:r>
          </a:p>
          <a:p>
            <a:pPr lvl="2" eaLnBrk="1" hangingPunct="1"/>
            <a:r>
              <a:rPr lang="en-US" sz="2000" dirty="0" smtClean="0"/>
              <a:t>More resources</a:t>
            </a:r>
          </a:p>
          <a:p>
            <a:pPr lvl="3" eaLnBrk="1" hangingPunct="1"/>
            <a:r>
              <a:rPr lang="en-US" dirty="0" smtClean="0"/>
              <a:t>Investment in capital </a:t>
            </a:r>
          </a:p>
          <a:p>
            <a:pPr lvl="3" eaLnBrk="1" hangingPunct="1"/>
            <a:r>
              <a:rPr lang="en-US" dirty="0" smtClean="0"/>
              <a:t>Population growth</a:t>
            </a:r>
          </a:p>
          <a:p>
            <a:pPr lvl="2" eaLnBrk="1" hangingPunct="1"/>
            <a:r>
              <a:rPr lang="en-US" sz="2000" dirty="0" smtClean="0"/>
              <a:t>Improvements in technology</a:t>
            </a:r>
          </a:p>
          <a:p>
            <a:pPr lvl="3" eaLnBrk="1" hangingPunct="1"/>
            <a:r>
              <a:rPr lang="en-US" dirty="0" smtClean="0"/>
              <a:t>More specialization: start-up and switching costs</a:t>
            </a:r>
          </a:p>
          <a:p>
            <a:pPr lvl="2" eaLnBrk="1" hangingPunct="1"/>
            <a:r>
              <a:rPr lang="en-US" sz="2000" dirty="0" smtClean="0"/>
              <a:t>Increases in knowledge</a:t>
            </a:r>
          </a:p>
          <a:p>
            <a:pPr lvl="2" eaLnBrk="1" hangingPunct="1">
              <a:buFontTx/>
              <a:buNone/>
            </a:pPr>
            <a:endParaRPr lang="en-US" dirty="0" smtClean="0"/>
          </a:p>
        </p:txBody>
      </p:sp>
      <p:sp>
        <p:nvSpPr>
          <p:cNvPr id="7" name="Footer Placeholder 4"/>
          <p:cNvSpPr>
            <a:spLocks noGrp="1"/>
          </p:cNvSpPr>
          <p:nvPr>
            <p:ph type="ftr" sz="quarter" idx="11"/>
          </p:nvPr>
        </p:nvSpPr>
        <p:spPr>
          <a:xfrm>
            <a:off x="3048000" y="6400800"/>
            <a:ext cx="3424052"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64513" name="Slide Number Placeholder 1"/>
          <p:cNvSpPr>
            <a:spLocks noGrp="1"/>
          </p:cNvSpPr>
          <p:nvPr>
            <p:ph type="sldNum" sz="quarter" idx="12"/>
          </p:nvPr>
        </p:nvSpPr>
        <p:spPr>
          <a:noFill/>
        </p:spPr>
        <p:txBody>
          <a:bodyPr/>
          <a:lstStyle/>
          <a:p>
            <a:r>
              <a:rPr lang="en-US" smtClean="0"/>
              <a:t>2-</a:t>
            </a:r>
            <a:fld id="{F92F2F73-C901-4F94-8899-90FD24C5B417}" type="slidenum">
              <a:rPr lang="en-US" smtClean="0"/>
              <a:pPr/>
              <a:t>31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l" eaLnBrk="1" hangingPunct="1"/>
            <a:r>
              <a:rPr lang="en-US" spc="300" dirty="0" smtClean="0"/>
              <a:t>Shifts in PPC</a:t>
            </a:r>
          </a:p>
        </p:txBody>
      </p:sp>
      <p:sp>
        <p:nvSpPr>
          <p:cNvPr id="42" name="Footer Placeholder 4"/>
          <p:cNvSpPr>
            <a:spLocks noGrp="1"/>
          </p:cNvSpPr>
          <p:nvPr>
            <p:ph type="ftr" sz="quarter" idx="11"/>
          </p:nvPr>
        </p:nvSpPr>
        <p:spPr>
          <a:xfrm>
            <a:off x="3048000" y="6400800"/>
            <a:ext cx="3317174"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66561" name="Slide Number Placeholder 1"/>
          <p:cNvSpPr>
            <a:spLocks noGrp="1"/>
          </p:cNvSpPr>
          <p:nvPr>
            <p:ph type="sldNum" sz="quarter" idx="12"/>
          </p:nvPr>
        </p:nvSpPr>
        <p:spPr>
          <a:noFill/>
        </p:spPr>
        <p:txBody>
          <a:bodyPr/>
          <a:lstStyle/>
          <a:p>
            <a:r>
              <a:rPr lang="en-US" smtClean="0"/>
              <a:t>2-</a:t>
            </a:r>
            <a:fld id="{8A0A910D-69A1-452C-AFDE-8F2D7853C9D5}" type="slidenum">
              <a:rPr lang="en-US" smtClean="0"/>
              <a:pPr/>
              <a:t>32</a:t>
            </a:fld>
            <a:endParaRPr lang="en-US" smtClean="0"/>
          </a:p>
        </p:txBody>
      </p:sp>
      <p:grpSp>
        <p:nvGrpSpPr>
          <p:cNvPr id="66563" name="Group 69"/>
          <p:cNvGrpSpPr>
            <a:grpSpLocks/>
          </p:cNvGrpSpPr>
          <p:nvPr/>
        </p:nvGrpSpPr>
        <p:grpSpPr bwMode="auto">
          <a:xfrm>
            <a:off x="238480" y="2439675"/>
            <a:ext cx="4274213" cy="3694425"/>
            <a:chOff x="13642" y="2250039"/>
            <a:chExt cx="4319009" cy="3488848"/>
          </a:xfrm>
        </p:grpSpPr>
        <p:sp>
          <p:nvSpPr>
            <p:cNvPr id="37" name="Rectangle 36"/>
            <p:cNvSpPr/>
            <p:nvPr/>
          </p:nvSpPr>
          <p:spPr bwMode="auto">
            <a:xfrm>
              <a:off x="987637" y="2250039"/>
              <a:ext cx="3345014" cy="2663132"/>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sp>
          <p:nvSpPr>
            <p:cNvPr id="66594" name="TextBox 38"/>
            <p:cNvSpPr txBox="1">
              <a:spLocks noChangeArrowheads="1"/>
            </p:cNvSpPr>
            <p:nvPr/>
          </p:nvSpPr>
          <p:spPr bwMode="auto">
            <a:xfrm>
              <a:off x="3502420" y="4340216"/>
              <a:ext cx="673815" cy="369332"/>
            </a:xfrm>
            <a:prstGeom prst="rect">
              <a:avLst/>
            </a:prstGeom>
            <a:noFill/>
            <a:ln w="9525">
              <a:noFill/>
              <a:miter lim="800000"/>
              <a:headEnd/>
              <a:tailEnd/>
            </a:ln>
          </p:spPr>
          <p:txBody>
            <a:bodyPr>
              <a:spAutoFit/>
            </a:bodyPr>
            <a:lstStyle/>
            <a:p>
              <a:r>
                <a:rPr lang="en-US"/>
                <a:t>Nuts</a:t>
              </a:r>
            </a:p>
          </p:txBody>
        </p:sp>
        <p:sp>
          <p:nvSpPr>
            <p:cNvPr id="66595" name="TextBox 39"/>
            <p:cNvSpPr txBox="1">
              <a:spLocks noChangeArrowheads="1"/>
            </p:cNvSpPr>
            <p:nvPr/>
          </p:nvSpPr>
          <p:spPr bwMode="auto">
            <a:xfrm rot="-5400000">
              <a:off x="948496" y="3414985"/>
              <a:ext cx="860172" cy="369332"/>
            </a:xfrm>
            <a:prstGeom prst="rect">
              <a:avLst/>
            </a:prstGeom>
            <a:noFill/>
            <a:ln w="9525">
              <a:noFill/>
              <a:miter lim="800000"/>
              <a:headEnd/>
              <a:tailEnd/>
            </a:ln>
          </p:spPr>
          <p:txBody>
            <a:bodyPr wrap="none">
              <a:spAutoFit/>
            </a:bodyPr>
            <a:lstStyle/>
            <a:p>
              <a:r>
                <a:rPr lang="en-US"/>
                <a:t>Coffee</a:t>
              </a:r>
            </a:p>
          </p:txBody>
        </p:sp>
        <p:sp>
          <p:nvSpPr>
            <p:cNvPr id="48" name="Arc 47"/>
            <p:cNvSpPr/>
            <p:nvPr/>
          </p:nvSpPr>
          <p:spPr bwMode="auto">
            <a:xfrm>
              <a:off x="13642" y="3015458"/>
              <a:ext cx="3394690" cy="2723429"/>
            </a:xfrm>
            <a:prstGeom prst="arc">
              <a:avLst>
                <a:gd name="adj1" fmla="val 16200003"/>
                <a:gd name="adj2" fmla="val 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lgn="ctr">
                <a:defRPr/>
              </a:pPr>
              <a:endParaRPr lang="en-US" sz="2800">
                <a:effectLst>
                  <a:outerShdw blurRad="38100" dist="38100" dir="2700000" algn="tl">
                    <a:srgbClr val="000000">
                      <a:alpha val="43137"/>
                    </a:srgbClr>
                  </a:outerShdw>
                </a:effectLst>
              </a:endParaRPr>
            </a:p>
          </p:txBody>
        </p:sp>
        <p:sp>
          <p:nvSpPr>
            <p:cNvPr id="47" name="Arc 46"/>
            <p:cNvSpPr/>
            <p:nvPr/>
          </p:nvSpPr>
          <p:spPr bwMode="auto">
            <a:xfrm>
              <a:off x="396298" y="3302886"/>
              <a:ext cx="2605560" cy="2162864"/>
            </a:xfrm>
            <a:prstGeom prst="arc">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cxnSp>
          <p:nvCxnSpPr>
            <p:cNvPr id="66598" name="Straight Arrow Connector 52"/>
            <p:cNvCxnSpPr>
              <a:cxnSpLocks noChangeShapeType="1"/>
            </p:cNvCxnSpPr>
            <p:nvPr/>
          </p:nvCxnSpPr>
          <p:spPr bwMode="auto">
            <a:xfrm rot="5400000" flipH="1" flipV="1">
              <a:off x="2047164" y="3125338"/>
              <a:ext cx="272955" cy="163773"/>
            </a:xfrm>
            <a:prstGeom prst="straightConnector1">
              <a:avLst/>
            </a:prstGeom>
            <a:noFill/>
            <a:ln w="12700" algn="ctr">
              <a:solidFill>
                <a:schemeClr val="tx1"/>
              </a:solidFill>
              <a:round/>
              <a:headEnd/>
              <a:tailEnd type="arrow" w="med" len="med"/>
            </a:ln>
          </p:spPr>
        </p:cxnSp>
        <p:cxnSp>
          <p:nvCxnSpPr>
            <p:cNvPr id="66599" name="Straight Arrow Connector 54"/>
            <p:cNvCxnSpPr>
              <a:cxnSpLocks noChangeShapeType="1"/>
            </p:cNvCxnSpPr>
            <p:nvPr/>
          </p:nvCxnSpPr>
          <p:spPr bwMode="auto">
            <a:xfrm flipV="1">
              <a:off x="2879678" y="3725839"/>
              <a:ext cx="341194" cy="191069"/>
            </a:xfrm>
            <a:prstGeom prst="straightConnector1">
              <a:avLst/>
            </a:prstGeom>
            <a:noFill/>
            <a:ln w="12700" algn="ctr">
              <a:solidFill>
                <a:schemeClr val="tx1"/>
              </a:solidFill>
              <a:round/>
              <a:headEnd/>
              <a:tailEnd type="arrow" w="med" len="med"/>
            </a:ln>
          </p:spPr>
        </p:cxnSp>
        <p:sp>
          <p:nvSpPr>
            <p:cNvPr id="66600" name="TextBox 4"/>
            <p:cNvSpPr txBox="1">
              <a:spLocks noChangeArrowheads="1"/>
            </p:cNvSpPr>
            <p:nvPr/>
          </p:nvSpPr>
          <p:spPr bwMode="auto">
            <a:xfrm>
              <a:off x="1976095" y="2251581"/>
              <a:ext cx="2219518" cy="707886"/>
            </a:xfrm>
            <a:prstGeom prst="rect">
              <a:avLst/>
            </a:prstGeom>
            <a:noFill/>
            <a:ln w="9525">
              <a:noFill/>
              <a:miter lim="800000"/>
              <a:headEnd/>
              <a:tailEnd/>
            </a:ln>
          </p:spPr>
          <p:txBody>
            <a:bodyPr wrap="none">
              <a:spAutoFit/>
            </a:bodyPr>
            <a:lstStyle/>
            <a:p>
              <a:pPr algn="ctr"/>
              <a:r>
                <a:rPr lang="en-US" sz="2000" u="sng"/>
                <a:t>Neutral Technical </a:t>
              </a:r>
              <a:br>
                <a:rPr lang="en-US" sz="2000" u="sng"/>
              </a:br>
              <a:r>
                <a:rPr lang="en-US" sz="2000" u="sng"/>
                <a:t>Change</a:t>
              </a:r>
            </a:p>
          </p:txBody>
        </p:sp>
        <p:cxnSp>
          <p:nvCxnSpPr>
            <p:cNvPr id="66601" name="Straight Connector 43"/>
            <p:cNvCxnSpPr>
              <a:cxnSpLocks noChangeShapeType="1"/>
            </p:cNvCxnSpPr>
            <p:nvPr/>
          </p:nvCxnSpPr>
          <p:spPr bwMode="auto">
            <a:xfrm>
              <a:off x="1689273" y="4374757"/>
              <a:ext cx="2297416" cy="1588"/>
            </a:xfrm>
            <a:prstGeom prst="line">
              <a:avLst/>
            </a:prstGeom>
            <a:noFill/>
            <a:ln w="38100" algn="ctr">
              <a:solidFill>
                <a:schemeClr val="tx1"/>
              </a:solidFill>
              <a:round/>
              <a:headEnd/>
              <a:tailEnd/>
            </a:ln>
          </p:spPr>
        </p:cxnSp>
        <p:cxnSp>
          <p:nvCxnSpPr>
            <p:cNvPr id="66602" name="Straight Connector 42"/>
            <p:cNvCxnSpPr>
              <a:cxnSpLocks noChangeShapeType="1"/>
            </p:cNvCxnSpPr>
            <p:nvPr/>
          </p:nvCxnSpPr>
          <p:spPr bwMode="auto">
            <a:xfrm rot="16200000" flipH="1">
              <a:off x="895493" y="3580975"/>
              <a:ext cx="1595326" cy="1668"/>
            </a:xfrm>
            <a:prstGeom prst="line">
              <a:avLst/>
            </a:prstGeom>
            <a:noFill/>
            <a:ln w="38100" algn="ctr">
              <a:solidFill>
                <a:schemeClr val="tx1"/>
              </a:solidFill>
              <a:round/>
              <a:headEnd/>
              <a:tailEnd/>
            </a:ln>
          </p:spPr>
        </p:cxnSp>
      </p:grpSp>
      <p:cxnSp>
        <p:nvCxnSpPr>
          <p:cNvPr id="67" name="Straight Connector 66"/>
          <p:cNvCxnSpPr/>
          <p:nvPr/>
        </p:nvCxnSpPr>
        <p:spPr bwMode="auto">
          <a:xfrm flipH="1">
            <a:off x="4690446" y="1444625"/>
            <a:ext cx="1588" cy="4910927"/>
          </a:xfrm>
          <a:prstGeom prst="line">
            <a:avLst/>
          </a:prstGeom>
          <a:solidFill>
            <a:srgbClr val="FFF05B"/>
          </a:solidFill>
          <a:ln w="38100" cap="flat" cmpd="sng" algn="ctr">
            <a:solidFill>
              <a:schemeClr val="tx1">
                <a:lumMod val="40000"/>
                <a:lumOff val="60000"/>
              </a:schemeClr>
            </a:solidFill>
            <a:prstDash val="solid"/>
            <a:round/>
            <a:headEnd type="none" w="med" len="med"/>
            <a:tailEnd type="none" w="med" len="med"/>
          </a:ln>
          <a:effectLst/>
        </p:spPr>
      </p:cxnSp>
      <p:grpSp>
        <p:nvGrpSpPr>
          <p:cNvPr id="76" name="Group 75"/>
          <p:cNvGrpSpPr>
            <a:grpSpLocks/>
          </p:cNvGrpSpPr>
          <p:nvPr/>
        </p:nvGrpSpPr>
        <p:grpSpPr bwMode="auto">
          <a:xfrm>
            <a:off x="4041270" y="4094213"/>
            <a:ext cx="4514851" cy="2973710"/>
            <a:chOff x="4034708" y="4136755"/>
            <a:chExt cx="4515121" cy="2973729"/>
          </a:xfrm>
        </p:grpSpPr>
        <p:sp>
          <p:nvSpPr>
            <p:cNvPr id="30" name="Rectangle 29"/>
            <p:cNvSpPr/>
            <p:nvPr/>
          </p:nvSpPr>
          <p:spPr bwMode="auto">
            <a:xfrm>
              <a:off x="5257156" y="4162478"/>
              <a:ext cx="3292673" cy="2171714"/>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sp>
          <p:nvSpPr>
            <p:cNvPr id="66581" name="TextBox 20"/>
            <p:cNvSpPr txBox="1">
              <a:spLocks noChangeArrowheads="1"/>
            </p:cNvSpPr>
            <p:nvPr/>
          </p:nvSpPr>
          <p:spPr bwMode="auto">
            <a:xfrm>
              <a:off x="7831205" y="5986284"/>
              <a:ext cx="659155" cy="369332"/>
            </a:xfrm>
            <a:prstGeom prst="rect">
              <a:avLst/>
            </a:prstGeom>
            <a:noFill/>
            <a:ln w="9525">
              <a:noFill/>
              <a:miter lim="800000"/>
              <a:headEnd/>
              <a:tailEnd/>
            </a:ln>
          </p:spPr>
          <p:txBody>
            <a:bodyPr wrap="none">
              <a:spAutoFit/>
            </a:bodyPr>
            <a:lstStyle/>
            <a:p>
              <a:r>
                <a:rPr lang="en-US" dirty="0"/>
                <a:t>Nuts</a:t>
              </a:r>
            </a:p>
          </p:txBody>
        </p:sp>
        <p:sp>
          <p:nvSpPr>
            <p:cNvPr id="66582" name="TextBox 21"/>
            <p:cNvSpPr txBox="1">
              <a:spLocks noChangeArrowheads="1"/>
            </p:cNvSpPr>
            <p:nvPr/>
          </p:nvSpPr>
          <p:spPr bwMode="auto">
            <a:xfrm rot="-5400000">
              <a:off x="5122891" y="4992813"/>
              <a:ext cx="860172" cy="369332"/>
            </a:xfrm>
            <a:prstGeom prst="rect">
              <a:avLst/>
            </a:prstGeom>
            <a:noFill/>
            <a:ln w="9525">
              <a:noFill/>
              <a:miter lim="800000"/>
              <a:headEnd/>
              <a:tailEnd/>
            </a:ln>
          </p:spPr>
          <p:txBody>
            <a:bodyPr wrap="none">
              <a:spAutoFit/>
            </a:bodyPr>
            <a:lstStyle/>
            <a:p>
              <a:r>
                <a:rPr lang="en-US"/>
                <a:t>Coffee</a:t>
              </a:r>
            </a:p>
          </p:txBody>
        </p:sp>
        <p:sp>
          <p:nvSpPr>
            <p:cNvPr id="66583" name="TextBox 22"/>
            <p:cNvSpPr txBox="1">
              <a:spLocks noChangeArrowheads="1"/>
            </p:cNvSpPr>
            <p:nvPr/>
          </p:nvSpPr>
          <p:spPr bwMode="auto">
            <a:xfrm>
              <a:off x="6223486" y="4136755"/>
              <a:ext cx="2303960" cy="707886"/>
            </a:xfrm>
            <a:prstGeom prst="rect">
              <a:avLst/>
            </a:prstGeom>
            <a:noFill/>
            <a:ln w="9525">
              <a:noFill/>
              <a:miter lim="800000"/>
              <a:headEnd/>
              <a:tailEnd/>
            </a:ln>
          </p:spPr>
          <p:txBody>
            <a:bodyPr>
              <a:spAutoFit/>
            </a:bodyPr>
            <a:lstStyle/>
            <a:p>
              <a:pPr algn="ctr"/>
              <a:r>
                <a:rPr lang="en-US" sz="2000" u="sng"/>
                <a:t>Technical Change in Nuts</a:t>
              </a:r>
            </a:p>
          </p:txBody>
        </p:sp>
        <p:cxnSp>
          <p:nvCxnSpPr>
            <p:cNvPr id="66584" name="Straight Arrow Connector 35"/>
            <p:cNvCxnSpPr>
              <a:cxnSpLocks noChangeShapeType="1"/>
            </p:cNvCxnSpPr>
            <p:nvPr/>
          </p:nvCxnSpPr>
          <p:spPr bwMode="auto">
            <a:xfrm>
              <a:off x="7175421" y="5900452"/>
              <a:ext cx="334924" cy="5959"/>
            </a:xfrm>
            <a:prstGeom prst="straightConnector1">
              <a:avLst/>
            </a:prstGeom>
            <a:noFill/>
            <a:ln w="12700" algn="ctr">
              <a:solidFill>
                <a:schemeClr val="tx1"/>
              </a:solidFill>
              <a:round/>
              <a:headEnd/>
              <a:tailEnd type="arrow" w="med" len="med"/>
            </a:ln>
          </p:spPr>
        </p:cxnSp>
        <p:sp>
          <p:nvSpPr>
            <p:cNvPr id="60" name="Arc 59"/>
            <p:cNvSpPr/>
            <p:nvPr/>
          </p:nvSpPr>
          <p:spPr bwMode="auto">
            <a:xfrm>
              <a:off x="4509399" y="4911782"/>
              <a:ext cx="2606831" cy="2163777"/>
            </a:xfrm>
            <a:prstGeom prst="arc">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sp>
          <p:nvSpPr>
            <p:cNvPr id="61" name="Arc 60"/>
            <p:cNvSpPr/>
            <p:nvPr/>
          </p:nvSpPr>
          <p:spPr bwMode="auto">
            <a:xfrm>
              <a:off x="4034708" y="4886382"/>
              <a:ext cx="3530811" cy="2224102"/>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lgn="ctr">
                <a:defRPr/>
              </a:pPr>
              <a:endParaRPr lang="en-US" sz="2800">
                <a:effectLst>
                  <a:outerShdw blurRad="38100" dist="38100" dir="2700000" algn="tl">
                    <a:srgbClr val="000000">
                      <a:alpha val="43137"/>
                    </a:srgbClr>
                  </a:outerShdw>
                </a:effectLst>
              </a:endParaRPr>
            </a:p>
          </p:txBody>
        </p:sp>
        <p:cxnSp>
          <p:nvCxnSpPr>
            <p:cNvPr id="66587" name="Straight Connector 71"/>
            <p:cNvCxnSpPr>
              <a:cxnSpLocks noChangeShapeType="1"/>
            </p:cNvCxnSpPr>
            <p:nvPr/>
          </p:nvCxnSpPr>
          <p:spPr bwMode="auto">
            <a:xfrm rot="5400000">
              <a:off x="4980642" y="5186151"/>
              <a:ext cx="1652169" cy="14441"/>
            </a:xfrm>
            <a:prstGeom prst="line">
              <a:avLst/>
            </a:prstGeom>
            <a:noFill/>
            <a:ln w="38100" algn="ctr">
              <a:solidFill>
                <a:schemeClr val="tx1"/>
              </a:solidFill>
              <a:round/>
              <a:headEnd/>
              <a:tailEnd/>
            </a:ln>
          </p:spPr>
        </p:cxnSp>
        <p:cxnSp>
          <p:nvCxnSpPr>
            <p:cNvPr id="66588" name="Straight Connector 17"/>
            <p:cNvCxnSpPr>
              <a:cxnSpLocks noChangeShapeType="1"/>
            </p:cNvCxnSpPr>
            <p:nvPr/>
          </p:nvCxnSpPr>
          <p:spPr bwMode="auto">
            <a:xfrm>
              <a:off x="5799123" y="6007176"/>
              <a:ext cx="2297416" cy="1588"/>
            </a:xfrm>
            <a:prstGeom prst="line">
              <a:avLst/>
            </a:prstGeom>
            <a:noFill/>
            <a:ln w="38100" algn="ctr">
              <a:solidFill>
                <a:schemeClr val="tx1"/>
              </a:solidFill>
              <a:round/>
              <a:headEnd/>
              <a:tailEnd/>
            </a:ln>
          </p:spPr>
        </p:cxnSp>
      </p:grpSp>
      <p:grpSp>
        <p:nvGrpSpPr>
          <p:cNvPr id="75" name="Group 74"/>
          <p:cNvGrpSpPr>
            <a:grpSpLocks/>
          </p:cNvGrpSpPr>
          <p:nvPr/>
        </p:nvGrpSpPr>
        <p:grpSpPr bwMode="auto">
          <a:xfrm>
            <a:off x="3763963" y="1607155"/>
            <a:ext cx="4763548" cy="3007708"/>
            <a:chOff x="3763645" y="1607068"/>
            <a:chExt cx="4763801" cy="3008546"/>
          </a:xfrm>
        </p:grpSpPr>
        <p:sp>
          <p:nvSpPr>
            <p:cNvPr id="27" name="Rectangle 26"/>
            <p:cNvSpPr/>
            <p:nvPr/>
          </p:nvSpPr>
          <p:spPr bwMode="auto">
            <a:xfrm>
              <a:off x="5252799" y="1612814"/>
              <a:ext cx="3272010" cy="2262819"/>
            </a:xfrm>
            <a:prstGeom prst="rect">
              <a:avLst/>
            </a:prstGeom>
            <a:solidFill>
              <a:schemeClr val="bg1"/>
            </a:solidFill>
            <a:ln w="38100" cap="flat" cmpd="sng" algn="ctr">
              <a:noFill/>
              <a:prstDash val="solid"/>
              <a:round/>
              <a:headEnd type="none" w="med" len="med"/>
              <a:tailEnd type="none" w="med" len="med"/>
            </a:ln>
            <a:effectLst/>
          </p:spPr>
          <p:txBody>
            <a:bodyPr/>
            <a:lstStyle/>
            <a:p>
              <a:pPr algn="ctr">
                <a:defRPr/>
              </a:pPr>
              <a:endParaRPr lang="en-US" sz="2800">
                <a:effectLst>
                  <a:outerShdw blurRad="38100" dist="38100" dir="2700000" algn="tl">
                    <a:srgbClr val="000000">
                      <a:alpha val="43137"/>
                    </a:srgbClr>
                  </a:outerShdw>
                </a:effectLst>
              </a:endParaRPr>
            </a:p>
          </p:txBody>
        </p:sp>
        <p:sp>
          <p:nvSpPr>
            <p:cNvPr id="66568" name="TextBox 15"/>
            <p:cNvSpPr txBox="1">
              <a:spLocks noChangeArrowheads="1"/>
            </p:cNvSpPr>
            <p:nvPr/>
          </p:nvSpPr>
          <p:spPr bwMode="auto">
            <a:xfrm>
              <a:off x="6223486" y="1607068"/>
              <a:ext cx="2303960" cy="707886"/>
            </a:xfrm>
            <a:prstGeom prst="rect">
              <a:avLst/>
            </a:prstGeom>
            <a:noFill/>
            <a:ln w="9525">
              <a:noFill/>
              <a:miter lim="800000"/>
              <a:headEnd/>
              <a:tailEnd/>
            </a:ln>
          </p:spPr>
          <p:txBody>
            <a:bodyPr>
              <a:spAutoFit/>
            </a:bodyPr>
            <a:lstStyle/>
            <a:p>
              <a:pPr algn="ctr"/>
              <a:r>
                <a:rPr lang="en-US" sz="2000" u="sng"/>
                <a:t>Technical Change in Coffee</a:t>
              </a:r>
            </a:p>
          </p:txBody>
        </p:sp>
        <p:sp>
          <p:nvSpPr>
            <p:cNvPr id="66569" name="TextBox 13"/>
            <p:cNvSpPr txBox="1">
              <a:spLocks noChangeArrowheads="1"/>
            </p:cNvSpPr>
            <p:nvPr/>
          </p:nvSpPr>
          <p:spPr bwMode="auto">
            <a:xfrm>
              <a:off x="7831205" y="3540619"/>
              <a:ext cx="659155" cy="369332"/>
            </a:xfrm>
            <a:prstGeom prst="rect">
              <a:avLst/>
            </a:prstGeom>
            <a:noFill/>
            <a:ln w="9525">
              <a:noFill/>
              <a:miter lim="800000"/>
              <a:headEnd/>
              <a:tailEnd/>
            </a:ln>
          </p:spPr>
          <p:txBody>
            <a:bodyPr wrap="none">
              <a:spAutoFit/>
            </a:bodyPr>
            <a:lstStyle/>
            <a:p>
              <a:r>
                <a:rPr lang="en-US"/>
                <a:t>Nuts</a:t>
              </a:r>
            </a:p>
          </p:txBody>
        </p:sp>
        <p:sp>
          <p:nvSpPr>
            <p:cNvPr id="66570" name="TextBox 14"/>
            <p:cNvSpPr txBox="1">
              <a:spLocks noChangeArrowheads="1"/>
            </p:cNvSpPr>
            <p:nvPr/>
          </p:nvSpPr>
          <p:spPr bwMode="auto">
            <a:xfrm rot="-5400000">
              <a:off x="5122891" y="2685241"/>
              <a:ext cx="860172" cy="369332"/>
            </a:xfrm>
            <a:prstGeom prst="rect">
              <a:avLst/>
            </a:prstGeom>
            <a:noFill/>
            <a:ln w="9525">
              <a:noFill/>
              <a:miter lim="800000"/>
              <a:headEnd/>
              <a:tailEnd/>
            </a:ln>
          </p:spPr>
          <p:txBody>
            <a:bodyPr wrap="none">
              <a:spAutoFit/>
            </a:bodyPr>
            <a:lstStyle/>
            <a:p>
              <a:r>
                <a:rPr lang="en-US"/>
                <a:t>Coffee</a:t>
              </a:r>
            </a:p>
          </p:txBody>
        </p:sp>
        <p:sp>
          <p:nvSpPr>
            <p:cNvPr id="12" name="Arc 11"/>
            <p:cNvSpPr/>
            <p:nvPr/>
          </p:nvSpPr>
          <p:spPr bwMode="auto">
            <a:xfrm rot="430618">
              <a:off x="3763645" y="1970102"/>
              <a:ext cx="3687958" cy="2645512"/>
            </a:xfrm>
            <a:prstGeom prst="arc">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lgn="ctr">
                <a:defRPr/>
              </a:pPr>
              <a:endParaRPr lang="en-US" sz="2800" dirty="0">
                <a:effectLst>
                  <a:outerShdw blurRad="38100" dist="38100" dir="2700000" algn="tl">
                    <a:srgbClr val="000000">
                      <a:alpha val="43137"/>
                    </a:srgbClr>
                  </a:outerShdw>
                </a:effectLst>
              </a:endParaRPr>
            </a:p>
          </p:txBody>
        </p:sp>
        <p:cxnSp>
          <p:nvCxnSpPr>
            <p:cNvPr id="66572" name="Straight Arrow Connector 24"/>
            <p:cNvCxnSpPr>
              <a:cxnSpLocks noChangeShapeType="1"/>
            </p:cNvCxnSpPr>
            <p:nvPr/>
          </p:nvCxnSpPr>
          <p:spPr bwMode="auto">
            <a:xfrm rot="5400000" flipH="1" flipV="1">
              <a:off x="5810994" y="2213890"/>
              <a:ext cx="423081" cy="7743"/>
            </a:xfrm>
            <a:prstGeom prst="straightConnector1">
              <a:avLst/>
            </a:prstGeom>
            <a:noFill/>
            <a:ln w="12700" algn="ctr">
              <a:solidFill>
                <a:schemeClr val="tx1"/>
              </a:solidFill>
              <a:round/>
              <a:headEnd/>
              <a:tailEnd type="arrow" w="med" len="med"/>
            </a:ln>
          </p:spPr>
        </p:cxnSp>
        <p:cxnSp>
          <p:nvCxnSpPr>
            <p:cNvPr id="66573" name="Straight Connector 6"/>
            <p:cNvCxnSpPr>
              <a:cxnSpLocks noChangeShapeType="1"/>
            </p:cNvCxnSpPr>
            <p:nvPr/>
          </p:nvCxnSpPr>
          <p:spPr bwMode="auto">
            <a:xfrm rot="16200000" flipH="1">
              <a:off x="4906577" y="2647593"/>
              <a:ext cx="1777019" cy="14844"/>
            </a:xfrm>
            <a:prstGeom prst="line">
              <a:avLst/>
            </a:prstGeom>
            <a:noFill/>
            <a:ln w="38100" algn="ctr">
              <a:solidFill>
                <a:schemeClr val="tx1"/>
              </a:solidFill>
              <a:round/>
              <a:headEnd/>
              <a:tailEnd/>
            </a:ln>
          </p:spPr>
        </p:cxnSp>
        <p:sp>
          <p:nvSpPr>
            <p:cNvPr id="58" name="Arc 57"/>
            <p:cNvSpPr/>
            <p:nvPr/>
          </p:nvSpPr>
          <p:spPr bwMode="auto">
            <a:xfrm>
              <a:off x="4208169" y="2432193"/>
              <a:ext cx="3216446" cy="2162778"/>
            </a:xfrm>
            <a:prstGeom prst="arc">
              <a:avLst/>
            </a:prstGeom>
            <a:solidFill>
              <a:schemeClr val="accent6">
                <a:lumMod val="60000"/>
                <a:lumOff val="40000"/>
              </a:schemeClr>
            </a:solidFill>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algn="ctr">
                <a:defRPr/>
              </a:pPr>
              <a:endParaRPr lang="en-US" sz="2800">
                <a:effectLst>
                  <a:outerShdw blurRad="38100" dist="38100" dir="2700000" algn="tl">
                    <a:srgbClr val="000000">
                      <a:alpha val="43137"/>
                    </a:srgbClr>
                  </a:outerShdw>
                </a:effectLst>
              </a:endParaRPr>
            </a:p>
          </p:txBody>
        </p:sp>
        <p:cxnSp>
          <p:nvCxnSpPr>
            <p:cNvPr id="66575" name="Straight Connector 7"/>
            <p:cNvCxnSpPr>
              <a:cxnSpLocks noChangeShapeType="1"/>
            </p:cNvCxnSpPr>
            <p:nvPr/>
          </p:nvCxnSpPr>
          <p:spPr bwMode="auto">
            <a:xfrm>
              <a:off x="5801465" y="3518374"/>
              <a:ext cx="2209769" cy="9455"/>
            </a:xfrm>
            <a:prstGeom prst="line">
              <a:avLst/>
            </a:prstGeom>
            <a:noFill/>
            <a:ln w="38100" algn="ctr">
              <a:solidFill>
                <a:schemeClr val="tx1"/>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a:bodyPr>
          <a:lstStyle/>
          <a:p>
            <a:pPr algn="l" eaLnBrk="1" hangingPunct="1"/>
            <a:r>
              <a:rPr lang="en-US" dirty="0" smtClean="0"/>
              <a:t>Some Countries Resist Specialization</a:t>
            </a:r>
          </a:p>
        </p:txBody>
      </p:sp>
      <p:sp>
        <p:nvSpPr>
          <p:cNvPr id="3" name="Content Placeholder 2"/>
          <p:cNvSpPr>
            <a:spLocks noGrp="1"/>
          </p:cNvSpPr>
          <p:nvPr>
            <p:ph idx="1"/>
          </p:nvPr>
        </p:nvSpPr>
        <p:spPr/>
        <p:txBody>
          <a:bodyPr>
            <a:normAutofit/>
          </a:bodyPr>
          <a:lstStyle/>
          <a:p>
            <a:pPr eaLnBrk="1" hangingPunct="1"/>
            <a:r>
              <a:rPr lang="en-US" sz="2800" dirty="0" smtClean="0"/>
              <a:t>Specialization is easier when</a:t>
            </a:r>
          </a:p>
          <a:p>
            <a:pPr lvl="1" eaLnBrk="1" hangingPunct="1"/>
            <a:r>
              <a:rPr lang="en-US" sz="2400" dirty="0" smtClean="0"/>
              <a:t>Population density passes a threshold</a:t>
            </a:r>
          </a:p>
          <a:p>
            <a:pPr lvl="1" eaLnBrk="1" hangingPunct="1"/>
            <a:r>
              <a:rPr lang="en-US" sz="2400" dirty="0" smtClean="0"/>
              <a:t>Markets are connected</a:t>
            </a:r>
          </a:p>
          <a:p>
            <a:pPr lvl="2" eaLnBrk="1" hangingPunct="1"/>
            <a:r>
              <a:rPr lang="en-US" dirty="0" smtClean="0"/>
              <a:t>Transportation for goods</a:t>
            </a:r>
          </a:p>
          <a:p>
            <a:pPr lvl="2" eaLnBrk="1" hangingPunct="1"/>
            <a:r>
              <a:rPr lang="en-US" dirty="0" smtClean="0"/>
              <a:t>Communications for services</a:t>
            </a:r>
          </a:p>
          <a:p>
            <a:pPr lvl="1" eaLnBrk="1" hangingPunct="1"/>
            <a:r>
              <a:rPr lang="en-US" sz="2400" dirty="0" smtClean="0"/>
              <a:t>Legal framework supports business</a:t>
            </a:r>
          </a:p>
          <a:p>
            <a:pPr lvl="1" eaLnBrk="1" hangingPunct="1"/>
            <a:r>
              <a:rPr lang="en-US" sz="2400" dirty="0" smtClean="0"/>
              <a:t>Financial markets enable start-ups</a:t>
            </a:r>
          </a:p>
        </p:txBody>
      </p:sp>
      <p:sp>
        <p:nvSpPr>
          <p:cNvPr id="5" name="Footer Placeholder 4"/>
          <p:cNvSpPr>
            <a:spLocks noGrp="1"/>
          </p:cNvSpPr>
          <p:nvPr>
            <p:ph type="ftr" sz="quarter" idx="11"/>
          </p:nvPr>
        </p:nvSpPr>
        <p:spPr>
          <a:xfrm>
            <a:off x="3047999" y="6400800"/>
            <a:ext cx="3340925"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68609" name="Slide Number Placeholder 1"/>
          <p:cNvSpPr>
            <a:spLocks noGrp="1"/>
          </p:cNvSpPr>
          <p:nvPr>
            <p:ph type="sldNum" sz="quarter" idx="12"/>
          </p:nvPr>
        </p:nvSpPr>
        <p:spPr>
          <a:noFill/>
        </p:spPr>
        <p:txBody>
          <a:bodyPr/>
          <a:lstStyle/>
          <a:p>
            <a:r>
              <a:rPr lang="en-US" smtClean="0"/>
              <a:t>2-</a:t>
            </a:r>
            <a:fld id="{FA3AC077-8FF8-4337-B826-6481C631F69A}" type="slidenum">
              <a:rPr lang="en-US" smtClean="0"/>
              <a:pPr/>
              <a:t>33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Élőláb helye 3"/>
          <p:cNvSpPr>
            <a:spLocks noGrp="1"/>
          </p:cNvSpPr>
          <p:nvPr>
            <p:ph type="ftr" sz="quarter" idx="4294967295"/>
          </p:nvPr>
        </p:nvSpPr>
        <p:spPr>
          <a:xfrm>
            <a:off x="2336800" y="6477000"/>
            <a:ext cx="4724400" cy="228600"/>
          </a:xfrm>
          <a:prstGeom prst="rect">
            <a:avLst/>
          </a:prstGeo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altLang="hu-HU" sz="1200"/>
              <a:t>Chapter 2: Comparative Advantage:  The Basis for Exchange</a:t>
            </a:r>
          </a:p>
        </p:txBody>
      </p:sp>
      <p:sp>
        <p:nvSpPr>
          <p:cNvPr id="38915" name="Dia számának helye 4"/>
          <p:cNvSpPr>
            <a:spLocks noGrp="1"/>
          </p:cNvSpPr>
          <p:nvPr>
            <p:ph type="sldNum" sz="quarter" idx="11"/>
          </p:nvPr>
        </p:nvSpPr>
        <p:spPr>
          <a:xfrm>
            <a:off x="7710988" y="6422408"/>
            <a:ext cx="650543" cy="244476"/>
          </a:xfrm>
          <a:noFill/>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hu-HU" altLang="hu-HU" sz="1200" b="0" dirty="0" smtClean="0"/>
              <a:t>2-</a:t>
            </a:r>
            <a:fld id="{4AB02967-1977-4A08-B9AA-75A33007188F}" type="slidenum">
              <a:rPr lang="en-US" altLang="hu-HU" sz="1200" b="0" smtClean="0"/>
              <a:pPr/>
              <a:t>34</a:t>
            </a:fld>
            <a:endParaRPr lang="en-US" altLang="hu-HU" sz="1200" b="0" dirty="0"/>
          </a:p>
        </p:txBody>
      </p:sp>
      <p:sp>
        <p:nvSpPr>
          <p:cNvPr id="38916" name="Rectangle 2"/>
          <p:cNvSpPr>
            <a:spLocks noGrp="1" noChangeArrowheads="1"/>
          </p:cNvSpPr>
          <p:nvPr>
            <p:ph type="title"/>
          </p:nvPr>
        </p:nvSpPr>
        <p:spPr>
          <a:xfrm>
            <a:off x="1676400" y="283192"/>
            <a:ext cx="6781800" cy="1054290"/>
          </a:xfrm>
        </p:spPr>
        <p:txBody>
          <a:bodyPr>
            <a:normAutofit/>
          </a:bodyPr>
          <a:lstStyle/>
          <a:p>
            <a:pPr eaLnBrk="1" hangingPunct="1"/>
            <a:r>
              <a:rPr lang="en-US" altLang="hu-HU" sz="3200" dirty="0" smtClean="0"/>
              <a:t>Specialization: Benefits and Costs</a:t>
            </a:r>
          </a:p>
        </p:txBody>
      </p:sp>
      <p:sp>
        <p:nvSpPr>
          <p:cNvPr id="38917" name="Rectangle 3"/>
          <p:cNvSpPr>
            <a:spLocks noGrp="1" noChangeArrowheads="1"/>
          </p:cNvSpPr>
          <p:nvPr>
            <p:ph type="body" idx="1"/>
          </p:nvPr>
        </p:nvSpPr>
        <p:spPr>
          <a:xfrm>
            <a:off x="685800" y="1536700"/>
            <a:ext cx="7861300" cy="4114800"/>
          </a:xfrm>
        </p:spPr>
        <p:txBody>
          <a:bodyPr/>
          <a:lstStyle/>
          <a:p>
            <a:pPr eaLnBrk="1" hangingPunct="1">
              <a:tabLst>
                <a:tab pos="2400300" algn="l"/>
              </a:tabLst>
            </a:pPr>
            <a:r>
              <a:rPr lang="en-US" altLang="hu-HU" smtClean="0"/>
              <a:t>Can we have too much specialization?</a:t>
            </a:r>
          </a:p>
          <a:p>
            <a:pPr eaLnBrk="1" hangingPunct="1">
              <a:tabLst>
                <a:tab pos="2400300" algn="l"/>
              </a:tabLst>
            </a:pPr>
            <a:r>
              <a:rPr lang="en-US" altLang="hu-HU" smtClean="0"/>
              <a:t>What do you think?</a:t>
            </a:r>
          </a:p>
          <a:p>
            <a:pPr lvl="1" eaLnBrk="1" hangingPunct="1">
              <a:tabLst>
                <a:tab pos="2400300" algn="l"/>
              </a:tabLst>
            </a:pPr>
            <a:r>
              <a:rPr lang="en-US" altLang="hu-HU" smtClean="0"/>
              <a:t>What are the costs of specialization?</a:t>
            </a:r>
            <a:endParaRPr lang="hu-HU" altLang="hu-HU" smtClean="0"/>
          </a:p>
          <a:p>
            <a:pPr eaLnBrk="1" hangingPunct="1">
              <a:tabLst>
                <a:tab pos="2400300" algn="l"/>
              </a:tabLst>
            </a:pPr>
            <a:r>
              <a:rPr lang="en-US" altLang="hu-HU" smtClean="0"/>
              <a:t>Economic Naturalist</a:t>
            </a:r>
          </a:p>
          <a:p>
            <a:pPr lvl="1" eaLnBrk="1" hangingPunct="1">
              <a:tabLst>
                <a:tab pos="2400300" algn="l"/>
              </a:tabLst>
            </a:pPr>
            <a:r>
              <a:rPr lang="en-US" altLang="hu-HU" smtClean="0"/>
              <a:t>If trade between nations is so beneficial, why are free-trade agreements so controversial?</a:t>
            </a:r>
          </a:p>
        </p:txBody>
      </p:sp>
    </p:spTree>
    <p:extLst>
      <p:ext uri="{BB962C8B-B14F-4D97-AF65-F5344CB8AC3E}">
        <p14:creationId xmlns:p14="http://schemas.microsoft.com/office/powerpoint/2010/main" val="5989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l" eaLnBrk="1" hangingPunct="1"/>
            <a:r>
              <a:rPr lang="en-US" spc="300" dirty="0" smtClean="0"/>
              <a:t>Too Much Specialization?</a:t>
            </a:r>
          </a:p>
        </p:txBody>
      </p:sp>
      <p:sp>
        <p:nvSpPr>
          <p:cNvPr id="81922" name="Content Placeholder 3"/>
          <p:cNvSpPr>
            <a:spLocks noGrp="1"/>
          </p:cNvSpPr>
          <p:nvPr>
            <p:ph idx="1"/>
          </p:nvPr>
        </p:nvSpPr>
        <p:spPr/>
        <p:txBody>
          <a:bodyPr/>
          <a:lstStyle/>
          <a:p>
            <a:pPr eaLnBrk="1" hangingPunct="1"/>
            <a:r>
              <a:rPr lang="en-US" sz="2800" dirty="0" smtClean="0"/>
              <a:t>Imagine this:</a:t>
            </a:r>
          </a:p>
          <a:p>
            <a:pPr lvl="1" eaLnBrk="1" hangingPunct="1"/>
            <a:r>
              <a:rPr lang="en-US" sz="2400" dirty="0" smtClean="0"/>
              <a:t>Your hair stylist only cuts blonde hair</a:t>
            </a:r>
          </a:p>
          <a:p>
            <a:pPr lvl="1" eaLnBrk="1" hangingPunct="1"/>
            <a:r>
              <a:rPr lang="en-US" sz="2400" dirty="0" smtClean="0"/>
              <a:t>An expert in tropical diseases opens a practice in a town of 500 people in Wisconsin</a:t>
            </a:r>
          </a:p>
          <a:p>
            <a:pPr lvl="1" eaLnBrk="1" hangingPunct="1"/>
            <a:r>
              <a:rPr lang="en-US" sz="2400" dirty="0" smtClean="0"/>
              <a:t>Seven bookstores, each open a different day of the week</a:t>
            </a:r>
          </a:p>
          <a:p>
            <a:pPr lvl="1" eaLnBrk="1" hangingPunct="1"/>
            <a:endParaRPr lang="en-US" dirty="0" smtClean="0"/>
          </a:p>
          <a:p>
            <a:pPr lvl="1" eaLnBrk="1" hangingPunct="1"/>
            <a:endParaRPr lang="en-US" dirty="0" smtClean="0"/>
          </a:p>
        </p:txBody>
      </p:sp>
      <p:sp>
        <p:nvSpPr>
          <p:cNvPr id="5" name="Footer Placeholder 4"/>
          <p:cNvSpPr>
            <a:spLocks noGrp="1"/>
          </p:cNvSpPr>
          <p:nvPr>
            <p:ph type="ftr" sz="quarter" idx="11"/>
          </p:nvPr>
        </p:nvSpPr>
        <p:spPr>
          <a:xfrm>
            <a:off x="3047999" y="6400800"/>
            <a:ext cx="3329049"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70657" name="Slide Number Placeholder 1"/>
          <p:cNvSpPr>
            <a:spLocks noGrp="1"/>
          </p:cNvSpPr>
          <p:nvPr>
            <p:ph type="sldNum" sz="quarter" idx="12"/>
          </p:nvPr>
        </p:nvSpPr>
        <p:spPr>
          <a:noFill/>
        </p:spPr>
        <p:txBody>
          <a:bodyPr/>
          <a:lstStyle/>
          <a:p>
            <a:r>
              <a:rPr lang="en-US" smtClean="0"/>
              <a:t>2-</a:t>
            </a:r>
            <a:fld id="{C4D1949B-498D-4126-ABBB-0D8726E53583}" type="slidenum">
              <a:rPr lang="en-US" smtClean="0"/>
              <a:pPr/>
              <a:t>35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algn="l" eaLnBrk="1" hangingPunct="1"/>
            <a:r>
              <a:rPr lang="en-US" spc="300" dirty="0" smtClean="0"/>
              <a:t>Comparative Advantage and International Trade</a:t>
            </a:r>
          </a:p>
        </p:txBody>
      </p:sp>
      <p:sp>
        <p:nvSpPr>
          <p:cNvPr id="3" name="Content Placeholder 2"/>
          <p:cNvSpPr>
            <a:spLocks noGrp="1"/>
          </p:cNvSpPr>
          <p:nvPr>
            <p:ph idx="1"/>
          </p:nvPr>
        </p:nvSpPr>
        <p:spPr/>
        <p:txBody>
          <a:bodyPr/>
          <a:lstStyle/>
          <a:p>
            <a:pPr eaLnBrk="1" hangingPunct="1"/>
            <a:r>
              <a:rPr lang="en-US" sz="2400" dirty="0" smtClean="0"/>
              <a:t>Principle of Comparative Advantage and gains from trade apply worldwide</a:t>
            </a:r>
          </a:p>
          <a:p>
            <a:pPr lvl="1" eaLnBrk="1" hangingPunct="1"/>
            <a:r>
              <a:rPr lang="en-US" sz="2000" dirty="0" smtClean="0"/>
              <a:t>Potentially large gains from trading with different and distant countries</a:t>
            </a:r>
          </a:p>
          <a:p>
            <a:pPr eaLnBrk="1" hangingPunct="1"/>
            <a:r>
              <a:rPr lang="en-US" sz="2400" dirty="0" smtClean="0"/>
              <a:t>Trade can be controversial </a:t>
            </a:r>
          </a:p>
          <a:p>
            <a:pPr lvl="1" eaLnBrk="1" hangingPunct="1"/>
            <a:r>
              <a:rPr lang="en-US" sz="2000" dirty="0" smtClean="0"/>
              <a:t>Trade benefits society broadly</a:t>
            </a:r>
          </a:p>
          <a:p>
            <a:pPr lvl="1" eaLnBrk="1" hangingPunct="1"/>
            <a:r>
              <a:rPr lang="en-US" sz="2000" dirty="0" smtClean="0"/>
              <a:t>Costs are concentrated </a:t>
            </a:r>
          </a:p>
          <a:p>
            <a:pPr lvl="2" eaLnBrk="1" hangingPunct="1"/>
            <a:r>
              <a:rPr lang="en-US" sz="2000" dirty="0" smtClean="0"/>
              <a:t>Some industries suffer</a:t>
            </a:r>
          </a:p>
          <a:p>
            <a:pPr lvl="2" eaLnBrk="1" hangingPunct="1"/>
            <a:r>
              <a:rPr lang="en-US" sz="2000" dirty="0" smtClean="0"/>
              <a:t>People lose their jobs </a:t>
            </a:r>
          </a:p>
        </p:txBody>
      </p:sp>
      <p:sp>
        <p:nvSpPr>
          <p:cNvPr id="5" name="Footer Placeholder 4"/>
          <p:cNvSpPr>
            <a:spLocks noGrp="1"/>
          </p:cNvSpPr>
          <p:nvPr>
            <p:ph type="ftr" sz="quarter" idx="11"/>
          </p:nvPr>
        </p:nvSpPr>
        <p:spPr>
          <a:xfrm>
            <a:off x="3048000" y="6400800"/>
            <a:ext cx="3317174"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72705" name="Slide Number Placeholder 1"/>
          <p:cNvSpPr>
            <a:spLocks noGrp="1"/>
          </p:cNvSpPr>
          <p:nvPr>
            <p:ph type="sldNum" sz="quarter" idx="12"/>
          </p:nvPr>
        </p:nvSpPr>
        <p:spPr>
          <a:noFill/>
        </p:spPr>
        <p:txBody>
          <a:bodyPr/>
          <a:lstStyle/>
          <a:p>
            <a:r>
              <a:rPr lang="en-US" smtClean="0"/>
              <a:t>2-</a:t>
            </a:r>
            <a:fld id="{90CA92A8-B274-4972-9A51-DD39EACF3962}" type="slidenum">
              <a:rPr lang="en-US" smtClean="0"/>
              <a:pPr/>
              <a:t>36</a:t>
            </a:fld>
            <a:endParaRPr lang="en-US" smtClean="0"/>
          </a:p>
        </p:txBody>
      </p:sp>
    </p:spTree>
    <p:extLst>
      <p:ext uri="{BB962C8B-B14F-4D97-AF65-F5344CB8AC3E}">
        <p14:creationId xmlns:p14="http://schemas.microsoft.com/office/powerpoint/2010/main" val="38609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l" eaLnBrk="1" hangingPunct="1"/>
            <a:r>
              <a:rPr lang="en-US" spc="300" dirty="0" smtClean="0"/>
              <a:t>Outsourcing </a:t>
            </a:r>
          </a:p>
        </p:txBody>
      </p:sp>
      <p:sp>
        <p:nvSpPr>
          <p:cNvPr id="3" name="Content Placeholder 2"/>
          <p:cNvSpPr>
            <a:spLocks noGrp="1"/>
          </p:cNvSpPr>
          <p:nvPr>
            <p:ph idx="1"/>
          </p:nvPr>
        </p:nvSpPr>
        <p:spPr/>
        <p:txBody>
          <a:bodyPr>
            <a:normAutofit lnSpcReduction="10000"/>
          </a:bodyPr>
          <a:lstStyle/>
          <a:p>
            <a:pPr marL="228600" indent="-228600" eaLnBrk="1" hangingPunct="1"/>
            <a:r>
              <a:rPr lang="en-US" sz="2600" dirty="0" smtClean="0"/>
              <a:t>Service work performed overseas by low wage workers has been termed </a:t>
            </a:r>
            <a:r>
              <a:rPr lang="en-US" sz="2600" b="1" i="1" dirty="0" smtClean="0">
                <a:solidFill>
                  <a:srgbClr val="FFC000"/>
                </a:solidFill>
              </a:rPr>
              <a:t>outsourcing</a:t>
            </a:r>
          </a:p>
          <a:p>
            <a:pPr marL="457200" lvl="1" indent="-228600" eaLnBrk="1" hangingPunct="1"/>
            <a:r>
              <a:rPr lang="en-US" sz="2200" dirty="0" smtClean="0"/>
              <a:t> Medical transcription	▪	Medical tourism</a:t>
            </a:r>
          </a:p>
          <a:p>
            <a:pPr marL="457200" lvl="1" indent="-228600" eaLnBrk="1" hangingPunct="1"/>
            <a:r>
              <a:rPr lang="en-US" sz="2200" dirty="0" smtClean="0"/>
              <a:t>Customer call centers	▪	Technical writing</a:t>
            </a:r>
          </a:p>
          <a:p>
            <a:pPr marL="228600" indent="-228600" eaLnBrk="1" hangingPunct="1"/>
            <a:r>
              <a:rPr lang="en-US" sz="2600" dirty="0" smtClean="0"/>
              <a:t>Limits to outsourcing</a:t>
            </a:r>
          </a:p>
          <a:p>
            <a:pPr marL="457200" lvl="1" indent="-228600" eaLnBrk="1" hangingPunct="1"/>
            <a:r>
              <a:rPr lang="en-US" sz="2200" dirty="0" smtClean="0"/>
              <a:t>Quality control</a:t>
            </a:r>
          </a:p>
          <a:p>
            <a:pPr marL="457200" lvl="1" indent="-228600" eaLnBrk="1" hangingPunct="1"/>
            <a:r>
              <a:rPr lang="en-US" sz="2200" dirty="0" smtClean="0"/>
              <a:t>Physical presence (haircuts)</a:t>
            </a:r>
          </a:p>
          <a:p>
            <a:pPr marL="457200" lvl="1" indent="-228600" eaLnBrk="1" hangingPunct="1"/>
            <a:r>
              <a:rPr lang="en-US" sz="2200" dirty="0" smtClean="0"/>
              <a:t>Complex communications</a:t>
            </a:r>
          </a:p>
          <a:p>
            <a:pPr marL="457200" lvl="1" indent="-228600" eaLnBrk="1" hangingPunct="1"/>
            <a:r>
              <a:rPr lang="en-US" sz="2200" dirty="0" smtClean="0"/>
              <a:t>Understand nuance</a:t>
            </a:r>
          </a:p>
          <a:p>
            <a:pPr marL="228600" indent="-228600" eaLnBrk="1" hangingPunct="1"/>
            <a:r>
              <a:rPr lang="en-US" sz="2400" dirty="0" smtClean="0"/>
              <a:t>Greatest security for workers is the ability to adapt quickly to changing circumstances</a:t>
            </a:r>
          </a:p>
        </p:txBody>
      </p:sp>
      <p:sp>
        <p:nvSpPr>
          <p:cNvPr id="5" name="Footer Placeholder 4"/>
          <p:cNvSpPr>
            <a:spLocks noGrp="1"/>
          </p:cNvSpPr>
          <p:nvPr>
            <p:ph type="ftr" sz="quarter" idx="11"/>
          </p:nvPr>
        </p:nvSpPr>
        <p:spPr>
          <a:xfrm>
            <a:off x="3048000" y="6400800"/>
            <a:ext cx="3388426"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74753" name="Slide Number Placeholder 1"/>
          <p:cNvSpPr>
            <a:spLocks noGrp="1"/>
          </p:cNvSpPr>
          <p:nvPr>
            <p:ph type="sldNum" sz="quarter" idx="12"/>
          </p:nvPr>
        </p:nvSpPr>
        <p:spPr>
          <a:noFill/>
        </p:spPr>
        <p:txBody>
          <a:bodyPr/>
          <a:lstStyle/>
          <a:p>
            <a:r>
              <a:rPr lang="en-US" smtClean="0"/>
              <a:t>2-</a:t>
            </a:r>
            <a:fld id="{213A155E-7F0E-4A2A-8A7B-CC1E9C239A46}" type="slidenum">
              <a:rPr lang="en-US" smtClean="0"/>
              <a:pPr/>
              <a:t>37</a:t>
            </a:fld>
            <a:endParaRPr lang="en-US" smtClean="0"/>
          </a:p>
        </p:txBody>
      </p:sp>
    </p:spTree>
    <p:extLst>
      <p:ext uri="{BB962C8B-B14F-4D97-AF65-F5344CB8AC3E}">
        <p14:creationId xmlns:p14="http://schemas.microsoft.com/office/powerpoint/2010/main" val="6561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2422839" y="300254"/>
            <a:ext cx="5453062" cy="820738"/>
          </a:xfrm>
          <a:prstGeom prst="rect">
            <a:avLst/>
          </a:prstGeom>
          <a:noFill/>
          <a:ln w="9525">
            <a:noFill/>
            <a:miter lim="800000"/>
            <a:headEnd/>
            <a:tailEnd/>
          </a:ln>
        </p:spPr>
        <p:txBody>
          <a:bodyPr anchor="ctr"/>
          <a:lstStyle/>
          <a:p>
            <a:pPr eaLnBrk="0" hangingPunct="0">
              <a:defRPr/>
            </a:pPr>
            <a:r>
              <a:rPr lang="en-US" sz="4000" kern="0" dirty="0" smtClean="0">
                <a:solidFill>
                  <a:schemeClr val="bg1"/>
                </a:solidFill>
                <a:latin typeface="+mj-lt"/>
                <a:ea typeface="+mj-ea"/>
                <a:cs typeface="+mj-cs"/>
              </a:rPr>
              <a:t>Reasons </a:t>
            </a:r>
            <a:r>
              <a:rPr lang="en-US" sz="4000" kern="0" dirty="0">
                <a:solidFill>
                  <a:schemeClr val="bg1"/>
                </a:solidFill>
                <a:latin typeface="+mj-lt"/>
                <a:ea typeface="+mj-ea"/>
                <a:cs typeface="+mj-cs"/>
              </a:rPr>
              <a:t>for Trade</a:t>
            </a:r>
          </a:p>
        </p:txBody>
      </p:sp>
      <p:sp>
        <p:nvSpPr>
          <p:cNvPr id="9" name="Rectangle 8"/>
          <p:cNvSpPr>
            <a:spLocks noChangeArrowheads="1"/>
          </p:cNvSpPr>
          <p:nvPr/>
        </p:nvSpPr>
        <p:spPr bwMode="auto">
          <a:xfrm>
            <a:off x="559561" y="1446663"/>
            <a:ext cx="8142028" cy="5189113"/>
          </a:xfrm>
          <a:prstGeom prst="rect">
            <a:avLst/>
          </a:prstGeom>
          <a:noFill/>
          <a:ln w="9525">
            <a:noFill/>
            <a:miter lim="800000"/>
            <a:headEnd/>
            <a:tailEnd/>
          </a:ln>
        </p:spPr>
        <p:txBody>
          <a:bodyPr wrap="square">
            <a:spAutoFit/>
          </a:bodyPr>
          <a:lstStyle/>
          <a:p>
            <a:pPr>
              <a:spcBef>
                <a:spcPct val="10000"/>
              </a:spcBef>
              <a:spcAft>
                <a:spcPct val="10000"/>
              </a:spcAft>
            </a:pPr>
            <a:r>
              <a:rPr lang="en-US" sz="2400" b="1" dirty="0">
                <a:solidFill>
                  <a:schemeClr val="bg1"/>
                </a:solidFill>
                <a:latin typeface="+mj-lt"/>
              </a:rPr>
              <a:t>Absolute </a:t>
            </a:r>
            <a:r>
              <a:rPr lang="en-US" sz="2400" b="1" dirty="0" smtClean="0">
                <a:solidFill>
                  <a:schemeClr val="bg1"/>
                </a:solidFill>
                <a:latin typeface="+mj-lt"/>
              </a:rPr>
              <a:t>Advantage</a:t>
            </a:r>
          </a:p>
          <a:p>
            <a:pPr>
              <a:spcBef>
                <a:spcPct val="10000"/>
              </a:spcBef>
              <a:spcAft>
                <a:spcPct val="10000"/>
              </a:spcAft>
            </a:pPr>
            <a:endParaRPr lang="en-US" sz="800" b="1" dirty="0">
              <a:solidFill>
                <a:srgbClr val="356A41"/>
              </a:solidFill>
              <a:latin typeface="+mj-lt"/>
            </a:endParaRPr>
          </a:p>
          <a:p>
            <a:pPr marL="342900" indent="-342900">
              <a:spcBef>
                <a:spcPct val="10000"/>
              </a:spcBef>
              <a:spcAft>
                <a:spcPct val="10000"/>
              </a:spcAft>
              <a:buFont typeface="Arial" panose="020B0604020202020204" pitchFamily="34" charset="0"/>
              <a:buChar char="•"/>
            </a:pPr>
            <a:r>
              <a:rPr lang="en-US" sz="2400" dirty="0">
                <a:solidFill>
                  <a:schemeClr val="bg1"/>
                </a:solidFill>
              </a:rPr>
              <a:t>When a country has the best technology for producing a good, it has an </a:t>
            </a:r>
            <a:r>
              <a:rPr lang="en-US" sz="2400" b="1" dirty="0">
                <a:solidFill>
                  <a:schemeClr val="bg1"/>
                </a:solidFill>
              </a:rPr>
              <a:t>absolute advantage </a:t>
            </a:r>
            <a:r>
              <a:rPr lang="en-US" sz="2400" dirty="0">
                <a:solidFill>
                  <a:schemeClr val="bg1"/>
                </a:solidFill>
              </a:rPr>
              <a:t>in the production of that good</a:t>
            </a:r>
            <a:r>
              <a:rPr lang="en-US" sz="2400" dirty="0" smtClean="0">
                <a:solidFill>
                  <a:schemeClr val="bg1"/>
                </a:solidFill>
              </a:rPr>
              <a:t>.</a:t>
            </a:r>
            <a:endParaRPr lang="en-US" sz="800" dirty="0" smtClean="0">
              <a:solidFill>
                <a:schemeClr val="bg1"/>
              </a:solidFill>
            </a:endParaRPr>
          </a:p>
          <a:p>
            <a:pPr marL="342900" indent="-342900">
              <a:spcBef>
                <a:spcPct val="10000"/>
              </a:spcBef>
              <a:spcAft>
                <a:spcPct val="10000"/>
              </a:spcAft>
              <a:buFont typeface="Arial" panose="020B0604020202020204" pitchFamily="34" charset="0"/>
              <a:buChar char="•"/>
            </a:pPr>
            <a:r>
              <a:rPr lang="en-US" sz="2400" dirty="0" smtClean="0">
                <a:solidFill>
                  <a:schemeClr val="bg1"/>
                </a:solidFill>
              </a:rPr>
              <a:t>Absolute advantage is not a good explanation for trade patterns. </a:t>
            </a:r>
          </a:p>
          <a:p>
            <a:pPr>
              <a:spcBef>
                <a:spcPct val="10000"/>
              </a:spcBef>
              <a:spcAft>
                <a:spcPct val="10000"/>
              </a:spcAft>
            </a:pPr>
            <a:r>
              <a:rPr lang="en-US" sz="2400" b="1" dirty="0" smtClean="0">
                <a:solidFill>
                  <a:schemeClr val="bg1"/>
                </a:solidFill>
                <a:latin typeface="+mj-lt"/>
              </a:rPr>
              <a:t>Comparative Advantage</a:t>
            </a:r>
          </a:p>
          <a:p>
            <a:pPr marL="342900" indent="-342900">
              <a:spcBef>
                <a:spcPct val="10000"/>
              </a:spcBef>
              <a:spcAft>
                <a:spcPct val="10000"/>
              </a:spcAft>
              <a:buFont typeface="Arial" panose="020B0604020202020204" pitchFamily="34" charset="0"/>
              <a:buChar char="•"/>
            </a:pPr>
            <a:r>
              <a:rPr lang="en-US" sz="2400" dirty="0" smtClean="0">
                <a:solidFill>
                  <a:schemeClr val="bg1"/>
                </a:solidFill>
              </a:rPr>
              <a:t>Instead</a:t>
            </a:r>
            <a:r>
              <a:rPr lang="en-US" sz="2400" dirty="0">
                <a:solidFill>
                  <a:schemeClr val="bg1"/>
                </a:solidFill>
              </a:rPr>
              <a:t>, </a:t>
            </a:r>
            <a:r>
              <a:rPr lang="en-US" sz="2400" b="1" dirty="0">
                <a:solidFill>
                  <a:schemeClr val="bg1"/>
                </a:solidFill>
              </a:rPr>
              <a:t>comparative advantage </a:t>
            </a:r>
            <a:r>
              <a:rPr lang="en-US" sz="2400" dirty="0">
                <a:solidFill>
                  <a:schemeClr val="bg1"/>
                </a:solidFill>
              </a:rPr>
              <a:t>is the primary explanation for trade among countries.</a:t>
            </a:r>
          </a:p>
          <a:p>
            <a:pPr>
              <a:spcBef>
                <a:spcPct val="10000"/>
              </a:spcBef>
              <a:spcAft>
                <a:spcPct val="10000"/>
              </a:spcAft>
            </a:pPr>
            <a:r>
              <a:rPr lang="en-US" sz="800" dirty="0">
                <a:solidFill>
                  <a:schemeClr val="bg1"/>
                </a:solidFill>
              </a:rPr>
              <a:t> </a:t>
            </a:r>
          </a:p>
          <a:p>
            <a:pPr marL="342900" indent="-342900">
              <a:spcBef>
                <a:spcPct val="10000"/>
              </a:spcBef>
              <a:spcAft>
                <a:spcPct val="10000"/>
              </a:spcAft>
              <a:buFont typeface="Arial" panose="020B0604020202020204" pitchFamily="34" charset="0"/>
              <a:buChar char="•"/>
            </a:pPr>
            <a:r>
              <a:rPr lang="en-US" sz="2400" dirty="0">
                <a:solidFill>
                  <a:schemeClr val="bg1"/>
                </a:solidFill>
              </a:rPr>
              <a:t>A country has comparative advantage in producing those goods that it produces best </a:t>
            </a:r>
            <a:r>
              <a:rPr lang="en-US" sz="2400" i="1" dirty="0">
                <a:solidFill>
                  <a:schemeClr val="bg1"/>
                </a:solidFill>
              </a:rPr>
              <a:t>compared with </a:t>
            </a:r>
            <a:r>
              <a:rPr lang="en-US" sz="2400" dirty="0">
                <a:solidFill>
                  <a:schemeClr val="bg1"/>
                </a:solidFill>
              </a:rPr>
              <a:t>how well it produces other goods</a:t>
            </a:r>
            <a:r>
              <a:rPr lang="en-US" sz="2400" dirty="0" smtClean="0">
                <a:solidFill>
                  <a:schemeClr val="bg1"/>
                </a:solidFill>
              </a:rPr>
              <a:t>.</a:t>
            </a:r>
            <a:endParaRPr lang="en-US" sz="2400" dirty="0">
              <a:solidFill>
                <a:schemeClr val="bg1"/>
              </a:solidFill>
            </a:endParaRPr>
          </a:p>
        </p:txBody>
      </p:sp>
      <p:sp>
        <p:nvSpPr>
          <p:cNvPr id="5" name="Slide Number Placeholder 4"/>
          <p:cNvSpPr>
            <a:spLocks noGrp="1"/>
          </p:cNvSpPr>
          <p:nvPr>
            <p:ph type="sldNum" sz="quarter" idx="12"/>
          </p:nvPr>
        </p:nvSpPr>
        <p:spPr>
          <a:xfrm>
            <a:off x="7875900" y="6469039"/>
            <a:ext cx="810899" cy="252436"/>
          </a:xfrm>
        </p:spPr>
        <p:txBody>
          <a:bodyPr/>
          <a:lstStyle/>
          <a:p>
            <a:r>
              <a:rPr lang="hu-HU" dirty="0" smtClean="0"/>
              <a:t>2-</a:t>
            </a:r>
            <a:fld id="{7A9DC544-88AA-4B99-9569-D68FC0552398}" type="slidenum">
              <a:rPr lang="en-US" smtClean="0"/>
              <a:pPr/>
              <a:t>38</a:t>
            </a:fld>
            <a:endParaRPr lang="en-US" dirty="0"/>
          </a:p>
        </p:txBody>
      </p:sp>
    </p:spTree>
    <p:extLst>
      <p:ext uri="{BB962C8B-B14F-4D97-AF65-F5344CB8AC3E}">
        <p14:creationId xmlns:p14="http://schemas.microsoft.com/office/powerpoint/2010/main" val="256965617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1789732"/>
            <a:ext cx="7351712" cy="523220"/>
          </a:xfrm>
          <a:prstGeom prst="rect">
            <a:avLst/>
          </a:prstGeom>
          <a:noFill/>
          <a:ln w="9525" algn="ctr">
            <a:noFill/>
            <a:miter lim="800000"/>
            <a:headEnd/>
            <a:tailEnd/>
          </a:ln>
        </p:spPr>
        <p:txBody>
          <a:bodyPr>
            <a:spAutoFit/>
          </a:bodyPr>
          <a:lstStyle/>
          <a:p>
            <a:pPr>
              <a:spcBef>
                <a:spcPct val="20000"/>
              </a:spcBef>
            </a:pPr>
            <a:r>
              <a:rPr lang="en-US" sz="2800" b="1" dirty="0">
                <a:solidFill>
                  <a:schemeClr val="bg1"/>
                </a:solidFill>
                <a:latin typeface="+mj-lt"/>
              </a:rPr>
              <a:t>The Home Country</a:t>
            </a:r>
          </a:p>
        </p:txBody>
      </p:sp>
      <p:sp>
        <p:nvSpPr>
          <p:cNvPr id="35" name="Rectangle 3"/>
          <p:cNvSpPr txBox="1">
            <a:spLocks noChangeArrowheads="1"/>
          </p:cNvSpPr>
          <p:nvPr/>
        </p:nvSpPr>
        <p:spPr bwMode="auto">
          <a:xfrm>
            <a:off x="2383806" y="392867"/>
            <a:ext cx="5015196"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17" name="Rectangle 16"/>
          <p:cNvSpPr/>
          <p:nvPr/>
        </p:nvSpPr>
        <p:spPr>
          <a:xfrm>
            <a:off x="598487" y="2425330"/>
            <a:ext cx="7947025" cy="3933384"/>
          </a:xfrm>
          <a:prstGeom prst="rect">
            <a:avLst/>
          </a:prstGeom>
        </p:spPr>
        <p:txBody>
          <a:bodyPr>
            <a:spAutoFit/>
          </a:bodyPr>
          <a:lstStyle/>
          <a:p>
            <a:pPr marL="342900" indent="-342900">
              <a:spcBef>
                <a:spcPct val="10000"/>
              </a:spcBef>
              <a:spcAft>
                <a:spcPct val="10000"/>
              </a:spcAft>
              <a:buFont typeface="Arial" panose="020B0604020202020204" pitchFamily="34" charset="0"/>
              <a:buChar char="•"/>
              <a:defRPr/>
            </a:pPr>
            <a:r>
              <a:rPr lang="en-US" sz="2600" b="0" dirty="0">
                <a:solidFill>
                  <a:schemeClr val="bg1"/>
                </a:solidFill>
              </a:rPr>
              <a:t>To develop a Ricardian model of trade, we will use an example with two goods:  </a:t>
            </a:r>
            <a:endParaRPr lang="en-US" sz="2600" b="0" dirty="0" smtClean="0">
              <a:solidFill>
                <a:schemeClr val="bg1"/>
              </a:solidFill>
            </a:endParaRPr>
          </a:p>
          <a:p>
            <a:pPr marL="342900" indent="-342900">
              <a:spcBef>
                <a:spcPct val="10000"/>
              </a:spcBef>
              <a:spcAft>
                <a:spcPct val="10000"/>
              </a:spcAft>
              <a:buFont typeface="Arial" panose="020B0604020202020204" pitchFamily="34" charset="0"/>
              <a:buChar char="•"/>
              <a:defRPr/>
            </a:pPr>
            <a:r>
              <a:rPr lang="en-US" sz="2600" b="0" dirty="0" smtClean="0">
                <a:solidFill>
                  <a:schemeClr val="bg1"/>
                </a:solidFill>
              </a:rPr>
              <a:t>Wheat </a:t>
            </a:r>
            <a:r>
              <a:rPr lang="en-US" sz="2600" b="0" dirty="0">
                <a:solidFill>
                  <a:schemeClr val="bg1"/>
                </a:solidFill>
              </a:rPr>
              <a:t>and other grains are major exports of the U.S. and </a:t>
            </a:r>
            <a:r>
              <a:rPr lang="en-US" sz="2600" b="0" dirty="0" smtClean="0">
                <a:solidFill>
                  <a:schemeClr val="bg1"/>
                </a:solidFill>
              </a:rPr>
              <a:t>Europe.</a:t>
            </a:r>
          </a:p>
          <a:p>
            <a:pPr marL="342900" indent="-342900">
              <a:spcBef>
                <a:spcPct val="10000"/>
              </a:spcBef>
              <a:spcAft>
                <a:spcPct val="10000"/>
              </a:spcAft>
              <a:buFont typeface="Arial" panose="020B0604020202020204" pitchFamily="34" charset="0"/>
              <a:buChar char="•"/>
              <a:defRPr/>
            </a:pPr>
            <a:r>
              <a:rPr lang="en-US" sz="2600" b="0" dirty="0" smtClean="0">
                <a:solidFill>
                  <a:schemeClr val="bg1"/>
                </a:solidFill>
              </a:rPr>
              <a:t>Many </a:t>
            </a:r>
            <a:r>
              <a:rPr lang="en-US" sz="2600" b="0" dirty="0">
                <a:solidFill>
                  <a:schemeClr val="bg1"/>
                </a:solidFill>
              </a:rPr>
              <a:t>types of cloth are imported into these countries</a:t>
            </a:r>
            <a:r>
              <a:rPr lang="en-US" sz="2600" b="0" dirty="0" smtClean="0">
                <a:solidFill>
                  <a:schemeClr val="bg1"/>
                </a:solidFill>
              </a:rPr>
              <a:t>.</a:t>
            </a:r>
          </a:p>
          <a:p>
            <a:pPr marL="342900" indent="-342900">
              <a:spcBef>
                <a:spcPct val="10000"/>
              </a:spcBef>
              <a:spcAft>
                <a:spcPct val="10000"/>
              </a:spcAft>
              <a:buFont typeface="Arial" panose="020B0604020202020204" pitchFamily="34" charset="0"/>
              <a:buChar char="•"/>
              <a:defRPr/>
            </a:pPr>
            <a:r>
              <a:rPr lang="en-US" sz="2600" dirty="0" smtClean="0">
                <a:solidFill>
                  <a:schemeClr val="bg1"/>
                </a:solidFill>
              </a:rPr>
              <a:t>For </a:t>
            </a:r>
            <a:r>
              <a:rPr lang="en-US" sz="2600" dirty="0">
                <a:solidFill>
                  <a:schemeClr val="bg1"/>
                </a:solidFill>
              </a:rPr>
              <a:t>simplicity, we ignore the role of land and capital and suppose that both goods are produced with labor alone</a:t>
            </a:r>
            <a:r>
              <a:rPr lang="en-US" sz="2600" dirty="0" smtClean="0">
                <a:solidFill>
                  <a:schemeClr val="bg1"/>
                </a:solidFill>
              </a:rPr>
              <a:t>.</a:t>
            </a:r>
            <a:endParaRPr lang="en-US" sz="2600" dirty="0">
              <a:solidFill>
                <a:schemeClr val="bg1"/>
              </a:solidFill>
            </a:endParaRPr>
          </a:p>
        </p:txBody>
      </p:sp>
      <p:sp>
        <p:nvSpPr>
          <p:cNvPr id="5" name="Slide Number Placeholder 4"/>
          <p:cNvSpPr>
            <a:spLocks noGrp="1"/>
          </p:cNvSpPr>
          <p:nvPr>
            <p:ph type="sldNum" sz="quarter" idx="12"/>
          </p:nvPr>
        </p:nvSpPr>
        <p:spPr>
          <a:xfrm>
            <a:off x="6553200" y="6400800"/>
            <a:ext cx="2133600" cy="320675"/>
          </a:xfrm>
        </p:spPr>
        <p:txBody>
          <a:bodyPr/>
          <a:lstStyle/>
          <a:p>
            <a:r>
              <a:rPr lang="hu-HU" dirty="0" smtClean="0"/>
              <a:t>2-</a:t>
            </a:r>
            <a:fld id="{7A9DC544-88AA-4B99-9569-D68FC0552398}" type="slidenum">
              <a:rPr lang="en-US" smtClean="0"/>
              <a:pPr/>
              <a:t>39</a:t>
            </a:fld>
            <a:endParaRPr lang="en-US" dirty="0"/>
          </a:p>
        </p:txBody>
      </p:sp>
    </p:spTree>
    <p:extLst>
      <p:ext uri="{BB962C8B-B14F-4D97-AF65-F5344CB8AC3E}">
        <p14:creationId xmlns:p14="http://schemas.microsoft.com/office/powerpoint/2010/main" val="196171640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Exchange and Opportunity </a:t>
            </a:r>
            <a:r>
              <a:rPr lang="en-US" sz="4000" dirty="0" smtClean="0"/>
              <a:t>Cost</a:t>
            </a:r>
            <a:endParaRPr lang="en-US" sz="4000" dirty="0"/>
          </a:p>
        </p:txBody>
      </p:sp>
      <p:sp>
        <p:nvSpPr>
          <p:cNvPr id="3" name="Content Placeholder 2"/>
          <p:cNvSpPr>
            <a:spLocks noGrp="1"/>
          </p:cNvSpPr>
          <p:nvPr>
            <p:ph idx="1"/>
          </p:nvPr>
        </p:nvSpPr>
        <p:spPr>
          <a:xfrm>
            <a:off x="691911" y="2323536"/>
            <a:ext cx="7762874" cy="3449472"/>
          </a:xfrm>
        </p:spPr>
        <p:txBody>
          <a:bodyPr>
            <a:normAutofit/>
          </a:bodyPr>
          <a:lstStyle/>
          <a:p>
            <a:pPr eaLnBrk="1" hangingPunct="1"/>
            <a:r>
              <a:rPr lang="en-US" sz="2400" dirty="0" smtClean="0"/>
              <a:t>A person has an </a:t>
            </a:r>
            <a:r>
              <a:rPr lang="en-US" sz="2400" b="1" i="1" dirty="0" smtClean="0">
                <a:solidFill>
                  <a:srgbClr val="FFC000"/>
                </a:solidFill>
              </a:rPr>
              <a:t>absolute advantage</a:t>
            </a:r>
            <a:r>
              <a:rPr lang="en-US" sz="2400" i="1" dirty="0" smtClean="0">
                <a:solidFill>
                  <a:srgbClr val="FFC000"/>
                </a:solidFill>
              </a:rPr>
              <a:t> </a:t>
            </a:r>
            <a:r>
              <a:rPr lang="en-US" sz="2400" dirty="0" smtClean="0"/>
              <a:t>at a particular task if he or she can perform the task in fewer hours than the other person</a:t>
            </a:r>
          </a:p>
          <a:p>
            <a:pPr eaLnBrk="1" hangingPunct="1"/>
            <a:r>
              <a:rPr lang="en-US" sz="2400" dirty="0" smtClean="0"/>
              <a:t>A person has a </a:t>
            </a:r>
            <a:r>
              <a:rPr lang="en-US" sz="2400" b="1" i="1" dirty="0" smtClean="0">
                <a:solidFill>
                  <a:srgbClr val="FFC000"/>
                </a:solidFill>
              </a:rPr>
              <a:t>comparative advantage </a:t>
            </a:r>
            <a:r>
              <a:rPr lang="en-US" sz="2400" dirty="0" smtClean="0"/>
              <a:t>at a particular task if his or her opportunity cost of performing the task is lower than the other person’s opportunity cost</a:t>
            </a:r>
          </a:p>
        </p:txBody>
      </p:sp>
      <p:sp>
        <p:nvSpPr>
          <p:cNvPr id="5" name="Footer Placeholder 4"/>
          <p:cNvSpPr>
            <a:spLocks noGrp="1"/>
          </p:cNvSpPr>
          <p:nvPr>
            <p:ph type="ftr" sz="quarter" idx="11"/>
          </p:nvPr>
        </p:nvSpPr>
        <p:spPr>
          <a:xfrm>
            <a:off x="3048000" y="6400800"/>
            <a:ext cx="3281548"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21505" name="Slide Number Placeholder 1"/>
          <p:cNvSpPr>
            <a:spLocks noGrp="1"/>
          </p:cNvSpPr>
          <p:nvPr>
            <p:ph type="sldNum" sz="quarter" idx="12"/>
          </p:nvPr>
        </p:nvSpPr>
        <p:spPr>
          <a:noFill/>
        </p:spPr>
        <p:txBody>
          <a:bodyPr/>
          <a:lstStyle/>
          <a:p>
            <a:r>
              <a:rPr lang="en-US" smtClean="0"/>
              <a:t>2-</a:t>
            </a:r>
            <a:fld id="{AE1A66DE-3AB8-474D-AADB-2674F53D77C9}" type="slidenum">
              <a:rPr lang="en-US" smtClean="0"/>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5"/>
          <p:cNvSpPr>
            <a:spLocks noChangeArrowheads="1"/>
          </p:cNvSpPr>
          <p:nvPr/>
        </p:nvSpPr>
        <p:spPr bwMode="auto">
          <a:xfrm>
            <a:off x="566738" y="1694198"/>
            <a:ext cx="7351712" cy="523220"/>
          </a:xfrm>
          <a:prstGeom prst="rect">
            <a:avLst/>
          </a:prstGeom>
          <a:noFill/>
          <a:ln w="9525" algn="ctr">
            <a:noFill/>
            <a:miter lim="800000"/>
            <a:headEnd/>
            <a:tailEnd/>
          </a:ln>
        </p:spPr>
        <p:txBody>
          <a:bodyPr>
            <a:spAutoFit/>
          </a:bodyPr>
          <a:lstStyle/>
          <a:p>
            <a:pPr>
              <a:spcBef>
                <a:spcPct val="20000"/>
              </a:spcBef>
            </a:pPr>
            <a:r>
              <a:rPr lang="en-US" sz="2800" b="1" dirty="0">
                <a:solidFill>
                  <a:schemeClr val="bg1"/>
                </a:solidFill>
                <a:latin typeface="+mj-lt"/>
              </a:rPr>
              <a:t>The Home Country</a:t>
            </a:r>
          </a:p>
        </p:txBody>
      </p:sp>
      <p:sp>
        <p:nvSpPr>
          <p:cNvPr id="35" name="Rectangle 3"/>
          <p:cNvSpPr txBox="1">
            <a:spLocks noChangeArrowheads="1"/>
          </p:cNvSpPr>
          <p:nvPr/>
        </p:nvSpPr>
        <p:spPr bwMode="auto">
          <a:xfrm>
            <a:off x="2695785" y="398263"/>
            <a:ext cx="4046206"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17" name="Rectangle 16"/>
          <p:cNvSpPr>
            <a:spLocks noChangeArrowheads="1"/>
          </p:cNvSpPr>
          <p:nvPr/>
        </p:nvSpPr>
        <p:spPr bwMode="auto">
          <a:xfrm>
            <a:off x="566738" y="2613830"/>
            <a:ext cx="7947025" cy="3453253"/>
          </a:xfrm>
          <a:prstGeom prst="rect">
            <a:avLst/>
          </a:prstGeom>
          <a:noFill/>
          <a:ln w="9525">
            <a:noFill/>
            <a:miter lim="800000"/>
            <a:headEnd/>
            <a:tailEnd/>
          </a:ln>
        </p:spPr>
        <p:txBody>
          <a:bodyPr>
            <a:spAutoFit/>
          </a:bodyPr>
          <a:lstStyle/>
          <a:p>
            <a:pPr marL="342900" indent="-342900">
              <a:spcBef>
                <a:spcPct val="10000"/>
              </a:spcBef>
              <a:spcAft>
                <a:spcPct val="10000"/>
              </a:spcAft>
              <a:buFont typeface="Arial" panose="020B0604020202020204" pitchFamily="34" charset="0"/>
              <a:buChar char="•"/>
            </a:pPr>
            <a:r>
              <a:rPr lang="en-US" sz="2600" b="0" dirty="0" smtClean="0">
                <a:solidFill>
                  <a:schemeClr val="bg1"/>
                </a:solidFill>
              </a:rPr>
              <a:t>We assume that labor is the only resource used to produce goods. The </a:t>
            </a:r>
            <a:r>
              <a:rPr lang="en-US" sz="2600" b="1" dirty="0" smtClean="0">
                <a:solidFill>
                  <a:schemeClr val="bg1"/>
                </a:solidFill>
              </a:rPr>
              <a:t>marginal product of labor (MPL) </a:t>
            </a:r>
            <a:r>
              <a:rPr lang="en-US" sz="2600" b="0" dirty="0" smtClean="0">
                <a:solidFill>
                  <a:schemeClr val="bg1"/>
                </a:solidFill>
              </a:rPr>
              <a:t>is the extra output obtained by using one more unit of labor.</a:t>
            </a:r>
          </a:p>
          <a:p>
            <a:pPr marL="342900" indent="-342900">
              <a:spcBef>
                <a:spcPct val="10000"/>
              </a:spcBef>
              <a:spcAft>
                <a:spcPct val="10000"/>
              </a:spcAft>
              <a:buFont typeface="Arial" panose="020B0604020202020204" pitchFamily="34" charset="0"/>
              <a:buChar char="•"/>
            </a:pPr>
            <a:r>
              <a:rPr lang="en-US" sz="2600" b="0" dirty="0" smtClean="0">
                <a:solidFill>
                  <a:schemeClr val="bg1"/>
                </a:solidFill>
              </a:rPr>
              <a:t>In </a:t>
            </a:r>
            <a:r>
              <a:rPr lang="en-US" sz="2600" b="0" dirty="0" smtClean="0">
                <a:solidFill>
                  <a:schemeClr val="bg1"/>
                </a:solidFill>
              </a:rPr>
              <a:t>Home, one worker produces 4 bushels of wheat, so </a:t>
            </a:r>
            <a:r>
              <a:rPr lang="en-US" sz="2600" dirty="0">
                <a:solidFill>
                  <a:schemeClr val="bg1"/>
                </a:solidFill>
              </a:rPr>
              <a:t> </a:t>
            </a:r>
            <a:r>
              <a:rPr lang="en-US" sz="2600" b="0" i="1" dirty="0" smtClean="0">
                <a:solidFill>
                  <a:schemeClr val="bg1"/>
                </a:solidFill>
              </a:rPr>
              <a:t>MPL</a:t>
            </a:r>
            <a:r>
              <a:rPr lang="en-US" sz="2600" b="0" i="1" baseline="-25000" dirty="0" smtClean="0">
                <a:solidFill>
                  <a:schemeClr val="bg1"/>
                </a:solidFill>
              </a:rPr>
              <a:t>W</a:t>
            </a:r>
            <a:r>
              <a:rPr lang="en-US" sz="2600" b="0" i="1" dirty="0" smtClean="0">
                <a:solidFill>
                  <a:schemeClr val="bg1"/>
                </a:solidFill>
              </a:rPr>
              <a:t> </a:t>
            </a:r>
            <a:r>
              <a:rPr lang="en-US" sz="2600" b="0" dirty="0" smtClean="0">
                <a:solidFill>
                  <a:schemeClr val="bg1"/>
                </a:solidFill>
              </a:rPr>
              <a:t>= 4. </a:t>
            </a:r>
          </a:p>
          <a:p>
            <a:pPr marL="342900" indent="-342900">
              <a:spcBef>
                <a:spcPct val="10000"/>
              </a:spcBef>
              <a:spcAft>
                <a:spcPct val="10000"/>
              </a:spcAft>
              <a:buFont typeface="Arial" panose="020B0604020202020204" pitchFamily="34" charset="0"/>
              <a:buChar char="•"/>
            </a:pPr>
            <a:r>
              <a:rPr lang="en-US" sz="2600" b="0" dirty="0" smtClean="0">
                <a:solidFill>
                  <a:schemeClr val="bg1"/>
                </a:solidFill>
              </a:rPr>
              <a:t>Alternatively</a:t>
            </a:r>
            <a:r>
              <a:rPr lang="en-US" sz="2600" b="0" dirty="0" smtClean="0">
                <a:solidFill>
                  <a:schemeClr val="bg1"/>
                </a:solidFill>
              </a:rPr>
              <a:t>, one worker can produce 2 yards of cloth, so </a:t>
            </a:r>
            <a:r>
              <a:rPr lang="en-US" sz="2600" b="0" i="1" dirty="0" smtClean="0">
                <a:solidFill>
                  <a:schemeClr val="bg1"/>
                </a:solidFill>
              </a:rPr>
              <a:t>MPL</a:t>
            </a:r>
            <a:r>
              <a:rPr lang="en-US" sz="2600" b="0" i="1" baseline="-25000" dirty="0" smtClean="0">
                <a:solidFill>
                  <a:schemeClr val="bg1"/>
                </a:solidFill>
              </a:rPr>
              <a:t>C</a:t>
            </a:r>
            <a:r>
              <a:rPr lang="en-US" sz="2600" b="0" i="1" dirty="0" smtClean="0">
                <a:solidFill>
                  <a:schemeClr val="bg1"/>
                </a:solidFill>
              </a:rPr>
              <a:t> </a:t>
            </a:r>
            <a:r>
              <a:rPr lang="en-US" sz="2600" b="0" dirty="0" smtClean="0">
                <a:solidFill>
                  <a:schemeClr val="bg1"/>
                </a:solidFill>
              </a:rPr>
              <a:t>= 2.</a:t>
            </a:r>
            <a:endParaRPr lang="en-US" sz="2600" b="0" dirty="0">
              <a:solidFill>
                <a:schemeClr val="bg1"/>
              </a:solidFill>
            </a:endParaRPr>
          </a:p>
        </p:txBody>
      </p:sp>
      <p:sp>
        <p:nvSpPr>
          <p:cNvPr id="5" name="Slide Number Placeholder 4"/>
          <p:cNvSpPr>
            <a:spLocks noGrp="1"/>
          </p:cNvSpPr>
          <p:nvPr>
            <p:ph type="sldNum" sz="quarter" idx="12"/>
          </p:nvPr>
        </p:nvSpPr>
        <p:spPr/>
        <p:txBody>
          <a:bodyPr/>
          <a:lstStyle/>
          <a:p>
            <a:r>
              <a:rPr lang="hu-HU" dirty="0" smtClean="0"/>
              <a:t>2-</a:t>
            </a:r>
            <a:fld id="{7A9DC544-88AA-4B99-9569-D68FC0552398}" type="slidenum">
              <a:rPr lang="en-US" smtClean="0"/>
              <a:pPr/>
              <a:t>40</a:t>
            </a:fld>
            <a:endParaRPr lang="en-US" dirty="0"/>
          </a:p>
        </p:txBody>
      </p:sp>
    </p:spTree>
    <p:extLst>
      <p:ext uri="{BB962C8B-B14F-4D97-AF65-F5344CB8AC3E}">
        <p14:creationId xmlns:p14="http://schemas.microsoft.com/office/powerpoint/2010/main" val="697705960"/>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23875" y="1666166"/>
            <a:ext cx="8162925" cy="4450449"/>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bg1"/>
                </a:solidFill>
                <a:latin typeface="Arial" panose="020B0604020202020204" pitchFamily="34" charset="0"/>
                <a:cs typeface="Arial" panose="020B0604020202020204" pitchFamily="34" charset="0"/>
              </a:rPr>
              <a:t>Home Production Possibilities Frontier  </a:t>
            </a:r>
          </a:p>
          <a:p>
            <a:pPr marL="342900" indent="-342900">
              <a:spcBef>
                <a:spcPct val="10000"/>
              </a:spcBef>
              <a:spcAft>
                <a:spcPct val="10000"/>
              </a:spcAft>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W</a:t>
            </a:r>
            <a:r>
              <a:rPr lang="en-US" sz="2400" b="0" dirty="0" smtClean="0">
                <a:solidFill>
                  <a:schemeClr val="bg1"/>
                </a:solidFill>
                <a:latin typeface="Arial" panose="020B0604020202020204" pitchFamily="34" charset="0"/>
                <a:cs typeface="Arial" panose="020B0604020202020204" pitchFamily="34" charset="0"/>
              </a:rPr>
              <a:t>e can graph Home’s </a:t>
            </a:r>
            <a:r>
              <a:rPr lang="en-US" sz="2400" b="1" dirty="0" smtClean="0">
                <a:solidFill>
                  <a:schemeClr val="bg1"/>
                </a:solidFill>
                <a:latin typeface="Arial" panose="020B0604020202020204" pitchFamily="34" charset="0"/>
                <a:cs typeface="Arial" panose="020B0604020202020204" pitchFamily="34" charset="0"/>
              </a:rPr>
              <a:t>production possibilities frontier </a:t>
            </a:r>
            <a:r>
              <a:rPr lang="en-US" sz="2400" dirty="0" smtClean="0">
                <a:solidFill>
                  <a:schemeClr val="bg1"/>
                </a:solidFill>
                <a:latin typeface="Arial" panose="020B0604020202020204" pitchFamily="34" charset="0"/>
                <a:cs typeface="Arial" panose="020B0604020202020204" pitchFamily="34" charset="0"/>
              </a:rPr>
              <a:t>(PPF) using the marginal products for wheat and cloth.</a:t>
            </a:r>
            <a:endParaRPr lang="en-US" sz="2400" b="0" dirty="0" smtClean="0">
              <a:solidFill>
                <a:schemeClr val="bg1"/>
              </a:solidFill>
              <a:latin typeface="Arial" panose="020B0604020202020204" pitchFamily="34" charset="0"/>
              <a:cs typeface="Arial" panose="020B0604020202020204" pitchFamily="34" charset="0"/>
            </a:endParaRPr>
          </a:p>
          <a:p>
            <a:pPr marL="342900" indent="-342900">
              <a:spcBef>
                <a:spcPct val="10000"/>
              </a:spcBef>
              <a:spcAft>
                <a:spcPct val="10000"/>
              </a:spcAft>
              <a:buFont typeface="Arial" panose="020B0604020202020204" pitchFamily="34" charset="0"/>
              <a:buChar char="•"/>
            </a:pPr>
            <a:r>
              <a:rPr lang="en-US" sz="2400" b="0" dirty="0" smtClean="0">
                <a:solidFill>
                  <a:schemeClr val="bg1"/>
                </a:solidFill>
                <a:latin typeface="Arial" panose="020B0604020202020204" pitchFamily="34" charset="0"/>
                <a:cs typeface="Arial" panose="020B0604020202020204" pitchFamily="34" charset="0"/>
              </a:rPr>
              <a:t>The slope of the PPF is also the </a:t>
            </a:r>
            <a:r>
              <a:rPr lang="en-US" sz="2400" b="1" dirty="0" smtClean="0">
                <a:solidFill>
                  <a:schemeClr val="bg1"/>
                </a:solidFill>
                <a:latin typeface="Arial" panose="020B0604020202020204" pitchFamily="34" charset="0"/>
                <a:cs typeface="Arial" panose="020B0604020202020204" pitchFamily="34" charset="0"/>
              </a:rPr>
              <a:t>opportunity cost </a:t>
            </a:r>
            <a:r>
              <a:rPr lang="en-US" sz="2400" b="0" dirty="0" smtClean="0">
                <a:solidFill>
                  <a:schemeClr val="bg1"/>
                </a:solidFill>
                <a:latin typeface="Arial" panose="020B0604020202020204" pitchFamily="34" charset="0"/>
                <a:cs typeface="Arial" panose="020B0604020202020204" pitchFamily="34" charset="0"/>
              </a:rPr>
              <a:t>of wheat, the amount of cloth that must be given up to obtain one more unit of wheat.</a:t>
            </a:r>
          </a:p>
          <a:p>
            <a:pPr marL="342900" indent="-342900">
              <a:spcBef>
                <a:spcPct val="10000"/>
              </a:spcBef>
              <a:spcAft>
                <a:spcPct val="10000"/>
              </a:spcAft>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If Home had</a:t>
            </a:r>
            <a:r>
              <a:rPr lang="en-US" sz="2400" b="0" dirty="0" smtClean="0">
                <a:solidFill>
                  <a:schemeClr val="bg1"/>
                </a:solidFill>
                <a:latin typeface="Arial" panose="020B0604020202020204" pitchFamily="34" charset="0"/>
                <a:cs typeface="Arial" panose="020B0604020202020204" pitchFamily="34" charset="0"/>
              </a:rPr>
              <a:t> 25 workers and all were employed in wheat, Home could produce 100 bushels. If all were employed in cloth they could produce 50 yards. </a:t>
            </a:r>
          </a:p>
          <a:p>
            <a:pPr>
              <a:spcBef>
                <a:spcPct val="10000"/>
              </a:spcBef>
              <a:spcAft>
                <a:spcPct val="10000"/>
              </a:spcAft>
            </a:pPr>
            <a:endParaRPr lang="en-US" sz="2400" b="0" dirty="0"/>
          </a:p>
        </p:txBody>
      </p:sp>
      <p:sp>
        <p:nvSpPr>
          <p:cNvPr id="10" name="Rectangle 3"/>
          <p:cNvSpPr txBox="1">
            <a:spLocks noChangeArrowheads="1"/>
          </p:cNvSpPr>
          <p:nvPr/>
        </p:nvSpPr>
        <p:spPr bwMode="auto">
          <a:xfrm>
            <a:off x="1767746" y="464028"/>
            <a:ext cx="4933310"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5" name="Slide Number Placeholder 4"/>
          <p:cNvSpPr>
            <a:spLocks noGrp="1"/>
          </p:cNvSpPr>
          <p:nvPr>
            <p:ph type="sldNum" sz="quarter" idx="12"/>
          </p:nvPr>
        </p:nvSpPr>
        <p:spPr/>
        <p:txBody>
          <a:bodyPr/>
          <a:lstStyle/>
          <a:p>
            <a:r>
              <a:rPr lang="hu-HU" dirty="0" smtClean="0"/>
              <a:t>2-</a:t>
            </a:r>
            <a:fld id="{7A9DC544-88AA-4B99-9569-D68FC0552398}" type="slidenum">
              <a:rPr lang="en-US" smtClean="0"/>
              <a:pPr/>
              <a:t>41</a:t>
            </a:fld>
            <a:endParaRPr lang="en-US" dirty="0"/>
          </a:p>
        </p:txBody>
      </p:sp>
    </p:spTree>
    <p:extLst>
      <p:ext uri="{BB962C8B-B14F-4D97-AF65-F5344CB8AC3E}">
        <p14:creationId xmlns:p14="http://schemas.microsoft.com/office/powerpoint/2010/main" val="93199490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41199"/>
            <a:ext cx="9144000" cy="838200"/>
          </a:xfrm>
        </p:spPr>
        <p:txBody>
          <a:bodyPr>
            <a:normAutofit/>
          </a:bodyPr>
          <a:lstStyle/>
          <a:p>
            <a:r>
              <a:rPr lang="en-US" altLang="hu-HU" sz="4000" dirty="0" smtClean="0"/>
              <a:t>Ricardian </a:t>
            </a:r>
            <a:r>
              <a:rPr lang="en-US" altLang="hu-HU" sz="4000" dirty="0"/>
              <a:t>Model</a:t>
            </a:r>
          </a:p>
        </p:txBody>
      </p:sp>
      <p:sp>
        <p:nvSpPr>
          <p:cNvPr id="17411" name="Rectangle 3"/>
          <p:cNvSpPr>
            <a:spLocks noGrp="1" noChangeArrowheads="1"/>
          </p:cNvSpPr>
          <p:nvPr>
            <p:ph type="body" sz="half" idx="1"/>
          </p:nvPr>
        </p:nvSpPr>
        <p:spPr>
          <a:xfrm>
            <a:off x="382588" y="1801504"/>
            <a:ext cx="8297862" cy="4599296"/>
          </a:xfrm>
        </p:spPr>
        <p:txBody>
          <a:bodyPr/>
          <a:lstStyle/>
          <a:p>
            <a:r>
              <a:rPr lang="en-US" altLang="hu-HU" sz="2400" dirty="0"/>
              <a:t>Showing these calculations we can see:</a:t>
            </a:r>
          </a:p>
          <a:p>
            <a:pPr lvl="1"/>
            <a:r>
              <a:rPr lang="en-US" altLang="hu-HU" sz="2000" dirty="0"/>
              <a:t>Labor = 25, MPL</a:t>
            </a:r>
            <a:r>
              <a:rPr lang="en-US" altLang="hu-HU" sz="2000" baseline="-25000" dirty="0"/>
              <a:t>W</a:t>
            </a:r>
            <a:r>
              <a:rPr lang="en-US" altLang="hu-HU" sz="2000" dirty="0"/>
              <a:t> = 4, MPL</a:t>
            </a:r>
            <a:r>
              <a:rPr lang="en-US" altLang="hu-HU" sz="2000" baseline="-25000" dirty="0"/>
              <a:t>C</a:t>
            </a:r>
            <a:r>
              <a:rPr lang="en-US" altLang="hu-HU" sz="2000" dirty="0"/>
              <a:t> = 2</a:t>
            </a:r>
          </a:p>
          <a:p>
            <a:pPr lvl="1"/>
            <a:r>
              <a:rPr lang="en-US" altLang="hu-HU" sz="2000" dirty="0"/>
              <a:t>Q</a:t>
            </a:r>
            <a:r>
              <a:rPr lang="en-US" altLang="hu-HU" sz="2000" baseline="-25000" dirty="0"/>
              <a:t>W</a:t>
            </a:r>
            <a:r>
              <a:rPr lang="en-US" altLang="hu-HU" sz="2000" dirty="0"/>
              <a:t> = MPL</a:t>
            </a:r>
            <a:r>
              <a:rPr lang="en-US" altLang="hu-HU" sz="2000" baseline="-25000" dirty="0"/>
              <a:t>W</a:t>
            </a:r>
            <a:r>
              <a:rPr lang="en-US" altLang="hu-HU" sz="2000" dirty="0"/>
              <a:t>(L) = 25(4) = 100</a:t>
            </a:r>
          </a:p>
          <a:p>
            <a:pPr lvl="1"/>
            <a:r>
              <a:rPr lang="en-US" altLang="hu-HU" sz="2000" dirty="0"/>
              <a:t>Q</a:t>
            </a:r>
            <a:r>
              <a:rPr lang="en-US" altLang="hu-HU" sz="2000" baseline="-25000" dirty="0"/>
              <a:t>C</a:t>
            </a:r>
            <a:r>
              <a:rPr lang="en-US" altLang="hu-HU" sz="2000" dirty="0"/>
              <a:t> = MPL</a:t>
            </a:r>
            <a:r>
              <a:rPr lang="en-US" altLang="hu-HU" sz="2000" baseline="-25000" dirty="0"/>
              <a:t>C</a:t>
            </a:r>
            <a:r>
              <a:rPr lang="en-US" altLang="hu-HU" sz="2000" dirty="0"/>
              <a:t>(L) = 25(2) = 50</a:t>
            </a:r>
          </a:p>
          <a:p>
            <a:r>
              <a:rPr lang="en-US" altLang="hu-HU" sz="2400" dirty="0"/>
              <a:t>This gives us a straight line PPF which is a unique feature of the Ricardian model.</a:t>
            </a:r>
          </a:p>
          <a:p>
            <a:pPr lvl="1"/>
            <a:r>
              <a:rPr lang="en-US" altLang="hu-HU" sz="2000" dirty="0"/>
              <a:t>It assumes the marginal products of labor are constant.</a:t>
            </a:r>
          </a:p>
          <a:p>
            <a:pPr lvl="1"/>
            <a:r>
              <a:rPr lang="en-US" altLang="hu-HU" sz="2000" dirty="0"/>
              <a:t>There are no diminishing returns because the model ignores the use of other resources.</a:t>
            </a:r>
          </a:p>
        </p:txBody>
      </p:sp>
      <p:sp>
        <p:nvSpPr>
          <p:cNvPr id="4" name="Slide Number Placeholder 4"/>
          <p:cNvSpPr txBox="1">
            <a:spLocks/>
          </p:cNvSpPr>
          <p:nvPr/>
        </p:nvSpPr>
        <p:spPr>
          <a:xfrm>
            <a:off x="7426660" y="6342702"/>
            <a:ext cx="994012" cy="31740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hu-HU" sz="1200" dirty="0" smtClean="0">
                <a:solidFill>
                  <a:schemeClr val="bg1"/>
                </a:solidFill>
              </a:rPr>
              <a:t>2-42</a:t>
            </a:r>
            <a:endParaRPr lang="en-US" sz="1200" dirty="0">
              <a:solidFill>
                <a:schemeClr val="bg1"/>
              </a:solidFill>
            </a:endParaRPr>
          </a:p>
        </p:txBody>
      </p:sp>
    </p:spTree>
    <p:extLst>
      <p:ext uri="{BB962C8B-B14F-4D97-AF65-F5344CB8AC3E}">
        <p14:creationId xmlns:p14="http://schemas.microsoft.com/office/powerpoint/2010/main" val="2435091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409437"/>
            <a:ext cx="9144000" cy="838200"/>
          </a:xfrm>
        </p:spPr>
        <p:txBody>
          <a:bodyPr>
            <a:normAutofit/>
          </a:bodyPr>
          <a:lstStyle/>
          <a:p>
            <a:r>
              <a:rPr lang="en-US" altLang="hu-HU" sz="4000" dirty="0"/>
              <a:t>Ricardian Model</a:t>
            </a:r>
          </a:p>
        </p:txBody>
      </p:sp>
      <p:sp>
        <p:nvSpPr>
          <p:cNvPr id="19459" name="Rectangle 3"/>
          <p:cNvSpPr>
            <a:spLocks noGrp="1" noChangeArrowheads="1"/>
          </p:cNvSpPr>
          <p:nvPr>
            <p:ph type="body" sz="half" idx="1"/>
          </p:nvPr>
        </p:nvSpPr>
        <p:spPr>
          <a:xfrm>
            <a:off x="382588" y="1552435"/>
            <a:ext cx="8220075" cy="2432711"/>
          </a:xfrm>
        </p:spPr>
        <p:txBody>
          <a:bodyPr/>
          <a:lstStyle/>
          <a:p>
            <a:r>
              <a:rPr lang="en-US" altLang="hu-HU" sz="2800" dirty="0"/>
              <a:t>The slope of the PPF can be calculated as the ratio of marginal products of the two goods.</a:t>
            </a:r>
          </a:p>
          <a:p>
            <a:r>
              <a:rPr lang="en-US" altLang="hu-HU" sz="2800" dirty="0"/>
              <a:t>The slope also equals the opportunity cost of wheat—the amount of cloth that must be given up to obtain one more unit of wheat.</a:t>
            </a:r>
          </a:p>
          <a:p>
            <a:endParaRPr lang="en-US" altLang="hu-HU" sz="2400" dirty="0"/>
          </a:p>
        </p:txBody>
      </p:sp>
      <p:graphicFrame>
        <p:nvGraphicFramePr>
          <p:cNvPr id="19460" name="Object 4"/>
          <p:cNvGraphicFramePr>
            <a:graphicFrameLocks noGrp="1" noChangeAspect="1"/>
          </p:cNvGraphicFramePr>
          <p:nvPr>
            <p:ph sz="half" idx="2"/>
            <p:extLst>
              <p:ext uri="{D42A27DB-BD31-4B8C-83A1-F6EECF244321}">
                <p14:modId xmlns:p14="http://schemas.microsoft.com/office/powerpoint/2010/main" val="4104468983"/>
              </p:ext>
            </p:extLst>
          </p:nvPr>
        </p:nvGraphicFramePr>
        <p:xfrm>
          <a:off x="1612614" y="3990405"/>
          <a:ext cx="5921375" cy="2409825"/>
        </p:xfrm>
        <a:graphic>
          <a:graphicData uri="http://schemas.openxmlformats.org/presentationml/2006/ole">
            <mc:AlternateContent xmlns:mc="http://schemas.openxmlformats.org/markup-compatibility/2006">
              <mc:Choice xmlns:v="urn:schemas-microsoft-com:vml" Requires="v">
                <p:oleObj spid="_x0000_s1031" name="Equation" r:id="rId3" imgW="2184120" imgH="888840" progId="Equation.3">
                  <p:embed/>
                </p:oleObj>
              </mc:Choice>
              <mc:Fallback>
                <p:oleObj name="Equation" r:id="rId3" imgW="2184120" imgH="88884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614" y="3990405"/>
                        <a:ext cx="5921375" cy="2409825"/>
                      </a:xfrm>
                      <a:prstGeom prst="rect">
                        <a:avLst/>
                      </a:prstGeom>
                      <a:solidFill>
                        <a:schemeClr val="bg1"/>
                      </a:solidFill>
                    </p:spPr>
                  </p:pic>
                </p:oleObj>
              </mc:Fallback>
            </mc:AlternateContent>
          </a:graphicData>
        </a:graphic>
      </p:graphicFrame>
      <p:sp>
        <p:nvSpPr>
          <p:cNvPr id="5" name="Slide Number Placeholder 4"/>
          <p:cNvSpPr txBox="1">
            <a:spLocks/>
          </p:cNvSpPr>
          <p:nvPr/>
        </p:nvSpPr>
        <p:spPr>
          <a:xfrm>
            <a:off x="7956644" y="6356350"/>
            <a:ext cx="73015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hu-HU" sz="1200" dirty="0" smtClean="0">
                <a:solidFill>
                  <a:schemeClr val="bg1"/>
                </a:solidFill>
              </a:rPr>
              <a:t>2-43</a:t>
            </a:r>
            <a:endParaRPr lang="en-US" sz="1200" dirty="0">
              <a:solidFill>
                <a:schemeClr val="bg1"/>
              </a:solidFill>
            </a:endParaRPr>
          </a:p>
        </p:txBody>
      </p:sp>
    </p:spTree>
    <p:extLst>
      <p:ext uri="{BB962C8B-B14F-4D97-AF65-F5344CB8AC3E}">
        <p14:creationId xmlns:p14="http://schemas.microsoft.com/office/powerpoint/2010/main" val="2914916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66738" y="1412191"/>
            <a:ext cx="7947025" cy="430887"/>
          </a:xfrm>
          <a:prstGeom prst="rect">
            <a:avLst/>
          </a:prstGeom>
          <a:noFill/>
          <a:ln w="9525" algn="ctr">
            <a:noFill/>
            <a:miter lim="800000"/>
            <a:headEnd/>
            <a:tailEnd/>
          </a:ln>
        </p:spPr>
        <p:txBody>
          <a:bodyPr>
            <a:spAutoFit/>
          </a:bodyPr>
          <a:lstStyle/>
          <a:p>
            <a:pPr>
              <a:spcBef>
                <a:spcPct val="10000"/>
              </a:spcBef>
              <a:spcAft>
                <a:spcPct val="10000"/>
              </a:spcAft>
            </a:pPr>
            <a:r>
              <a:rPr lang="en-US" sz="2200" b="1" dirty="0">
                <a:solidFill>
                  <a:schemeClr val="bg1"/>
                </a:solidFill>
                <a:latin typeface="+mj-lt"/>
              </a:rPr>
              <a:t>Home Production Possibilities Frontier</a:t>
            </a:r>
          </a:p>
        </p:txBody>
      </p:sp>
      <p:grpSp>
        <p:nvGrpSpPr>
          <p:cNvPr id="8" name="Group 39"/>
          <p:cNvGrpSpPr>
            <a:grpSpLocks/>
          </p:cNvGrpSpPr>
          <p:nvPr/>
        </p:nvGrpSpPr>
        <p:grpSpPr bwMode="auto">
          <a:xfrm>
            <a:off x="501981" y="1908416"/>
            <a:ext cx="8372475" cy="3962400"/>
            <a:chOff x="566738" y="2200275"/>
            <a:chExt cx="7805737" cy="4219575"/>
          </a:xfrm>
          <a:solidFill>
            <a:schemeClr val="accent1">
              <a:lumMod val="20000"/>
              <a:lumOff val="80000"/>
            </a:schemeClr>
          </a:solidFill>
        </p:grpSpPr>
        <p:sp>
          <p:nvSpPr>
            <p:cNvPr id="81935" name="Rectangle 8"/>
            <p:cNvSpPr>
              <a:spLocks noChangeArrowheads="1"/>
            </p:cNvSpPr>
            <p:nvPr/>
          </p:nvSpPr>
          <p:spPr bwMode="auto">
            <a:xfrm>
              <a:off x="566738" y="2200275"/>
              <a:ext cx="7805737" cy="4219575"/>
            </a:xfrm>
            <a:prstGeom prst="rect">
              <a:avLst/>
            </a:prstGeom>
            <a:grpFill/>
            <a:ln w="38100" algn="ctr">
              <a:solidFill>
                <a:schemeClr val="accent1">
                  <a:lumMod val="75000"/>
                </a:schemeClr>
              </a:solidFill>
              <a:round/>
              <a:headEnd/>
              <a:tailEnd/>
            </a:ln>
          </p:spPr>
          <p:txBody>
            <a:bodyPr/>
            <a:lstStyle/>
            <a:p>
              <a:endParaRPr lang="en-US" sz="2800" b="0">
                <a:solidFill>
                  <a:schemeClr val="tx2"/>
                </a:solidFill>
              </a:endParaRPr>
            </a:p>
          </p:txBody>
        </p:sp>
        <p:sp>
          <p:nvSpPr>
            <p:cNvPr id="81936" name="Rectangle 9"/>
            <p:cNvSpPr>
              <a:spLocks noChangeArrowheads="1"/>
            </p:cNvSpPr>
            <p:nvPr/>
          </p:nvSpPr>
          <p:spPr bwMode="auto">
            <a:xfrm>
              <a:off x="581024" y="2219235"/>
              <a:ext cx="7772401" cy="306468"/>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12" name="Rectangle 11"/>
          <p:cNvSpPr>
            <a:spLocks noChangeArrowheads="1"/>
          </p:cNvSpPr>
          <p:nvPr/>
        </p:nvSpPr>
        <p:spPr bwMode="auto">
          <a:xfrm>
            <a:off x="5924550" y="2004174"/>
            <a:ext cx="2970418" cy="3993401"/>
          </a:xfrm>
          <a:prstGeom prst="rect">
            <a:avLst/>
          </a:prstGeom>
          <a:noFill/>
          <a:ln w="9525">
            <a:noFill/>
            <a:miter lim="800000"/>
            <a:headEnd/>
            <a:tailEnd/>
          </a:ln>
        </p:spPr>
        <p:txBody>
          <a:bodyPr wrap="square">
            <a:spAutoFit/>
          </a:bodyPr>
          <a:lstStyle/>
          <a:p>
            <a:pPr>
              <a:spcBef>
                <a:spcPct val="10000"/>
              </a:spcBef>
              <a:spcAft>
                <a:spcPct val="10000"/>
              </a:spcAft>
            </a:pPr>
            <a:r>
              <a:rPr lang="en-US" sz="1900" dirty="0"/>
              <a:t>The Home PPF is a straight line between 50 yards of cloth and 100 bushels of wheat.</a:t>
            </a:r>
          </a:p>
          <a:p>
            <a:pPr>
              <a:spcBef>
                <a:spcPct val="10000"/>
              </a:spcBef>
              <a:spcAft>
                <a:spcPct val="10000"/>
              </a:spcAft>
            </a:pPr>
            <a:r>
              <a:rPr lang="en-US" sz="1900" dirty="0"/>
              <a:t>The slope of the PPF equals the negative of the opportunity cost of </a:t>
            </a:r>
            <a:r>
              <a:rPr lang="en-US" sz="1900" dirty="0" smtClean="0"/>
              <a:t>wheat. Equivalently</a:t>
            </a:r>
            <a:r>
              <a:rPr lang="en-US" sz="1900" dirty="0"/>
              <a:t>, the magnitude of the slope can be expressed as the ratio of the marginal products of labor for the two goods.</a:t>
            </a:r>
          </a:p>
          <a:p>
            <a:pPr>
              <a:spcBef>
                <a:spcPct val="10000"/>
              </a:spcBef>
              <a:spcAft>
                <a:spcPct val="10000"/>
              </a:spcAft>
            </a:pPr>
            <a:endParaRPr lang="en-US" sz="1800" dirty="0"/>
          </a:p>
        </p:txBody>
      </p:sp>
      <p:sp>
        <p:nvSpPr>
          <p:cNvPr id="13" name="Rectangle 12"/>
          <p:cNvSpPr>
            <a:spLocks noChangeArrowheads="1"/>
          </p:cNvSpPr>
          <p:nvPr/>
        </p:nvSpPr>
        <p:spPr bwMode="auto">
          <a:xfrm>
            <a:off x="575337" y="2105025"/>
            <a:ext cx="5267325" cy="3473681"/>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1" name="Rectangle 3"/>
          <p:cNvSpPr txBox="1">
            <a:spLocks noChangeArrowheads="1"/>
          </p:cNvSpPr>
          <p:nvPr/>
        </p:nvSpPr>
        <p:spPr bwMode="auto">
          <a:xfrm>
            <a:off x="2518374" y="423080"/>
            <a:ext cx="4687648"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94247" y="6021855"/>
            <a:ext cx="5892006" cy="6035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 y="2147248"/>
            <a:ext cx="4959824" cy="33487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8065826" y="6356350"/>
            <a:ext cx="620973" cy="365125"/>
          </a:xfrm>
        </p:spPr>
        <p:txBody>
          <a:bodyPr/>
          <a:lstStyle/>
          <a:p>
            <a:r>
              <a:rPr lang="hu-HU" dirty="0" smtClean="0"/>
              <a:t>2-</a:t>
            </a:r>
            <a:fld id="{7A9DC544-88AA-4B99-9569-D68FC0552398}" type="slidenum">
              <a:rPr lang="en-US" smtClean="0"/>
              <a:pPr/>
              <a:t>44</a:t>
            </a:fld>
            <a:endParaRPr lang="en-US" dirty="0"/>
          </a:p>
        </p:txBody>
      </p:sp>
    </p:spTree>
    <p:extLst>
      <p:ext uri="{BB962C8B-B14F-4D97-AF65-F5344CB8AC3E}">
        <p14:creationId xmlns:p14="http://schemas.microsoft.com/office/powerpoint/2010/main" val="309542587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66738" y="1985750"/>
            <a:ext cx="7739062" cy="4114973"/>
          </a:xfrm>
          <a:prstGeom prst="rect">
            <a:avLst/>
          </a:prstGeom>
          <a:noFill/>
          <a:ln w="9525" algn="ctr">
            <a:noFill/>
            <a:miter lim="800000"/>
            <a:headEnd/>
            <a:tailEnd/>
          </a:ln>
          <a:effectLst/>
        </p:spPr>
        <p:txBody>
          <a:bodyPr>
            <a:spAutoFit/>
          </a:bodyPr>
          <a:lstStyle/>
          <a:p>
            <a:pPr>
              <a:spcBef>
                <a:spcPct val="10000"/>
              </a:spcBef>
              <a:spcAft>
                <a:spcPct val="10000"/>
              </a:spcAft>
              <a:defRPr/>
            </a:pPr>
            <a:r>
              <a:rPr lang="en-US" sz="2800" b="1" dirty="0">
                <a:solidFill>
                  <a:schemeClr val="bg1"/>
                </a:solidFill>
                <a:latin typeface="Arial" panose="020B0604020202020204" pitchFamily="34" charset="0"/>
                <a:cs typeface="Arial" panose="020B0604020202020204" pitchFamily="34" charset="0"/>
              </a:rPr>
              <a:t>Home Indifference Curve  </a:t>
            </a:r>
            <a:endParaRPr lang="en-US" sz="2800" b="1" dirty="0" smtClean="0">
              <a:solidFill>
                <a:schemeClr val="bg1"/>
              </a:solidFill>
              <a:latin typeface="Arial" panose="020B0604020202020204" pitchFamily="34" charset="0"/>
              <a:cs typeface="Arial" panose="020B0604020202020204" pitchFamily="34" charset="0"/>
            </a:endParaRPr>
          </a:p>
          <a:p>
            <a:pPr>
              <a:spcBef>
                <a:spcPct val="10000"/>
              </a:spcBef>
              <a:spcAft>
                <a:spcPct val="10000"/>
              </a:spcAft>
              <a:defRPr/>
            </a:pPr>
            <a:endParaRPr lang="en-US" sz="800" dirty="0">
              <a:solidFill>
                <a:schemeClr val="bg1"/>
              </a:solidFill>
              <a:latin typeface="Arial" panose="020B0604020202020204" pitchFamily="34" charset="0"/>
              <a:cs typeface="Arial" panose="020B0604020202020204" pitchFamily="34" charset="0"/>
            </a:endParaRPr>
          </a:p>
          <a:p>
            <a:pPr marL="457200" indent="-457200">
              <a:spcBef>
                <a:spcPct val="10000"/>
              </a:spcBef>
              <a:spcAft>
                <a:spcPct val="10000"/>
              </a:spcAft>
              <a:buFont typeface="Arial" pitchFamily="34" charset="0"/>
              <a:buChar char="•"/>
              <a:defRPr/>
            </a:pPr>
            <a:r>
              <a:rPr lang="en-US" sz="2600" dirty="0">
                <a:solidFill>
                  <a:schemeClr val="bg1"/>
                </a:solidFill>
                <a:latin typeface="Arial" panose="020B0604020202020204" pitchFamily="34" charset="0"/>
                <a:cs typeface="Arial" panose="020B0604020202020204" pitchFamily="34" charset="0"/>
              </a:rPr>
              <a:t>All points on an indifference curve have the same level of </a:t>
            </a:r>
            <a:r>
              <a:rPr lang="en-US" sz="2600" b="1" dirty="0">
                <a:solidFill>
                  <a:schemeClr val="bg1"/>
                </a:solidFill>
                <a:latin typeface="Arial" panose="020B0604020202020204" pitchFamily="34" charset="0"/>
                <a:cs typeface="Arial" panose="020B0604020202020204" pitchFamily="34" charset="0"/>
              </a:rPr>
              <a:t>utility</a:t>
            </a:r>
            <a:r>
              <a:rPr lang="en-US" sz="2600" dirty="0">
                <a:solidFill>
                  <a:schemeClr val="bg1"/>
                </a:solidFill>
                <a:latin typeface="Arial" panose="020B0604020202020204" pitchFamily="34" charset="0"/>
                <a:cs typeface="Arial" panose="020B0604020202020204" pitchFamily="34" charset="0"/>
              </a:rPr>
              <a:t>.</a:t>
            </a:r>
          </a:p>
          <a:p>
            <a:pPr marL="457200" indent="-457200">
              <a:spcBef>
                <a:spcPct val="10000"/>
              </a:spcBef>
              <a:spcAft>
                <a:spcPct val="10000"/>
              </a:spcAft>
              <a:buFont typeface="Arial" pitchFamily="34" charset="0"/>
              <a:buChar char="•"/>
              <a:defRPr/>
            </a:pPr>
            <a:r>
              <a:rPr lang="en-US" sz="2600" dirty="0" smtClean="0">
                <a:solidFill>
                  <a:schemeClr val="bg1"/>
                </a:solidFill>
                <a:latin typeface="Arial" panose="020B0604020202020204" pitchFamily="34" charset="0"/>
                <a:cs typeface="Arial" panose="020B0604020202020204" pitchFamily="34" charset="0"/>
              </a:rPr>
              <a:t>Points </a:t>
            </a:r>
            <a:r>
              <a:rPr lang="en-US" sz="2600" dirty="0">
                <a:solidFill>
                  <a:schemeClr val="bg1"/>
                </a:solidFill>
                <a:latin typeface="Arial" panose="020B0604020202020204" pitchFamily="34" charset="0"/>
                <a:cs typeface="Arial" panose="020B0604020202020204" pitchFamily="34" charset="0"/>
              </a:rPr>
              <a:t>on higher indifference curves have higher utility. </a:t>
            </a:r>
          </a:p>
          <a:p>
            <a:pPr marL="457200" indent="-457200">
              <a:spcBef>
                <a:spcPct val="10000"/>
              </a:spcBef>
              <a:spcAft>
                <a:spcPct val="10000"/>
              </a:spcAft>
              <a:buFont typeface="Arial" pitchFamily="34" charset="0"/>
              <a:buChar char="•"/>
              <a:defRPr/>
            </a:pPr>
            <a:r>
              <a:rPr lang="en-US" sz="2600" dirty="0" smtClean="0">
                <a:solidFill>
                  <a:schemeClr val="bg1"/>
                </a:solidFill>
                <a:latin typeface="Arial" panose="020B0604020202020204" pitchFamily="34" charset="0"/>
                <a:cs typeface="Arial" panose="020B0604020202020204" pitchFamily="34" charset="0"/>
              </a:rPr>
              <a:t>Each </a:t>
            </a:r>
            <a:r>
              <a:rPr lang="en-US" sz="2600" dirty="0">
                <a:solidFill>
                  <a:schemeClr val="bg1"/>
                </a:solidFill>
                <a:latin typeface="Arial" panose="020B0604020202020204" pitchFamily="34" charset="0"/>
                <a:cs typeface="Arial" panose="020B0604020202020204" pitchFamily="34" charset="0"/>
              </a:rPr>
              <a:t>indifference curve shows the combinations of two goods, such as wheat and cloth, that a person or economy can consume and be equally satisfied.</a:t>
            </a:r>
          </a:p>
        </p:txBody>
      </p:sp>
      <p:sp>
        <p:nvSpPr>
          <p:cNvPr id="9" name="Rectangle 3"/>
          <p:cNvSpPr txBox="1">
            <a:spLocks noChangeArrowheads="1"/>
          </p:cNvSpPr>
          <p:nvPr/>
        </p:nvSpPr>
        <p:spPr bwMode="auto">
          <a:xfrm>
            <a:off x="2395544" y="327546"/>
            <a:ext cx="6311734"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5" name="Slide Number Placeholder 4"/>
          <p:cNvSpPr>
            <a:spLocks noGrp="1"/>
          </p:cNvSpPr>
          <p:nvPr>
            <p:ph type="sldNum" sz="quarter" idx="12"/>
          </p:nvPr>
        </p:nvSpPr>
        <p:spPr>
          <a:xfrm>
            <a:off x="8011236" y="6356350"/>
            <a:ext cx="675564" cy="365125"/>
          </a:xfrm>
        </p:spPr>
        <p:txBody>
          <a:bodyPr/>
          <a:lstStyle/>
          <a:p>
            <a:r>
              <a:rPr lang="hu-HU" dirty="0" smtClean="0"/>
              <a:t>2-</a:t>
            </a:r>
            <a:fld id="{7A9DC544-88AA-4B99-9569-D68FC0552398}" type="slidenum">
              <a:rPr lang="en-US" smtClean="0"/>
              <a:pPr/>
              <a:t>45</a:t>
            </a:fld>
            <a:endParaRPr lang="en-US" dirty="0"/>
          </a:p>
        </p:txBody>
      </p:sp>
    </p:spTree>
    <p:extLst>
      <p:ext uri="{BB962C8B-B14F-4D97-AF65-F5344CB8AC3E}">
        <p14:creationId xmlns:p14="http://schemas.microsoft.com/office/powerpoint/2010/main" val="3491421523"/>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46113" y="1295400"/>
            <a:ext cx="8269287" cy="5426075"/>
            <a:chOff x="566738" y="2200275"/>
            <a:chExt cx="7805737" cy="4219575"/>
          </a:xfrm>
          <a:solidFill>
            <a:schemeClr val="accent1">
              <a:lumMod val="20000"/>
              <a:lumOff val="80000"/>
            </a:schemeClr>
          </a:solidFill>
        </p:grpSpPr>
        <p:sp>
          <p:nvSpPr>
            <p:cNvPr id="86036" name="Rectangle 8"/>
            <p:cNvSpPr>
              <a:spLocks noChangeArrowheads="1"/>
            </p:cNvSpPr>
            <p:nvPr/>
          </p:nvSpPr>
          <p:spPr bwMode="auto">
            <a:xfrm>
              <a:off x="566738" y="2200275"/>
              <a:ext cx="7805737" cy="4219575"/>
            </a:xfrm>
            <a:prstGeom prst="rect">
              <a:avLst/>
            </a:prstGeom>
            <a:grpFill/>
            <a:ln w="38100" algn="ctr">
              <a:solidFill>
                <a:schemeClr val="accent1">
                  <a:lumMod val="75000"/>
                </a:schemeClr>
              </a:solidFill>
              <a:round/>
              <a:headEnd/>
              <a:tailEnd/>
            </a:ln>
          </p:spPr>
          <p:txBody>
            <a:bodyPr/>
            <a:lstStyle/>
            <a:p>
              <a:endParaRPr lang="en-US" sz="2800" b="0">
                <a:solidFill>
                  <a:schemeClr val="tx2"/>
                </a:solidFill>
              </a:endParaRPr>
            </a:p>
          </p:txBody>
        </p:sp>
        <p:sp>
          <p:nvSpPr>
            <p:cNvPr id="86037" name="Rectangle 9"/>
            <p:cNvSpPr>
              <a:spLocks noChangeArrowheads="1"/>
            </p:cNvSpPr>
            <p:nvPr/>
          </p:nvSpPr>
          <p:spPr bwMode="auto">
            <a:xfrm>
              <a:off x="581024" y="2219327"/>
              <a:ext cx="7772401" cy="278364"/>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65163" y="1316038"/>
            <a:ext cx="1464468" cy="313932"/>
          </a:xfrm>
          <a:prstGeom prst="rect">
            <a:avLst/>
          </a:prstGeom>
          <a:solidFill>
            <a:srgbClr val="F4D296"/>
          </a:solidFill>
          <a:ln w="9525" algn="ctr">
            <a:noFill/>
            <a:miter lim="800000"/>
            <a:headEnd/>
            <a:tailEnd/>
          </a:ln>
        </p:spPr>
        <p:txBody>
          <a:bodyPr wrap="square">
            <a:spAutoFit/>
          </a:bodyPr>
          <a:lstStyle/>
          <a:p>
            <a:pPr marL="457200" indent="-457200">
              <a:lnSpc>
                <a:spcPct val="90000"/>
              </a:lnSpc>
              <a:spcBef>
                <a:spcPct val="10000"/>
              </a:spcBef>
              <a:spcAft>
                <a:spcPct val="10000"/>
              </a:spcAft>
            </a:pPr>
            <a:r>
              <a:rPr lang="en-US" sz="1600" dirty="0">
                <a:solidFill>
                  <a:schemeClr val="accent2">
                    <a:lumMod val="50000"/>
                  </a:schemeClr>
                </a:solidFill>
                <a:latin typeface="+mj-lt"/>
              </a:rPr>
              <a:t>FIGURE </a:t>
            </a:r>
            <a:r>
              <a:rPr lang="en-US" sz="1600" dirty="0">
                <a:latin typeface="+mj-lt"/>
              </a:rPr>
              <a:t>2-2</a:t>
            </a:r>
          </a:p>
        </p:txBody>
      </p:sp>
      <p:sp>
        <p:nvSpPr>
          <p:cNvPr id="12" name="Rectangle 11"/>
          <p:cNvSpPr>
            <a:spLocks noChangeArrowheads="1"/>
          </p:cNvSpPr>
          <p:nvPr/>
        </p:nvSpPr>
        <p:spPr bwMode="auto">
          <a:xfrm>
            <a:off x="6145212" y="1676400"/>
            <a:ext cx="2720975" cy="4173450"/>
          </a:xfrm>
          <a:prstGeom prst="rect">
            <a:avLst/>
          </a:prstGeom>
          <a:noFill/>
          <a:ln w="9525">
            <a:noFill/>
            <a:miter lim="800000"/>
            <a:headEnd/>
            <a:tailEnd/>
          </a:ln>
        </p:spPr>
        <p:txBody>
          <a:bodyPr wrap="square">
            <a:spAutoFit/>
          </a:bodyPr>
          <a:lstStyle/>
          <a:p>
            <a:pPr>
              <a:spcBef>
                <a:spcPct val="10000"/>
              </a:spcBef>
              <a:spcAft>
                <a:spcPct val="10000"/>
              </a:spcAft>
            </a:pPr>
            <a:r>
              <a:rPr lang="en-US" sz="1700" dirty="0"/>
              <a:t>Points </a:t>
            </a:r>
            <a:r>
              <a:rPr lang="en-US" sz="1700" i="1" dirty="0"/>
              <a:t>A</a:t>
            </a:r>
            <a:r>
              <a:rPr lang="en-US" sz="1700" dirty="0"/>
              <a:t> and </a:t>
            </a:r>
            <a:r>
              <a:rPr lang="en-US" sz="1700" i="1" dirty="0"/>
              <a:t>B</a:t>
            </a:r>
            <a:r>
              <a:rPr lang="en-US" sz="1700" dirty="0"/>
              <a:t> lie on the same indifference curve and give the Home consumers the level of utility </a:t>
            </a:r>
            <a:r>
              <a:rPr lang="en-US" sz="1700" i="1" dirty="0"/>
              <a:t>U</a:t>
            </a:r>
            <a:r>
              <a:rPr lang="en-US" sz="1700" baseline="-25000" dirty="0"/>
              <a:t>1</a:t>
            </a:r>
            <a:r>
              <a:rPr lang="en-US" sz="1700" dirty="0"/>
              <a:t>. </a:t>
            </a:r>
          </a:p>
          <a:p>
            <a:pPr>
              <a:spcBef>
                <a:spcPct val="10000"/>
              </a:spcBef>
              <a:spcAft>
                <a:spcPct val="10000"/>
              </a:spcAft>
            </a:pPr>
            <a:r>
              <a:rPr lang="en-US" sz="1700" dirty="0"/>
              <a:t>The highest level of Home utility on the PPF is obtained at point </a:t>
            </a:r>
            <a:r>
              <a:rPr lang="en-US" sz="1700" i="1" dirty="0"/>
              <a:t>A,</a:t>
            </a:r>
            <a:r>
              <a:rPr lang="en-US" sz="1700" dirty="0"/>
              <a:t> which is the no-trade equilibrium. </a:t>
            </a:r>
          </a:p>
          <a:p>
            <a:pPr>
              <a:spcBef>
                <a:spcPct val="10000"/>
              </a:spcBef>
              <a:spcAft>
                <a:spcPct val="10000"/>
              </a:spcAft>
            </a:pPr>
            <a:r>
              <a:rPr lang="en-US" sz="1700" dirty="0"/>
              <a:t>Point </a:t>
            </a:r>
            <a:r>
              <a:rPr lang="en-US" sz="1700" i="1" dirty="0"/>
              <a:t>D</a:t>
            </a:r>
            <a:r>
              <a:rPr lang="en-US" sz="1700" dirty="0"/>
              <a:t> is also on the PPF but would give lower utility. </a:t>
            </a:r>
          </a:p>
          <a:p>
            <a:pPr>
              <a:spcBef>
                <a:spcPct val="10000"/>
              </a:spcBef>
              <a:spcAft>
                <a:spcPct val="10000"/>
              </a:spcAft>
            </a:pPr>
            <a:r>
              <a:rPr lang="en-US" sz="1700" dirty="0"/>
              <a:t>Point </a:t>
            </a:r>
            <a:r>
              <a:rPr lang="en-US" sz="1700" i="1" dirty="0"/>
              <a:t>C</a:t>
            </a:r>
            <a:r>
              <a:rPr lang="en-US" sz="1700" dirty="0"/>
              <a:t> represents a higher utility level but is off of the PPF, so it is not attainable in the absence of international trade.</a:t>
            </a:r>
          </a:p>
        </p:txBody>
      </p:sp>
      <p:sp>
        <p:nvSpPr>
          <p:cNvPr id="13" name="Rectangle 12"/>
          <p:cNvSpPr>
            <a:spLocks noChangeArrowheads="1"/>
          </p:cNvSpPr>
          <p:nvPr/>
        </p:nvSpPr>
        <p:spPr bwMode="auto">
          <a:xfrm>
            <a:off x="749300" y="1712913"/>
            <a:ext cx="5395913" cy="40354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1" name="Rectangle 3"/>
          <p:cNvSpPr txBox="1">
            <a:spLocks noChangeArrowheads="1"/>
          </p:cNvSpPr>
          <p:nvPr/>
        </p:nvSpPr>
        <p:spPr bwMode="auto">
          <a:xfrm>
            <a:off x="2300006" y="245663"/>
            <a:ext cx="4646707"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86035" name="Text Box 22"/>
          <p:cNvSpPr txBox="1">
            <a:spLocks noChangeArrowheads="1"/>
          </p:cNvSpPr>
          <p:nvPr/>
        </p:nvSpPr>
        <p:spPr bwMode="auto">
          <a:xfrm>
            <a:off x="2120106" y="1282272"/>
            <a:ext cx="3493329" cy="369332"/>
          </a:xfrm>
          <a:prstGeom prst="rect">
            <a:avLst/>
          </a:prstGeom>
          <a:noFill/>
          <a:ln w="9525">
            <a:noFill/>
            <a:miter lim="800000"/>
            <a:headEnd/>
            <a:tailEnd/>
          </a:ln>
        </p:spPr>
        <p:txBody>
          <a:bodyPr wrap="none" anchor="ctr">
            <a:spAutoFit/>
          </a:bodyPr>
          <a:lstStyle/>
          <a:p>
            <a:r>
              <a:rPr lang="en-US" dirty="0" smtClean="0">
                <a:latin typeface="+mj-lt"/>
              </a:rPr>
              <a:t>Home Equilibrium with No Trade</a:t>
            </a:r>
            <a:endParaRPr lang="en-US" dirty="0">
              <a:latin typeface="+mj-lt"/>
            </a:endParaRPr>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2966" y="1789113"/>
            <a:ext cx="5313034" cy="3925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7A9DC544-88AA-4B99-9569-D68FC0552398}" type="slidenum">
              <a:rPr lang="en-US" smtClean="0"/>
              <a:pPr/>
              <a:t>46</a:t>
            </a:fld>
            <a:endParaRPr lang="en-US"/>
          </a:p>
        </p:txBody>
      </p:sp>
    </p:spTree>
    <p:extLst>
      <p:ext uri="{BB962C8B-B14F-4D97-AF65-F5344CB8AC3E}">
        <p14:creationId xmlns:p14="http://schemas.microsoft.com/office/powerpoint/2010/main" val="207042433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66738" y="2217406"/>
            <a:ext cx="7947025" cy="3351687"/>
          </a:xfrm>
          <a:prstGeom prst="rect">
            <a:avLst/>
          </a:prstGeom>
          <a:noFill/>
          <a:ln w="9525" algn="ctr">
            <a:noFill/>
            <a:miter lim="800000"/>
            <a:headEnd/>
            <a:tailEnd/>
          </a:ln>
        </p:spPr>
        <p:txBody>
          <a:bodyPr>
            <a:spAutoFit/>
          </a:bodyPr>
          <a:lstStyle/>
          <a:p>
            <a:pPr>
              <a:spcBef>
                <a:spcPct val="10000"/>
              </a:spcBef>
              <a:spcAft>
                <a:spcPct val="10000"/>
              </a:spcAft>
            </a:pPr>
            <a:r>
              <a:rPr lang="en-US" sz="2800" b="1" dirty="0">
                <a:solidFill>
                  <a:schemeClr val="bg1"/>
                </a:solidFill>
                <a:latin typeface="Arial" panose="020B0604020202020204" pitchFamily="34" charset="0"/>
                <a:cs typeface="Arial" panose="020B0604020202020204" pitchFamily="34" charset="0"/>
              </a:rPr>
              <a:t>Opportunity Cost and Prices </a:t>
            </a:r>
            <a:endParaRPr lang="en-US" sz="2800" b="1" dirty="0" smtClean="0">
              <a:solidFill>
                <a:schemeClr val="bg1"/>
              </a:solidFill>
              <a:latin typeface="Arial" panose="020B0604020202020204" pitchFamily="34" charset="0"/>
              <a:cs typeface="Arial" panose="020B0604020202020204" pitchFamily="34" charset="0"/>
            </a:endParaRPr>
          </a:p>
          <a:p>
            <a:pPr>
              <a:spcBef>
                <a:spcPct val="10000"/>
              </a:spcBef>
              <a:spcAft>
                <a:spcPct val="10000"/>
              </a:spcAft>
            </a:pPr>
            <a:endParaRPr lang="en-US" sz="1000" b="1" dirty="0" smtClean="0">
              <a:solidFill>
                <a:schemeClr val="bg1"/>
              </a:solidFill>
              <a:latin typeface="Arial" panose="020B0604020202020204" pitchFamily="34" charset="0"/>
              <a:cs typeface="Arial" panose="020B0604020202020204" pitchFamily="34" charset="0"/>
            </a:endParaRPr>
          </a:p>
          <a:p>
            <a:pPr marL="342900" indent="-342900">
              <a:spcBef>
                <a:spcPct val="10000"/>
              </a:spcBef>
              <a:spcAft>
                <a:spcPct val="10000"/>
              </a:spcAft>
              <a:buFont typeface="Arial" panose="020B0604020202020204" pitchFamily="34" charset="0"/>
              <a:buChar char="•"/>
            </a:pPr>
            <a:r>
              <a:rPr lang="en-US" sz="2600" b="0" dirty="0" smtClean="0">
                <a:solidFill>
                  <a:schemeClr val="bg1"/>
                </a:solidFill>
                <a:latin typeface="Arial" panose="020B0604020202020204" pitchFamily="34" charset="0"/>
                <a:cs typeface="Arial" panose="020B0604020202020204" pitchFamily="34" charset="0"/>
              </a:rPr>
              <a:t>The slope of the PPF reflects the opportunity cost of producing one more bushel of wheat.</a:t>
            </a:r>
          </a:p>
          <a:p>
            <a:pPr marL="342900" indent="-342900">
              <a:spcBef>
                <a:spcPct val="10000"/>
              </a:spcBef>
              <a:spcAft>
                <a:spcPct val="10000"/>
              </a:spcAft>
              <a:buFont typeface="Arial" panose="020B0604020202020204" pitchFamily="34" charset="0"/>
              <a:buChar char="•"/>
            </a:pPr>
            <a:r>
              <a:rPr lang="en-US" sz="2600" b="0" dirty="0" smtClean="0">
                <a:solidFill>
                  <a:schemeClr val="bg1"/>
                </a:solidFill>
                <a:latin typeface="Arial" panose="020B0604020202020204" pitchFamily="34" charset="0"/>
                <a:cs typeface="Arial" panose="020B0604020202020204" pitchFamily="34" charset="0"/>
              </a:rPr>
              <a:t>Under </a:t>
            </a:r>
            <a:r>
              <a:rPr lang="en-US" sz="2600" b="0" dirty="0" smtClean="0">
                <a:solidFill>
                  <a:schemeClr val="bg1"/>
                </a:solidFill>
                <a:latin typeface="Arial" panose="020B0604020202020204" pitchFamily="34" charset="0"/>
                <a:cs typeface="Arial" panose="020B0604020202020204" pitchFamily="34" charset="0"/>
              </a:rPr>
              <a:t>perfect competition the opportunity cost of wheat should also equal the </a:t>
            </a:r>
            <a:r>
              <a:rPr lang="en-US" sz="2600" b="1" dirty="0" smtClean="0">
                <a:solidFill>
                  <a:schemeClr val="bg1"/>
                </a:solidFill>
                <a:latin typeface="Arial" panose="020B0604020202020204" pitchFamily="34" charset="0"/>
                <a:cs typeface="Arial" panose="020B0604020202020204" pitchFamily="34" charset="0"/>
              </a:rPr>
              <a:t>relative price </a:t>
            </a:r>
            <a:r>
              <a:rPr lang="en-US" sz="2600" b="0" dirty="0" smtClean="0">
                <a:solidFill>
                  <a:schemeClr val="bg1"/>
                </a:solidFill>
                <a:latin typeface="Arial" panose="020B0604020202020204" pitchFamily="34" charset="0"/>
                <a:cs typeface="Arial" panose="020B0604020202020204" pitchFamily="34" charset="0"/>
              </a:rPr>
              <a:t>of wheat.</a:t>
            </a:r>
          </a:p>
          <a:p>
            <a:pPr marL="342900" indent="-342900">
              <a:spcBef>
                <a:spcPct val="10000"/>
              </a:spcBef>
              <a:spcAft>
                <a:spcPct val="10000"/>
              </a:spcAft>
              <a:buFont typeface="Arial" panose="020B0604020202020204" pitchFamily="34" charset="0"/>
              <a:buChar char="•"/>
            </a:pPr>
            <a:r>
              <a:rPr lang="en-US" sz="2600" i="1" dirty="0" smtClean="0">
                <a:solidFill>
                  <a:schemeClr val="bg1"/>
                </a:solidFill>
                <a:latin typeface="Arial" panose="020B0604020202020204" pitchFamily="34" charset="0"/>
                <a:cs typeface="Arial" panose="020B0604020202020204" pitchFamily="34" charset="0"/>
              </a:rPr>
              <a:t>Price reflects the opportunity cost of a good.</a:t>
            </a:r>
            <a:endParaRPr lang="en-US" sz="2600" i="1" dirty="0">
              <a:solidFill>
                <a:schemeClr val="bg1"/>
              </a:solidFill>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bwMode="auto">
          <a:xfrm>
            <a:off x="2218128" y="262082"/>
            <a:ext cx="6762106"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5" name="Slide Number Placeholder 4"/>
          <p:cNvSpPr>
            <a:spLocks noGrp="1"/>
          </p:cNvSpPr>
          <p:nvPr>
            <p:ph type="sldNum" sz="quarter" idx="12"/>
          </p:nvPr>
        </p:nvSpPr>
        <p:spPr>
          <a:xfrm>
            <a:off x="7983940" y="6356350"/>
            <a:ext cx="702860" cy="365125"/>
          </a:xfrm>
        </p:spPr>
        <p:txBody>
          <a:bodyPr/>
          <a:lstStyle/>
          <a:p>
            <a:r>
              <a:rPr lang="hu-HU" dirty="0" smtClean="0"/>
              <a:t>2-</a:t>
            </a:r>
            <a:fld id="{7A9DC544-88AA-4B99-9569-D68FC0552398}" type="slidenum">
              <a:rPr lang="en-US" smtClean="0"/>
              <a:pPr/>
              <a:t>47</a:t>
            </a:fld>
            <a:endParaRPr lang="en-US" dirty="0"/>
          </a:p>
        </p:txBody>
      </p:sp>
    </p:spTree>
    <p:extLst>
      <p:ext uri="{BB962C8B-B14F-4D97-AF65-F5344CB8AC3E}">
        <p14:creationId xmlns:p14="http://schemas.microsoft.com/office/powerpoint/2010/main" val="1016856806"/>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81541" y="274638"/>
            <a:ext cx="5616054" cy="868362"/>
          </a:xfrm>
        </p:spPr>
        <p:txBody>
          <a:bodyPr>
            <a:normAutofit/>
          </a:bodyPr>
          <a:lstStyle/>
          <a:p>
            <a:r>
              <a:rPr lang="en-US" altLang="hu-HU" sz="3600" dirty="0"/>
              <a:t>Ricardian Model</a:t>
            </a:r>
          </a:p>
        </p:txBody>
      </p:sp>
      <p:sp>
        <p:nvSpPr>
          <p:cNvPr id="29699" name="Rectangle 3"/>
          <p:cNvSpPr>
            <a:spLocks noGrp="1" noChangeArrowheads="1"/>
          </p:cNvSpPr>
          <p:nvPr>
            <p:ph type="body" idx="1"/>
          </p:nvPr>
        </p:nvSpPr>
        <p:spPr/>
        <p:txBody>
          <a:bodyPr/>
          <a:lstStyle/>
          <a:p>
            <a:r>
              <a:rPr lang="en-US" altLang="hu-HU"/>
              <a:t>The price ratio, P</a:t>
            </a:r>
            <a:r>
              <a:rPr lang="en-US" altLang="hu-HU" baseline="-25000"/>
              <a:t>W</a:t>
            </a:r>
            <a:r>
              <a:rPr lang="en-US" altLang="hu-HU"/>
              <a:t>/P</a:t>
            </a:r>
            <a:r>
              <a:rPr lang="en-US" altLang="hu-HU" baseline="-25000"/>
              <a:t>C</a:t>
            </a:r>
            <a:r>
              <a:rPr lang="en-US" altLang="hu-HU"/>
              <a:t>, always denotes the relative price of the good in the numerator, measured in terms of how much of the good in the denominator must be given up.</a:t>
            </a:r>
          </a:p>
          <a:p>
            <a:r>
              <a:rPr lang="en-US" altLang="hu-HU"/>
              <a:t>The slope of the PPF equals the relative price of wheat, the good on the horizontal axis.</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2-48</a:t>
            </a:r>
            <a:endParaRPr lang="en-US" dirty="0"/>
          </a:p>
        </p:txBody>
      </p:sp>
    </p:spTree>
    <p:extLst>
      <p:ext uri="{BB962C8B-B14F-4D97-AF65-F5344CB8AC3E}">
        <p14:creationId xmlns:p14="http://schemas.microsoft.com/office/powerpoint/2010/main" val="1636335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09433" y="1568047"/>
            <a:ext cx="8277367" cy="4893647"/>
          </a:xfrm>
          <a:prstGeom prst="rect">
            <a:avLst/>
          </a:prstGeom>
          <a:noFill/>
          <a:ln w="9525" algn="ctr">
            <a:noFill/>
            <a:miter lim="800000"/>
            <a:headEnd/>
            <a:tailEnd/>
          </a:ln>
          <a:effectLst/>
        </p:spPr>
        <p:txBody>
          <a:bodyPr wrap="square">
            <a:spAutoFit/>
          </a:bodyPr>
          <a:lstStyle/>
          <a:p>
            <a:pPr>
              <a:spcBef>
                <a:spcPct val="10000"/>
              </a:spcBef>
              <a:spcAft>
                <a:spcPct val="10000"/>
              </a:spcAft>
              <a:defRPr/>
            </a:pPr>
            <a:r>
              <a:rPr lang="en-US" sz="2800" b="1" dirty="0">
                <a:solidFill>
                  <a:schemeClr val="bg1"/>
                </a:solidFill>
                <a:latin typeface="Arial" panose="020B0604020202020204" pitchFamily="34" charset="0"/>
                <a:cs typeface="Arial" panose="020B0604020202020204" pitchFamily="34" charset="0"/>
              </a:rPr>
              <a:t>Wages</a:t>
            </a:r>
          </a:p>
          <a:p>
            <a:pPr marL="342900" indent="-342900">
              <a:spcBef>
                <a:spcPct val="10000"/>
              </a:spcBef>
              <a:spcAft>
                <a:spcPct val="10000"/>
              </a:spcAft>
              <a:buFont typeface="Arial" pitchFamily="34" charset="0"/>
              <a:buChar char="•"/>
              <a:defRPr/>
            </a:pPr>
            <a:r>
              <a:rPr lang="en-US" sz="2600" dirty="0">
                <a:solidFill>
                  <a:schemeClr val="bg1"/>
                </a:solidFill>
                <a:latin typeface="Arial" panose="020B0604020202020204" pitchFamily="34" charset="0"/>
                <a:cs typeface="Arial" panose="020B0604020202020204" pitchFamily="34" charset="0"/>
              </a:rPr>
              <a:t>In competitive markets firms hire workers up to the point at which the hourly wage equals the value of one more hour of production.</a:t>
            </a:r>
          </a:p>
          <a:p>
            <a:pPr marL="342900" indent="-342900">
              <a:spcBef>
                <a:spcPct val="10000"/>
              </a:spcBef>
              <a:spcAft>
                <a:spcPct val="10000"/>
              </a:spcAft>
              <a:buFont typeface="Arial" pitchFamily="34" charset="0"/>
              <a:buChar char="•"/>
              <a:defRPr/>
            </a:pPr>
            <a:r>
              <a:rPr lang="en-US" sz="2600" dirty="0" smtClean="0">
                <a:solidFill>
                  <a:schemeClr val="bg1"/>
                </a:solidFill>
                <a:latin typeface="Arial" panose="020B0604020202020204" pitchFamily="34" charset="0"/>
                <a:cs typeface="Arial" panose="020B0604020202020204" pitchFamily="34" charset="0"/>
              </a:rPr>
              <a:t>The </a:t>
            </a:r>
            <a:r>
              <a:rPr lang="en-US" sz="2600" dirty="0">
                <a:solidFill>
                  <a:schemeClr val="bg1"/>
                </a:solidFill>
                <a:latin typeface="Arial" panose="020B0604020202020204" pitchFamily="34" charset="0"/>
                <a:cs typeface="Arial" panose="020B0604020202020204" pitchFamily="34" charset="0"/>
              </a:rPr>
              <a:t>value of one more hour of labor equals the amount of goods produced in that hour (MPL) times the price of the good.</a:t>
            </a:r>
          </a:p>
          <a:p>
            <a:pPr marL="342900" indent="-342900">
              <a:spcBef>
                <a:spcPct val="10000"/>
              </a:spcBef>
              <a:spcAft>
                <a:spcPct val="10000"/>
              </a:spcAft>
              <a:buFont typeface="Arial" pitchFamily="34" charset="0"/>
              <a:buChar char="•"/>
              <a:defRPr/>
            </a:pPr>
            <a:r>
              <a:rPr lang="en-US" sz="2600" dirty="0" smtClean="0">
                <a:solidFill>
                  <a:schemeClr val="bg1"/>
                </a:solidFill>
                <a:latin typeface="Arial" panose="020B0604020202020204" pitchFamily="34" charset="0"/>
                <a:cs typeface="Arial" panose="020B0604020202020204" pitchFamily="34" charset="0"/>
              </a:rPr>
              <a:t>Labor will be hired </a:t>
            </a:r>
            <a:r>
              <a:rPr lang="en-US" sz="2600" dirty="0">
                <a:solidFill>
                  <a:schemeClr val="bg1"/>
                </a:solidFill>
                <a:latin typeface="Arial" panose="020B0604020202020204" pitchFamily="34" charset="0"/>
                <a:cs typeface="Arial" panose="020B0604020202020204" pitchFamily="34" charset="0"/>
              </a:rPr>
              <a:t>up to the point where wage </a:t>
            </a:r>
            <a:r>
              <a:rPr lang="hu-HU" sz="2600" dirty="0" smtClean="0">
                <a:solidFill>
                  <a:schemeClr val="bg1"/>
                </a:solidFill>
                <a:latin typeface="Arial" panose="020B0604020202020204" pitchFamily="34" charset="0"/>
                <a:cs typeface="Arial" panose="020B0604020202020204" pitchFamily="34" charset="0"/>
              </a:rPr>
              <a:t>(W) </a:t>
            </a:r>
            <a:r>
              <a:rPr lang="en-US" sz="2600" dirty="0" smtClean="0">
                <a:solidFill>
                  <a:schemeClr val="bg1"/>
                </a:solidFill>
                <a:latin typeface="Arial" panose="020B0604020202020204" pitchFamily="34" charset="0"/>
                <a:cs typeface="Arial" panose="020B0604020202020204" pitchFamily="34" charset="0"/>
              </a:rPr>
              <a:t>equals</a:t>
            </a:r>
            <a:r>
              <a:rPr lang="hu-HU" sz="2600" i="1" dirty="0" smtClean="0">
                <a:solidFill>
                  <a:schemeClr val="bg1"/>
                </a:solidFill>
                <a:latin typeface="Arial" panose="020B0604020202020204" pitchFamily="34" charset="0"/>
                <a:cs typeface="Arial" panose="020B0604020202020204" pitchFamily="34" charset="0"/>
              </a:rPr>
              <a:t>    W = </a:t>
            </a:r>
            <a:r>
              <a:rPr lang="en-US" sz="2600" i="1" dirty="0" smtClean="0">
                <a:solidFill>
                  <a:schemeClr val="bg1"/>
                </a:solidFill>
                <a:latin typeface="Arial" panose="020B0604020202020204" pitchFamily="34" charset="0"/>
                <a:cs typeface="Arial" panose="020B0604020202020204" pitchFamily="34" charset="0"/>
              </a:rPr>
              <a:t>P</a:t>
            </a:r>
            <a:r>
              <a:rPr lang="en-US" sz="2600" dirty="0" smtClean="0">
                <a:solidFill>
                  <a:schemeClr val="bg1"/>
                </a:solidFill>
                <a:latin typeface="Arial" panose="020B0604020202020204" pitchFamily="34" charset="0"/>
                <a:cs typeface="Arial" panose="020B0604020202020204" pitchFamily="34" charset="0"/>
              </a:rPr>
              <a:t> </a:t>
            </a:r>
            <a:r>
              <a:rPr lang="en-US" sz="2600" dirty="0">
                <a:solidFill>
                  <a:schemeClr val="bg1"/>
                </a:solidFill>
                <a:latin typeface="Arial" panose="020B0604020202020204" pitchFamily="34" charset="0"/>
                <a:cs typeface="Arial" panose="020B0604020202020204" pitchFamily="34" charset="0"/>
              </a:rPr>
              <a:t>• </a:t>
            </a:r>
            <a:r>
              <a:rPr lang="en-US" sz="2600" i="1" dirty="0" smtClean="0">
                <a:solidFill>
                  <a:schemeClr val="bg1"/>
                </a:solidFill>
                <a:latin typeface="Arial" panose="020B0604020202020204" pitchFamily="34" charset="0"/>
                <a:cs typeface="Arial" panose="020B0604020202020204" pitchFamily="34" charset="0"/>
              </a:rPr>
              <a:t>MPL</a:t>
            </a:r>
            <a:endParaRPr lang="hu-HU" sz="2600" i="1" dirty="0" smtClean="0">
              <a:solidFill>
                <a:schemeClr val="bg1"/>
              </a:solidFill>
              <a:latin typeface="Arial" panose="020B0604020202020204" pitchFamily="34" charset="0"/>
              <a:cs typeface="Arial" panose="020B0604020202020204" pitchFamily="34" charset="0"/>
            </a:endParaRPr>
          </a:p>
          <a:p>
            <a:pPr>
              <a:spcBef>
                <a:spcPct val="10000"/>
              </a:spcBef>
              <a:spcAft>
                <a:spcPct val="10000"/>
              </a:spcAft>
              <a:defRPr/>
            </a:pPr>
            <a:r>
              <a:rPr lang="hu-HU" sz="2600" dirty="0" smtClean="0">
                <a:solidFill>
                  <a:schemeClr val="bg1"/>
                </a:solidFill>
                <a:latin typeface="Arial" panose="020B0604020202020204" pitchFamily="34" charset="0"/>
                <a:cs typeface="Arial" panose="020B0604020202020204" pitchFamily="34" charset="0"/>
              </a:rPr>
              <a:t>    </a:t>
            </a:r>
            <a:r>
              <a:rPr lang="en-US" sz="2600" dirty="0" smtClean="0">
                <a:solidFill>
                  <a:schemeClr val="bg1"/>
                </a:solidFill>
                <a:latin typeface="Arial" panose="020B0604020202020204" pitchFamily="34" charset="0"/>
                <a:cs typeface="Arial" panose="020B0604020202020204" pitchFamily="34" charset="0"/>
              </a:rPr>
              <a:t>for </a:t>
            </a:r>
            <a:r>
              <a:rPr lang="en-US" sz="2600" dirty="0">
                <a:solidFill>
                  <a:schemeClr val="bg1"/>
                </a:solidFill>
                <a:latin typeface="Arial" panose="020B0604020202020204" pitchFamily="34" charset="0"/>
                <a:cs typeface="Arial" panose="020B0604020202020204" pitchFamily="34" charset="0"/>
              </a:rPr>
              <a:t>each industry.</a:t>
            </a:r>
          </a:p>
          <a:p>
            <a:pPr marL="342900" indent="-342900">
              <a:spcBef>
                <a:spcPct val="10000"/>
              </a:spcBef>
              <a:spcAft>
                <a:spcPct val="10000"/>
              </a:spcAft>
              <a:buFont typeface="Arial" pitchFamily="34" charset="0"/>
              <a:buChar char="•"/>
              <a:defRPr/>
            </a:pPr>
            <a:endParaRPr lang="en-US" sz="2400" b="0" dirty="0"/>
          </a:p>
        </p:txBody>
      </p:sp>
      <p:sp>
        <p:nvSpPr>
          <p:cNvPr id="12" name="Rectangle 3"/>
          <p:cNvSpPr txBox="1">
            <a:spLocks noChangeArrowheads="1"/>
          </p:cNvSpPr>
          <p:nvPr/>
        </p:nvSpPr>
        <p:spPr bwMode="auto">
          <a:xfrm>
            <a:off x="2054349" y="409432"/>
            <a:ext cx="6598337"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5" name="Slide Number Placeholder 4"/>
          <p:cNvSpPr>
            <a:spLocks noGrp="1"/>
          </p:cNvSpPr>
          <p:nvPr>
            <p:ph type="sldNum" sz="quarter" idx="12"/>
          </p:nvPr>
        </p:nvSpPr>
        <p:spPr>
          <a:xfrm>
            <a:off x="8065826" y="6356350"/>
            <a:ext cx="620973" cy="365125"/>
          </a:xfrm>
        </p:spPr>
        <p:txBody>
          <a:bodyPr/>
          <a:lstStyle/>
          <a:p>
            <a:r>
              <a:rPr lang="hu-HU" dirty="0" smtClean="0"/>
              <a:t>2-</a:t>
            </a:r>
            <a:fld id="{7A9DC544-88AA-4B99-9569-D68FC0552398}" type="slidenum">
              <a:rPr lang="en-US" smtClean="0"/>
              <a:pPr/>
              <a:t>49</a:t>
            </a:fld>
            <a:endParaRPr lang="en-US" dirty="0"/>
          </a:p>
        </p:txBody>
      </p:sp>
    </p:spTree>
    <p:extLst>
      <p:ext uri="{BB962C8B-B14F-4D97-AF65-F5344CB8AC3E}">
        <p14:creationId xmlns:p14="http://schemas.microsoft.com/office/powerpoint/2010/main" val="376015118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itle 1"/>
          <p:cNvSpPr>
            <a:spLocks noGrp="1"/>
          </p:cNvSpPr>
          <p:nvPr>
            <p:ph type="title"/>
          </p:nvPr>
        </p:nvSpPr>
        <p:spPr/>
        <p:txBody>
          <a:bodyPr>
            <a:noAutofit/>
          </a:bodyPr>
          <a:lstStyle/>
          <a:p>
            <a:pPr algn="l" eaLnBrk="1" hangingPunct="1"/>
            <a:r>
              <a:rPr lang="en-US" sz="3200" dirty="0" smtClean="0"/>
              <a:t>The Principle of Comparative Advantage</a:t>
            </a:r>
          </a:p>
        </p:txBody>
      </p:sp>
      <p:sp>
        <p:nvSpPr>
          <p:cNvPr id="23554" name="Content Placeholder 2"/>
          <p:cNvSpPr>
            <a:spLocks noGrp="1"/>
          </p:cNvSpPr>
          <p:nvPr>
            <p:ph idx="1"/>
          </p:nvPr>
        </p:nvSpPr>
        <p:spPr/>
        <p:txBody>
          <a:bodyPr/>
          <a:lstStyle/>
          <a:p>
            <a:pPr eaLnBrk="1" hangingPunct="1"/>
            <a:endParaRPr lang="en-US" dirty="0" smtClean="0"/>
          </a:p>
          <a:p>
            <a:pPr eaLnBrk="1" hangingPunct="1"/>
            <a:endParaRPr lang="en-US" dirty="0" smtClean="0"/>
          </a:p>
        </p:txBody>
      </p:sp>
      <p:sp>
        <p:nvSpPr>
          <p:cNvPr id="6" name="Footer Placeholder 4"/>
          <p:cNvSpPr>
            <a:spLocks noGrp="1"/>
          </p:cNvSpPr>
          <p:nvPr>
            <p:ph type="ftr" sz="quarter" idx="11"/>
          </p:nvPr>
        </p:nvSpPr>
        <p:spPr>
          <a:xfrm>
            <a:off x="3047999" y="6400800"/>
            <a:ext cx="3186545"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23553" name="Slide Number Placeholder 1"/>
          <p:cNvSpPr>
            <a:spLocks noGrp="1"/>
          </p:cNvSpPr>
          <p:nvPr>
            <p:ph type="sldNum" sz="quarter" idx="12"/>
          </p:nvPr>
        </p:nvSpPr>
        <p:spPr>
          <a:noFill/>
        </p:spPr>
        <p:txBody>
          <a:bodyPr/>
          <a:lstStyle/>
          <a:p>
            <a:r>
              <a:rPr lang="en-US" smtClean="0"/>
              <a:t>2-</a:t>
            </a:r>
            <a:fld id="{1FBBF752-3630-4625-AC2A-26C338CA6CC8}" type="slidenum">
              <a:rPr lang="en-US" smtClean="0"/>
              <a:pPr/>
              <a:t>5</a:t>
            </a:fld>
            <a:endParaRPr lang="en-US" smtClean="0"/>
          </a:p>
        </p:txBody>
      </p:sp>
      <p:sp>
        <p:nvSpPr>
          <p:cNvPr id="4" name="Rectangle 3"/>
          <p:cNvSpPr/>
          <p:nvPr/>
        </p:nvSpPr>
        <p:spPr bwMode="auto">
          <a:xfrm>
            <a:off x="1323833" y="2783359"/>
            <a:ext cx="6387152" cy="2170777"/>
          </a:xfrm>
          <a:prstGeom prst="rect">
            <a:avLst/>
          </a:prstGeom>
          <a:solidFill>
            <a:schemeClr val="accent3">
              <a:alpha val="94902"/>
            </a:schemeClr>
          </a:soli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lgn="ctr">
              <a:defRPr/>
            </a:pPr>
            <a:r>
              <a:rPr lang="en-US" sz="2800" b="1" dirty="0">
                <a:solidFill>
                  <a:schemeClr val="bg1"/>
                </a:solidFill>
                <a:effectLst>
                  <a:outerShdw blurRad="38100" dist="38100" dir="2700000" algn="tl">
                    <a:srgbClr val="000000">
                      <a:alpha val="43137"/>
                    </a:srgbClr>
                  </a:outerShdw>
                </a:effectLst>
              </a:rPr>
              <a:t>The Principle of Comparative Advantage</a:t>
            </a:r>
            <a:r>
              <a:rPr lang="en-US" sz="2800" b="1" i="1" dirty="0">
                <a:solidFill>
                  <a:schemeClr val="bg1"/>
                </a:solidFill>
                <a:effectLst>
                  <a:outerShdw blurRad="38100" dist="38100" dir="2700000" algn="tl">
                    <a:srgbClr val="000000">
                      <a:alpha val="43137"/>
                    </a:srgbClr>
                  </a:outerShdw>
                </a:effectLst>
              </a:rPr>
              <a:t/>
            </a:r>
            <a:br>
              <a:rPr lang="en-US" sz="2800" b="1" i="1" dirty="0">
                <a:solidFill>
                  <a:schemeClr val="bg1"/>
                </a:solidFill>
                <a:effectLst>
                  <a:outerShdw blurRad="38100" dist="38100" dir="2700000" algn="tl">
                    <a:srgbClr val="000000">
                      <a:alpha val="43137"/>
                    </a:srgbClr>
                  </a:outerShdw>
                </a:effectLst>
              </a:rPr>
            </a:br>
            <a:r>
              <a:rPr lang="en-US" sz="2800" dirty="0">
                <a:solidFill>
                  <a:schemeClr val="bg1"/>
                </a:solidFill>
                <a:effectLst>
                  <a:outerShdw blurRad="38100" dist="38100" dir="2700000" algn="tl">
                    <a:srgbClr val="000000">
                      <a:alpha val="43137"/>
                    </a:srgbClr>
                  </a:outerShdw>
                </a:effectLst>
              </a:rPr>
              <a:t>Everyone does best when each person (or each country) concentrates on the activities for which his or her opportunity cost is the lowest.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1557718"/>
            <a:ext cx="7351712" cy="523220"/>
          </a:xfrm>
          <a:prstGeom prst="rect">
            <a:avLst/>
          </a:prstGeom>
          <a:noFill/>
          <a:ln w="9525" algn="ctr">
            <a:noFill/>
            <a:miter lim="800000"/>
            <a:headEnd/>
            <a:tailEnd/>
          </a:ln>
        </p:spPr>
        <p:txBody>
          <a:bodyPr>
            <a:spAutoFit/>
          </a:bodyPr>
          <a:lstStyle/>
          <a:p>
            <a:pPr>
              <a:spcBef>
                <a:spcPct val="20000"/>
              </a:spcBef>
            </a:pPr>
            <a:r>
              <a:rPr lang="en-US" sz="2800" b="1" dirty="0">
                <a:solidFill>
                  <a:schemeClr val="bg1"/>
                </a:solidFill>
                <a:latin typeface="+mj-lt"/>
              </a:rPr>
              <a:t>The Foreign Country</a:t>
            </a:r>
          </a:p>
        </p:txBody>
      </p:sp>
      <p:sp>
        <p:nvSpPr>
          <p:cNvPr id="21" name="Rectangle 3"/>
          <p:cNvSpPr txBox="1">
            <a:spLocks noChangeArrowheads="1"/>
          </p:cNvSpPr>
          <p:nvPr/>
        </p:nvSpPr>
        <p:spPr bwMode="auto">
          <a:xfrm>
            <a:off x="2054346" y="354846"/>
            <a:ext cx="5124378"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sp>
        <p:nvSpPr>
          <p:cNvPr id="3" name="Rectangle 2"/>
          <p:cNvSpPr>
            <a:spLocks noChangeArrowheads="1"/>
          </p:cNvSpPr>
          <p:nvPr/>
        </p:nvSpPr>
        <p:spPr bwMode="auto">
          <a:xfrm>
            <a:off x="585788" y="2251694"/>
            <a:ext cx="8101012" cy="4013406"/>
          </a:xfrm>
          <a:prstGeom prst="rect">
            <a:avLst/>
          </a:prstGeom>
          <a:noFill/>
          <a:ln w="9525">
            <a:noFill/>
            <a:miter lim="800000"/>
            <a:headEnd/>
            <a:tailEnd/>
          </a:ln>
        </p:spPr>
        <p:txBody>
          <a:bodyPr>
            <a:spAutoFit/>
          </a:bodyPr>
          <a:lstStyle/>
          <a:p>
            <a:pPr marL="457200" lvl="2" indent="-457200">
              <a:spcBef>
                <a:spcPct val="10000"/>
              </a:spcBef>
              <a:spcAft>
                <a:spcPct val="10000"/>
              </a:spcAft>
              <a:buFont typeface="Arial" charset="0"/>
              <a:buChar char="•"/>
            </a:pPr>
            <a:r>
              <a:rPr lang="en-US" sz="2600" b="0" dirty="0" smtClean="0">
                <a:solidFill>
                  <a:schemeClr val="bg1"/>
                </a:solidFill>
              </a:rPr>
              <a:t>Assume a Foreign worker can produce one bushel of wheat or one yard of cloth.</a:t>
            </a:r>
          </a:p>
          <a:p>
            <a:pPr marL="0" lvl="2" algn="ctr">
              <a:spcBef>
                <a:spcPct val="10000"/>
              </a:spcBef>
              <a:spcAft>
                <a:spcPct val="10000"/>
              </a:spcAft>
            </a:pPr>
            <a:r>
              <a:rPr lang="en-US" sz="2600" b="0" i="1" dirty="0" smtClean="0">
                <a:solidFill>
                  <a:schemeClr val="bg1"/>
                </a:solidFill>
              </a:rPr>
              <a:t>MPL</a:t>
            </a:r>
            <a:r>
              <a:rPr lang="en-US" sz="2600" b="0" baseline="30000" dirty="0" smtClean="0">
                <a:solidFill>
                  <a:schemeClr val="bg1"/>
                </a:solidFill>
              </a:rPr>
              <a:t>*</a:t>
            </a:r>
            <a:r>
              <a:rPr lang="en-US" sz="2600" b="0" i="1" baseline="-25000" dirty="0" smtClean="0">
                <a:solidFill>
                  <a:schemeClr val="bg1"/>
                </a:solidFill>
              </a:rPr>
              <a:t>W</a:t>
            </a:r>
            <a:r>
              <a:rPr lang="en-US" sz="2600" b="0" dirty="0" smtClean="0">
                <a:solidFill>
                  <a:schemeClr val="bg1"/>
                </a:solidFill>
              </a:rPr>
              <a:t> </a:t>
            </a:r>
            <a:r>
              <a:rPr lang="en-US" sz="2600" b="0" dirty="0" smtClean="0">
                <a:solidFill>
                  <a:schemeClr val="bg1"/>
                </a:solidFill>
              </a:rPr>
              <a:t>= 1,  </a:t>
            </a:r>
            <a:r>
              <a:rPr lang="en-US" sz="2600" b="0" i="1" dirty="0" smtClean="0">
                <a:solidFill>
                  <a:schemeClr val="bg1"/>
                </a:solidFill>
              </a:rPr>
              <a:t>MPL</a:t>
            </a:r>
            <a:r>
              <a:rPr lang="en-US" sz="2600" b="0" baseline="30000" dirty="0" smtClean="0">
                <a:solidFill>
                  <a:schemeClr val="bg1"/>
                </a:solidFill>
              </a:rPr>
              <a:t>*</a:t>
            </a:r>
            <a:r>
              <a:rPr lang="en-US" sz="2600" b="0" i="1" baseline="-25000" dirty="0" smtClean="0">
                <a:solidFill>
                  <a:schemeClr val="bg1"/>
                </a:solidFill>
              </a:rPr>
              <a:t>C</a:t>
            </a:r>
            <a:r>
              <a:rPr lang="en-US" sz="2600" b="0" dirty="0" smtClean="0">
                <a:solidFill>
                  <a:schemeClr val="bg1"/>
                </a:solidFill>
              </a:rPr>
              <a:t> = 1</a:t>
            </a:r>
          </a:p>
          <a:p>
            <a:pPr marL="457200" lvl="2" indent="-457200">
              <a:spcBef>
                <a:spcPct val="10000"/>
              </a:spcBef>
              <a:spcAft>
                <a:spcPct val="10000"/>
              </a:spcAft>
              <a:buFont typeface="Arial" charset="0"/>
              <a:buChar char="•"/>
            </a:pPr>
            <a:r>
              <a:rPr lang="en-US" sz="2600" b="0" dirty="0" smtClean="0">
                <a:solidFill>
                  <a:schemeClr val="bg1"/>
                </a:solidFill>
              </a:rPr>
              <a:t>Assume </a:t>
            </a:r>
            <a:r>
              <a:rPr lang="en-US" sz="2600" b="0" dirty="0" smtClean="0">
                <a:solidFill>
                  <a:schemeClr val="bg1"/>
                </a:solidFill>
              </a:rPr>
              <a:t>there are 100 workers available in Foreign.</a:t>
            </a:r>
          </a:p>
          <a:p>
            <a:pPr marL="457200" lvl="2" indent="-457200">
              <a:spcBef>
                <a:spcPct val="10000"/>
              </a:spcBef>
              <a:spcAft>
                <a:spcPct val="10000"/>
              </a:spcAft>
              <a:buFont typeface="Arial" charset="0"/>
              <a:buChar char="•"/>
            </a:pPr>
            <a:r>
              <a:rPr lang="en-US" sz="2600" b="0" dirty="0" smtClean="0">
                <a:solidFill>
                  <a:schemeClr val="bg1"/>
                </a:solidFill>
              </a:rPr>
              <a:t>If all workers were employed in wheat they could produce 100 bushels.  </a:t>
            </a:r>
          </a:p>
          <a:p>
            <a:pPr marL="457200" lvl="2" indent="-457200">
              <a:spcBef>
                <a:spcPct val="10000"/>
              </a:spcBef>
              <a:spcAft>
                <a:spcPct val="10000"/>
              </a:spcAft>
              <a:buFont typeface="Arial" charset="0"/>
              <a:buChar char="•"/>
            </a:pPr>
            <a:r>
              <a:rPr lang="en-US" sz="2600" b="0" dirty="0" smtClean="0">
                <a:solidFill>
                  <a:schemeClr val="bg1"/>
                </a:solidFill>
              </a:rPr>
              <a:t>If all workers were employed in cloth they could produce 100 yards.</a:t>
            </a:r>
            <a:endParaRPr lang="en-US" sz="2600" b="0" dirty="0">
              <a:solidFill>
                <a:schemeClr val="bg1"/>
              </a:solidFill>
            </a:endParaRPr>
          </a:p>
        </p:txBody>
      </p:sp>
      <p:sp>
        <p:nvSpPr>
          <p:cNvPr id="6" name="Slide Number Placeholder 5"/>
          <p:cNvSpPr>
            <a:spLocks noGrp="1"/>
          </p:cNvSpPr>
          <p:nvPr>
            <p:ph type="sldNum" sz="quarter" idx="12"/>
          </p:nvPr>
        </p:nvSpPr>
        <p:spPr>
          <a:xfrm>
            <a:off x="7918450" y="6356350"/>
            <a:ext cx="768350" cy="365125"/>
          </a:xfrm>
        </p:spPr>
        <p:txBody>
          <a:bodyPr/>
          <a:lstStyle/>
          <a:p>
            <a:r>
              <a:rPr lang="hu-HU" dirty="0" smtClean="0"/>
              <a:t>2-</a:t>
            </a:r>
            <a:fld id="{7A9DC544-88AA-4B99-9569-D68FC0552398}" type="slidenum">
              <a:rPr lang="en-US" smtClean="0"/>
              <a:pPr/>
              <a:t>50</a:t>
            </a:fld>
            <a:endParaRPr lang="en-US" dirty="0"/>
          </a:p>
        </p:txBody>
      </p:sp>
    </p:spTree>
    <p:extLst>
      <p:ext uri="{BB962C8B-B14F-4D97-AF65-F5344CB8AC3E}">
        <p14:creationId xmlns:p14="http://schemas.microsoft.com/office/powerpoint/2010/main" val="2674223903"/>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66738" y="1380463"/>
            <a:ext cx="7947025" cy="461665"/>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bg1"/>
                </a:solidFill>
                <a:latin typeface="+mj-lt"/>
              </a:rPr>
              <a:t>Foreign Production Possibilities Frontier</a:t>
            </a:r>
          </a:p>
        </p:txBody>
      </p:sp>
      <p:grpSp>
        <p:nvGrpSpPr>
          <p:cNvPr id="2" name="Group 39"/>
          <p:cNvGrpSpPr>
            <a:grpSpLocks/>
          </p:cNvGrpSpPr>
          <p:nvPr/>
        </p:nvGrpSpPr>
        <p:grpSpPr bwMode="auto">
          <a:xfrm>
            <a:off x="591521" y="1937984"/>
            <a:ext cx="8040687" cy="4429125"/>
            <a:chOff x="566738" y="2200275"/>
            <a:chExt cx="7805737" cy="4219575"/>
          </a:xfrm>
          <a:solidFill>
            <a:schemeClr val="accent1">
              <a:lumMod val="20000"/>
              <a:lumOff val="80000"/>
            </a:schemeClr>
          </a:solidFill>
        </p:grpSpPr>
        <p:sp>
          <p:nvSpPr>
            <p:cNvPr id="96271" name="Rectangle 8"/>
            <p:cNvSpPr>
              <a:spLocks noChangeArrowheads="1"/>
            </p:cNvSpPr>
            <p:nvPr/>
          </p:nvSpPr>
          <p:spPr bwMode="auto">
            <a:xfrm>
              <a:off x="566738" y="2200275"/>
              <a:ext cx="7805737" cy="4219575"/>
            </a:xfrm>
            <a:prstGeom prst="rect">
              <a:avLst/>
            </a:prstGeom>
            <a:grpFill/>
            <a:ln w="38100" algn="ctr">
              <a:solidFill>
                <a:schemeClr val="accent1">
                  <a:lumMod val="75000"/>
                </a:schemeClr>
              </a:solidFill>
              <a:round/>
              <a:headEnd/>
              <a:tailEnd/>
            </a:ln>
          </p:spPr>
          <p:txBody>
            <a:bodyPr/>
            <a:lstStyle/>
            <a:p>
              <a:endParaRPr lang="en-US" sz="2800" b="0">
                <a:solidFill>
                  <a:schemeClr val="tx2"/>
                </a:solidFill>
              </a:endParaRPr>
            </a:p>
          </p:txBody>
        </p:sp>
        <p:sp>
          <p:nvSpPr>
            <p:cNvPr id="96272" name="Rectangle 9"/>
            <p:cNvSpPr>
              <a:spLocks noChangeArrowheads="1"/>
            </p:cNvSpPr>
            <p:nvPr/>
          </p:nvSpPr>
          <p:spPr bwMode="auto">
            <a:xfrm>
              <a:off x="581024" y="2219327"/>
              <a:ext cx="7772401" cy="310482"/>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12" name="Rectangle 11"/>
          <p:cNvSpPr>
            <a:spLocks noChangeArrowheads="1"/>
          </p:cNvSpPr>
          <p:nvPr/>
        </p:nvSpPr>
        <p:spPr bwMode="auto">
          <a:xfrm>
            <a:off x="6091072" y="2256595"/>
            <a:ext cx="2609850" cy="3964162"/>
          </a:xfrm>
          <a:prstGeom prst="rect">
            <a:avLst/>
          </a:prstGeom>
          <a:noFill/>
          <a:ln w="9525">
            <a:noFill/>
            <a:miter lim="800000"/>
            <a:headEnd/>
            <a:tailEnd/>
          </a:ln>
        </p:spPr>
        <p:txBody>
          <a:bodyPr wrap="square">
            <a:spAutoFit/>
          </a:bodyPr>
          <a:lstStyle/>
          <a:p>
            <a:pPr>
              <a:spcBef>
                <a:spcPct val="10000"/>
              </a:spcBef>
              <a:spcAft>
                <a:spcPct val="10000"/>
              </a:spcAft>
            </a:pPr>
            <a:r>
              <a:rPr lang="en-US" sz="1700" dirty="0" smtClean="0"/>
              <a:t>The Foreign PPF is a straight line between 100 yards of cloth and 100 bushels of wheat. </a:t>
            </a:r>
          </a:p>
          <a:p>
            <a:pPr>
              <a:spcBef>
                <a:spcPct val="10000"/>
              </a:spcBef>
              <a:spcAft>
                <a:spcPct val="10000"/>
              </a:spcAft>
            </a:pPr>
            <a:endParaRPr lang="en-US" sz="1700" dirty="0" smtClean="0"/>
          </a:p>
          <a:p>
            <a:pPr>
              <a:spcBef>
                <a:spcPct val="10000"/>
              </a:spcBef>
              <a:spcAft>
                <a:spcPct val="10000"/>
              </a:spcAft>
            </a:pPr>
            <a:r>
              <a:rPr lang="en-US" sz="1700" dirty="0" smtClean="0"/>
              <a:t>The slope of the PPF equals the negative of the opportunity cost of wheat. </a:t>
            </a:r>
          </a:p>
          <a:p>
            <a:pPr>
              <a:spcBef>
                <a:spcPct val="10000"/>
              </a:spcBef>
              <a:spcAft>
                <a:spcPct val="10000"/>
              </a:spcAft>
            </a:pPr>
            <a:endParaRPr lang="en-US" sz="1700" dirty="0" smtClean="0"/>
          </a:p>
          <a:p>
            <a:pPr>
              <a:spcBef>
                <a:spcPct val="10000"/>
              </a:spcBef>
              <a:spcAft>
                <a:spcPct val="10000"/>
              </a:spcAft>
            </a:pPr>
            <a:r>
              <a:rPr lang="en-US" sz="1700" dirty="0" smtClean="0"/>
              <a:t>The opportunity cost is the amount of cloth that must be given up (1 yard) to obtain 1 more bushel of wheat.</a:t>
            </a:r>
            <a:endParaRPr lang="en-US" sz="1700" dirty="0"/>
          </a:p>
        </p:txBody>
      </p:sp>
      <p:sp>
        <p:nvSpPr>
          <p:cNvPr id="13" name="Rectangle 12"/>
          <p:cNvSpPr>
            <a:spLocks noChangeArrowheads="1"/>
          </p:cNvSpPr>
          <p:nvPr/>
        </p:nvSpPr>
        <p:spPr bwMode="auto">
          <a:xfrm>
            <a:off x="749300" y="2214563"/>
            <a:ext cx="5327650" cy="37274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1" name="Rectangle 3"/>
          <p:cNvSpPr txBox="1">
            <a:spLocks noChangeArrowheads="1"/>
          </p:cNvSpPr>
          <p:nvPr/>
        </p:nvSpPr>
        <p:spPr bwMode="auto">
          <a:xfrm>
            <a:off x="2067994" y="368493"/>
            <a:ext cx="4291865"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7256" y="2362200"/>
            <a:ext cx="5181600" cy="3479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8038530" y="6356350"/>
            <a:ext cx="648269" cy="365125"/>
          </a:xfrm>
        </p:spPr>
        <p:txBody>
          <a:bodyPr/>
          <a:lstStyle/>
          <a:p>
            <a:r>
              <a:rPr lang="hu-HU" dirty="0" smtClean="0"/>
              <a:t>2-</a:t>
            </a:r>
            <a:fld id="{7A9DC544-88AA-4B99-9569-D68FC0552398}" type="slidenum">
              <a:rPr lang="en-US" smtClean="0"/>
              <a:pPr/>
              <a:t>51</a:t>
            </a:fld>
            <a:endParaRPr lang="en-US" dirty="0"/>
          </a:p>
        </p:txBody>
      </p:sp>
    </p:spTree>
    <p:extLst>
      <p:ext uri="{BB962C8B-B14F-4D97-AF65-F5344CB8AC3E}">
        <p14:creationId xmlns:p14="http://schemas.microsoft.com/office/powerpoint/2010/main" val="2492143"/>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42196" y="274638"/>
            <a:ext cx="7144603" cy="944562"/>
          </a:xfrm>
        </p:spPr>
        <p:txBody>
          <a:bodyPr>
            <a:normAutofit/>
          </a:bodyPr>
          <a:lstStyle/>
          <a:p>
            <a:r>
              <a:rPr lang="en-US" altLang="hu-HU" sz="3600" dirty="0"/>
              <a:t>Ricardian Model</a:t>
            </a:r>
          </a:p>
        </p:txBody>
      </p:sp>
      <p:sp>
        <p:nvSpPr>
          <p:cNvPr id="34819" name="Rectangle 3"/>
          <p:cNvSpPr>
            <a:spLocks noGrp="1" noChangeArrowheads="1"/>
          </p:cNvSpPr>
          <p:nvPr>
            <p:ph type="body" idx="1"/>
          </p:nvPr>
        </p:nvSpPr>
        <p:spPr>
          <a:xfrm>
            <a:off x="457200" y="1752600"/>
            <a:ext cx="8229600" cy="4373563"/>
          </a:xfrm>
        </p:spPr>
        <p:txBody>
          <a:bodyPr/>
          <a:lstStyle/>
          <a:p>
            <a:r>
              <a:rPr lang="en-US" altLang="hu-HU" dirty="0"/>
              <a:t>Comparative Advantage</a:t>
            </a:r>
          </a:p>
          <a:p>
            <a:pPr lvl="1"/>
            <a:r>
              <a:rPr lang="en-US" altLang="hu-HU" dirty="0"/>
              <a:t>Given the information we have gathered, we can begin to talk about the opportunity cost of production of each good in each country.</a:t>
            </a:r>
          </a:p>
          <a:p>
            <a:pPr lvl="1"/>
            <a:r>
              <a:rPr lang="en-US" altLang="hu-HU" dirty="0"/>
              <a:t>Given the opportunity cost information, we can determine comparative advantages in each country for each good.</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2-52</a:t>
            </a:r>
            <a:endParaRPr lang="en-US" dirty="0"/>
          </a:p>
        </p:txBody>
      </p:sp>
    </p:spTree>
    <p:extLst>
      <p:ext uri="{BB962C8B-B14F-4D97-AF65-F5344CB8AC3E}">
        <p14:creationId xmlns:p14="http://schemas.microsoft.com/office/powerpoint/2010/main" val="237995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58161" y="1407597"/>
            <a:ext cx="7947025" cy="461665"/>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chemeClr val="bg1"/>
                </a:solidFill>
                <a:latin typeface="+mj-lt"/>
              </a:rPr>
              <a:t>Comparative Advantage</a:t>
            </a:r>
          </a:p>
        </p:txBody>
      </p:sp>
      <p:sp>
        <p:nvSpPr>
          <p:cNvPr id="22" name="Rectangle 3"/>
          <p:cNvSpPr txBox="1">
            <a:spLocks noChangeArrowheads="1"/>
          </p:cNvSpPr>
          <p:nvPr/>
        </p:nvSpPr>
        <p:spPr bwMode="auto">
          <a:xfrm>
            <a:off x="2259067" y="559560"/>
            <a:ext cx="6502799" cy="820738"/>
          </a:xfrm>
          <a:prstGeom prst="rect">
            <a:avLst/>
          </a:prstGeom>
          <a:noFill/>
          <a:ln w="9525">
            <a:noFill/>
            <a:miter lim="800000"/>
            <a:headEnd/>
            <a:tailEnd/>
          </a:ln>
        </p:spPr>
        <p:txBody>
          <a:bodyPr anchor="ctr"/>
          <a:lstStyle/>
          <a:p>
            <a:pPr eaLnBrk="0" hangingPunct="0">
              <a:tabLst>
                <a:tab pos="290513" algn="l"/>
              </a:tabLst>
              <a:defRPr/>
            </a:pPr>
            <a:r>
              <a:rPr lang="en-US" sz="4000" kern="0" dirty="0" smtClean="0">
                <a:solidFill>
                  <a:schemeClr val="bg1"/>
                </a:solidFill>
                <a:latin typeface="+mj-lt"/>
                <a:ea typeface="+mj-ea"/>
                <a:cs typeface="+mj-cs"/>
              </a:rPr>
              <a:t>Ricardian </a:t>
            </a:r>
            <a:r>
              <a:rPr lang="en-US" sz="4000" kern="0" dirty="0">
                <a:solidFill>
                  <a:schemeClr val="bg1"/>
                </a:solidFill>
                <a:latin typeface="+mj-lt"/>
                <a:ea typeface="+mj-ea"/>
                <a:cs typeface="+mj-cs"/>
              </a:rPr>
              <a:t>Model</a:t>
            </a:r>
          </a:p>
        </p:txBody>
      </p:sp>
      <p:pic>
        <p:nvPicPr>
          <p:cNvPr id="23" name="tabl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3925" y="1862640"/>
            <a:ext cx="4648200" cy="2327223"/>
          </a:xfrm>
          <a:prstGeom prst="rect">
            <a:avLst/>
          </a:prstGeom>
          <a:solidFill>
            <a:schemeClr val="bg1"/>
          </a:solidFill>
          <a:ln w="9525">
            <a:noFill/>
            <a:miter lim="800000"/>
            <a:headEnd/>
            <a:tailEnd/>
          </a:ln>
          <a:effectLst>
            <a:outerShdw blurRad="50800" dist="50800" dir="5400000" algn="ctr" rotWithShape="0">
              <a:schemeClr val="bg1"/>
            </a:outerShdw>
          </a:effectLst>
        </p:spPr>
      </p:pic>
      <p:sp>
        <p:nvSpPr>
          <p:cNvPr id="3" name="Rectangle 2"/>
          <p:cNvSpPr>
            <a:spLocks noChangeArrowheads="1"/>
          </p:cNvSpPr>
          <p:nvPr/>
        </p:nvSpPr>
        <p:spPr bwMode="auto">
          <a:xfrm>
            <a:off x="257908" y="4325205"/>
            <a:ext cx="8370887" cy="2382191"/>
          </a:xfrm>
          <a:prstGeom prst="rect">
            <a:avLst/>
          </a:prstGeom>
          <a:noFill/>
          <a:ln w="9525">
            <a:noFill/>
            <a:miter lim="800000"/>
            <a:headEnd/>
            <a:tailEnd/>
          </a:ln>
        </p:spPr>
        <p:txBody>
          <a:bodyPr>
            <a:spAutoFit/>
          </a:bodyPr>
          <a:lstStyle/>
          <a:p>
            <a:pPr marL="342900" lvl="1" indent="-342900">
              <a:spcBef>
                <a:spcPct val="10000"/>
              </a:spcBef>
              <a:spcAft>
                <a:spcPct val="10000"/>
              </a:spcAft>
              <a:buFont typeface="Arial" panose="020B0604020202020204" pitchFamily="34" charset="0"/>
              <a:buChar char="•"/>
            </a:pPr>
            <a:r>
              <a:rPr lang="en-US" sz="2400" b="0" dirty="0" smtClean="0">
                <a:solidFill>
                  <a:schemeClr val="bg1"/>
                </a:solidFill>
              </a:rPr>
              <a:t>A country has a </a:t>
            </a:r>
            <a:r>
              <a:rPr lang="en-US" sz="2400" dirty="0" smtClean="0">
                <a:solidFill>
                  <a:schemeClr val="bg1"/>
                </a:solidFill>
              </a:rPr>
              <a:t>comparative advantage </a:t>
            </a:r>
            <a:r>
              <a:rPr lang="en-US" sz="2400" b="0" dirty="0" smtClean="0">
                <a:solidFill>
                  <a:schemeClr val="bg1"/>
                </a:solidFill>
              </a:rPr>
              <a:t>in a good when it has a lower opportunity cost of producing than another country.</a:t>
            </a:r>
          </a:p>
          <a:p>
            <a:pPr marL="342900" lvl="1" indent="-342900">
              <a:spcBef>
                <a:spcPct val="10000"/>
              </a:spcBef>
              <a:spcAft>
                <a:spcPct val="10000"/>
              </a:spcAft>
              <a:buFont typeface="Arial" panose="020B0604020202020204" pitchFamily="34" charset="0"/>
              <a:buChar char="•"/>
            </a:pPr>
            <a:r>
              <a:rPr lang="en-US" sz="2400" b="0" dirty="0" smtClean="0">
                <a:solidFill>
                  <a:schemeClr val="bg1"/>
                </a:solidFill>
              </a:rPr>
              <a:t>By looking at the chart we can see that Foreign has a comparative advantage in producing cloth. Home has a comparative advantage in producing wheat.</a:t>
            </a:r>
            <a:endParaRPr lang="en-US" sz="2400" b="0" dirty="0">
              <a:solidFill>
                <a:schemeClr val="bg1"/>
              </a:solidFill>
            </a:endParaRPr>
          </a:p>
        </p:txBody>
      </p:sp>
      <p:sp>
        <p:nvSpPr>
          <p:cNvPr id="6" name="Slide Number Placeholder 5"/>
          <p:cNvSpPr>
            <a:spLocks noGrp="1"/>
          </p:cNvSpPr>
          <p:nvPr>
            <p:ph type="sldNum" sz="quarter" idx="12"/>
          </p:nvPr>
        </p:nvSpPr>
        <p:spPr>
          <a:xfrm>
            <a:off x="7956644" y="6356350"/>
            <a:ext cx="730155" cy="365125"/>
          </a:xfrm>
        </p:spPr>
        <p:txBody>
          <a:bodyPr/>
          <a:lstStyle/>
          <a:p>
            <a:r>
              <a:rPr lang="hu-HU" dirty="0" smtClean="0"/>
              <a:t>2-</a:t>
            </a:r>
            <a:fld id="{7A9DC544-88AA-4B99-9569-D68FC0552398}" type="slidenum">
              <a:rPr lang="en-US" smtClean="0"/>
              <a:pPr/>
              <a:t>53</a:t>
            </a:fld>
            <a:endParaRPr lang="en-US" dirty="0"/>
          </a:p>
        </p:txBody>
      </p:sp>
    </p:spTree>
    <p:extLst>
      <p:ext uri="{BB962C8B-B14F-4D97-AF65-F5344CB8AC3E}">
        <p14:creationId xmlns:p14="http://schemas.microsoft.com/office/powerpoint/2010/main" val="2481504543"/>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1748791"/>
            <a:ext cx="5779471" cy="523220"/>
          </a:xfrm>
          <a:prstGeom prst="rect">
            <a:avLst/>
          </a:prstGeom>
          <a:noFill/>
          <a:ln w="9525" algn="ctr">
            <a:noFill/>
            <a:miter lim="800000"/>
            <a:headEnd/>
            <a:tailEnd/>
          </a:ln>
        </p:spPr>
        <p:txBody>
          <a:bodyPr wrap="square">
            <a:spAutoFit/>
          </a:bodyPr>
          <a:lstStyle/>
          <a:p>
            <a:pPr>
              <a:spcBef>
                <a:spcPct val="20000"/>
              </a:spcBef>
            </a:pPr>
            <a:r>
              <a:rPr lang="en-US" sz="2800" b="1" dirty="0">
                <a:solidFill>
                  <a:schemeClr val="bg1"/>
                </a:solidFill>
                <a:latin typeface="+mj-lt"/>
              </a:rPr>
              <a:t>International Trade Equilibrium</a:t>
            </a:r>
          </a:p>
        </p:txBody>
      </p:sp>
      <p:sp>
        <p:nvSpPr>
          <p:cNvPr id="35" name="Rectangle 3"/>
          <p:cNvSpPr txBox="1">
            <a:spLocks noChangeArrowheads="1"/>
          </p:cNvSpPr>
          <p:nvPr/>
        </p:nvSpPr>
        <p:spPr bwMode="auto">
          <a:xfrm>
            <a:off x="1126301" y="409436"/>
            <a:ext cx="7703805" cy="820738"/>
          </a:xfrm>
          <a:prstGeom prst="rect">
            <a:avLst/>
          </a:prstGeom>
          <a:noFill/>
          <a:ln w="9525">
            <a:noFill/>
            <a:miter lim="800000"/>
            <a:headEnd/>
            <a:tailEnd/>
          </a:ln>
        </p:spPr>
        <p:txBody>
          <a:bodyPr anchor="ctr"/>
          <a:lstStyle/>
          <a:p>
            <a:pPr eaLnBrk="0" hangingPunct="0">
              <a:defRPr/>
            </a:pPr>
            <a:r>
              <a:rPr lang="hu-HU" sz="3600" kern="0" dirty="0" smtClean="0">
                <a:solidFill>
                  <a:schemeClr val="bg1"/>
                </a:solidFill>
                <a:latin typeface="+mj-lt"/>
                <a:ea typeface="+mj-ea"/>
                <a:cs typeface="+mj-cs"/>
              </a:rPr>
              <a:t>T</a:t>
            </a:r>
            <a:r>
              <a:rPr lang="en-US" sz="3600" kern="0" dirty="0" smtClean="0">
                <a:solidFill>
                  <a:schemeClr val="bg1"/>
                </a:solidFill>
                <a:latin typeface="+mj-lt"/>
                <a:ea typeface="+mj-ea"/>
                <a:cs typeface="+mj-cs"/>
              </a:rPr>
              <a:t>he </a:t>
            </a:r>
            <a:r>
              <a:rPr lang="en-US" sz="3600" kern="0" dirty="0">
                <a:solidFill>
                  <a:schemeClr val="bg1"/>
                </a:solidFill>
                <a:latin typeface="+mj-lt"/>
                <a:ea typeface="+mj-ea"/>
                <a:cs typeface="+mj-cs"/>
              </a:rPr>
              <a:t>Pattern of International Trade</a:t>
            </a:r>
          </a:p>
        </p:txBody>
      </p:sp>
      <p:sp>
        <p:nvSpPr>
          <p:cNvPr id="8" name="Rectangle 7"/>
          <p:cNvSpPr>
            <a:spLocks noChangeArrowheads="1"/>
          </p:cNvSpPr>
          <p:nvPr/>
        </p:nvSpPr>
        <p:spPr bwMode="auto">
          <a:xfrm>
            <a:off x="481438" y="2553959"/>
            <a:ext cx="8120062" cy="3702552"/>
          </a:xfrm>
          <a:prstGeom prst="rect">
            <a:avLst/>
          </a:prstGeom>
          <a:noFill/>
          <a:ln w="9525">
            <a:noFill/>
            <a:miter lim="800000"/>
            <a:headEnd/>
            <a:tailEnd/>
          </a:ln>
        </p:spPr>
        <p:txBody>
          <a:bodyPr>
            <a:spAutoFit/>
          </a:bodyPr>
          <a:lstStyle/>
          <a:p>
            <a:pPr>
              <a:spcBef>
                <a:spcPct val="10000"/>
              </a:spcBef>
              <a:spcAft>
                <a:spcPct val="10000"/>
              </a:spcAft>
            </a:pPr>
            <a:r>
              <a:rPr lang="en-US" sz="2600" b="0" dirty="0" smtClean="0">
                <a:solidFill>
                  <a:schemeClr val="bg1"/>
                </a:solidFill>
              </a:rPr>
              <a:t>What happens when goods are traded between Home and Foreign? We will see:</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that a country’s no-trade relative price determines which product it will export and which it will import.</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the no-trade relative price equals its opportunity cost of production.</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the pattern of exports and imports will be determined by the opportunity costs of production in each country—</a:t>
            </a:r>
            <a:r>
              <a:rPr lang="en-US" sz="2400" b="0" i="1" dirty="0" smtClean="0">
                <a:solidFill>
                  <a:schemeClr val="bg1"/>
                </a:solidFill>
              </a:rPr>
              <a:t>their comparative advantage</a:t>
            </a:r>
            <a:r>
              <a:rPr lang="en-US" sz="2400" b="0" dirty="0" smtClean="0">
                <a:solidFill>
                  <a:schemeClr val="bg1"/>
                </a:solidFill>
              </a:rPr>
              <a:t>.</a:t>
            </a:r>
            <a:endParaRPr lang="en-US" sz="2400" b="0" dirty="0">
              <a:solidFill>
                <a:schemeClr val="bg1"/>
              </a:solidFill>
            </a:endParaRPr>
          </a:p>
        </p:txBody>
      </p:sp>
      <p:sp>
        <p:nvSpPr>
          <p:cNvPr id="5" name="Slide Number Placeholder 4"/>
          <p:cNvSpPr>
            <a:spLocks noGrp="1"/>
          </p:cNvSpPr>
          <p:nvPr>
            <p:ph type="sldNum" sz="quarter" idx="12"/>
          </p:nvPr>
        </p:nvSpPr>
        <p:spPr/>
        <p:txBody>
          <a:bodyPr/>
          <a:lstStyle/>
          <a:p>
            <a:r>
              <a:rPr lang="hu-HU" dirty="0" smtClean="0"/>
              <a:t>2-</a:t>
            </a:r>
            <a:fld id="{7A9DC544-88AA-4B99-9569-D68FC0552398}" type="slidenum">
              <a:rPr lang="en-US" smtClean="0"/>
              <a:pPr/>
              <a:t>54</a:t>
            </a:fld>
            <a:endParaRPr lang="en-US" dirty="0"/>
          </a:p>
        </p:txBody>
      </p:sp>
    </p:spTree>
    <p:extLst>
      <p:ext uri="{BB962C8B-B14F-4D97-AF65-F5344CB8AC3E}">
        <p14:creationId xmlns:p14="http://schemas.microsoft.com/office/powerpoint/2010/main" val="218283656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1331017" y="177423"/>
            <a:ext cx="6775758" cy="1201003"/>
          </a:xfrm>
          <a:prstGeom prst="rect">
            <a:avLst/>
          </a:prstGeom>
          <a:noFill/>
          <a:ln w="9525">
            <a:noFill/>
            <a:miter lim="800000"/>
            <a:headEnd/>
            <a:tailEnd/>
          </a:ln>
        </p:spPr>
        <p:txBody>
          <a:bodyPr anchor="ctr"/>
          <a:lstStyle/>
          <a:p>
            <a:pPr eaLnBrk="0" hangingPunct="0">
              <a:defRPr/>
            </a:pPr>
            <a:r>
              <a:rPr lang="en-US" sz="4000" kern="0" dirty="0" smtClean="0">
                <a:solidFill>
                  <a:schemeClr val="bg1"/>
                </a:solidFill>
                <a:latin typeface="+mj-lt"/>
                <a:ea typeface="+mj-ea"/>
                <a:cs typeface="+mj-cs"/>
              </a:rPr>
              <a:t>Determining </a:t>
            </a:r>
            <a:r>
              <a:rPr lang="en-US" sz="4000" kern="0" dirty="0">
                <a:solidFill>
                  <a:schemeClr val="bg1"/>
                </a:solidFill>
                <a:latin typeface="+mj-lt"/>
                <a:ea typeface="+mj-ea"/>
                <a:cs typeface="+mj-cs"/>
              </a:rPr>
              <a:t>the Pattern of International Trade</a:t>
            </a:r>
          </a:p>
        </p:txBody>
      </p:sp>
      <p:sp>
        <p:nvSpPr>
          <p:cNvPr id="8" name="Rectangle 7"/>
          <p:cNvSpPr>
            <a:spLocks noChangeArrowheads="1"/>
          </p:cNvSpPr>
          <p:nvPr/>
        </p:nvSpPr>
        <p:spPr bwMode="auto">
          <a:xfrm>
            <a:off x="553090" y="1701991"/>
            <a:ext cx="8120062" cy="4524315"/>
          </a:xfrm>
          <a:prstGeom prst="rect">
            <a:avLst/>
          </a:prstGeom>
          <a:noFill/>
          <a:ln w="9525">
            <a:noFill/>
            <a:miter lim="800000"/>
            <a:headEnd/>
            <a:tailEnd/>
          </a:ln>
        </p:spPr>
        <p:txBody>
          <a:bodyPr>
            <a:spAutoFit/>
          </a:bodyPr>
          <a:lstStyle/>
          <a:p>
            <a:pPr>
              <a:spcBef>
                <a:spcPct val="10000"/>
              </a:spcBef>
              <a:spcAft>
                <a:spcPct val="10000"/>
              </a:spcAft>
            </a:pPr>
            <a:r>
              <a:rPr lang="en-US" sz="2400" dirty="0" smtClean="0">
                <a:solidFill>
                  <a:schemeClr val="bg1"/>
                </a:solidFill>
              </a:rPr>
              <a:t>Examining each country’s no-trade relative price we can determine which product it will export and which it will import.</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The relative price of cloth in Foreign is P</a:t>
            </a:r>
            <a:r>
              <a:rPr lang="en-US" sz="2400" b="0" i="1" baseline="-25000" dirty="0" smtClean="0">
                <a:solidFill>
                  <a:schemeClr val="bg1"/>
                </a:solidFill>
              </a:rPr>
              <a:t>C </a:t>
            </a:r>
            <a:r>
              <a:rPr lang="en-US" sz="2400" b="0" dirty="0" smtClean="0">
                <a:solidFill>
                  <a:schemeClr val="bg1"/>
                </a:solidFill>
              </a:rPr>
              <a:t>/P</a:t>
            </a:r>
            <a:r>
              <a:rPr lang="en-US" sz="2400" b="0" i="1" baseline="-25000" dirty="0" smtClean="0">
                <a:solidFill>
                  <a:schemeClr val="bg1"/>
                </a:solidFill>
              </a:rPr>
              <a:t>W</a:t>
            </a:r>
            <a:r>
              <a:rPr lang="en-US" sz="2400" b="0" dirty="0" smtClean="0">
                <a:solidFill>
                  <a:schemeClr val="bg1"/>
                </a:solidFill>
              </a:rPr>
              <a:t> = 1.</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The relative price of cloth in Home is P</a:t>
            </a:r>
            <a:r>
              <a:rPr lang="en-US" sz="2400" b="0" i="1" baseline="-25000" dirty="0" smtClean="0">
                <a:solidFill>
                  <a:schemeClr val="bg1"/>
                </a:solidFill>
              </a:rPr>
              <a:t>C </a:t>
            </a:r>
            <a:r>
              <a:rPr lang="en-US" sz="2400" b="0" dirty="0" smtClean="0">
                <a:solidFill>
                  <a:schemeClr val="bg1"/>
                </a:solidFill>
              </a:rPr>
              <a:t>/P</a:t>
            </a:r>
            <a:r>
              <a:rPr lang="en-US" sz="2400" b="0" i="1" baseline="-25000" dirty="0" smtClean="0">
                <a:solidFill>
                  <a:schemeClr val="bg1"/>
                </a:solidFill>
              </a:rPr>
              <a:t>W</a:t>
            </a:r>
            <a:r>
              <a:rPr lang="en-US" sz="2400" b="0" dirty="0" smtClean="0">
                <a:solidFill>
                  <a:schemeClr val="bg1"/>
                </a:solidFill>
              </a:rPr>
              <a:t> = 2.</a:t>
            </a:r>
          </a:p>
          <a:p>
            <a:pPr marL="342900" indent="-342900">
              <a:spcBef>
                <a:spcPct val="10000"/>
              </a:spcBef>
              <a:spcAft>
                <a:spcPct val="10000"/>
              </a:spcAft>
              <a:buFont typeface="Arial" panose="020B0604020202020204" pitchFamily="34" charset="0"/>
              <a:buChar char="•"/>
            </a:pPr>
            <a:r>
              <a:rPr lang="en-US" sz="2400" dirty="0" smtClean="0">
                <a:solidFill>
                  <a:schemeClr val="bg1"/>
                </a:solidFill>
              </a:rPr>
              <a:t>Therefore, </a:t>
            </a:r>
            <a:r>
              <a:rPr lang="en-US" sz="2400" b="0" dirty="0" smtClean="0">
                <a:solidFill>
                  <a:schemeClr val="bg1"/>
                </a:solidFill>
              </a:rPr>
              <a:t>Foreign would want to export cloth to Home—they can make it for $1 and export it for more than $1.</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Home will export wheat and Foreign will export cloth. </a:t>
            </a:r>
          </a:p>
          <a:p>
            <a:pPr>
              <a:spcBef>
                <a:spcPct val="10000"/>
              </a:spcBef>
              <a:spcAft>
                <a:spcPct val="10000"/>
              </a:spcAft>
            </a:pPr>
            <a:r>
              <a:rPr lang="en-US" sz="2400" b="1" i="1" dirty="0" smtClean="0">
                <a:solidFill>
                  <a:schemeClr val="bg1"/>
                </a:solidFill>
              </a:rPr>
              <a:t>Both countries export the good for which they have the comparative advantage.</a:t>
            </a:r>
            <a:endParaRPr lang="en-US" sz="2400" b="1" i="1" dirty="0">
              <a:solidFill>
                <a:schemeClr val="bg1"/>
              </a:solidFill>
            </a:endParaRPr>
          </a:p>
        </p:txBody>
      </p:sp>
      <p:sp>
        <p:nvSpPr>
          <p:cNvPr id="5" name="Slide Number Placeholder 4"/>
          <p:cNvSpPr>
            <a:spLocks noGrp="1"/>
          </p:cNvSpPr>
          <p:nvPr>
            <p:ph type="sldNum" sz="quarter" idx="12"/>
          </p:nvPr>
        </p:nvSpPr>
        <p:spPr>
          <a:xfrm>
            <a:off x="7956644" y="6356350"/>
            <a:ext cx="730155" cy="365125"/>
          </a:xfrm>
        </p:spPr>
        <p:txBody>
          <a:bodyPr/>
          <a:lstStyle/>
          <a:p>
            <a:r>
              <a:rPr lang="hu-HU" dirty="0" smtClean="0"/>
              <a:t>2-</a:t>
            </a:r>
            <a:fld id="{7A9DC544-88AA-4B99-9569-D68FC0552398}" type="slidenum">
              <a:rPr lang="en-US" smtClean="0"/>
              <a:pPr/>
              <a:t>55</a:t>
            </a:fld>
            <a:endParaRPr lang="en-US" dirty="0"/>
          </a:p>
        </p:txBody>
      </p:sp>
    </p:spTree>
    <p:extLst>
      <p:ext uri="{BB962C8B-B14F-4D97-AF65-F5344CB8AC3E}">
        <p14:creationId xmlns:p14="http://schemas.microsoft.com/office/powerpoint/2010/main" val="2937229411"/>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358311" y="264117"/>
            <a:ext cx="6939531" cy="1239010"/>
          </a:xfrm>
          <a:prstGeom prst="rect">
            <a:avLst/>
          </a:prstGeom>
          <a:noFill/>
          <a:ln w="9525">
            <a:noFill/>
            <a:miter lim="800000"/>
            <a:headEnd/>
            <a:tailEnd/>
          </a:ln>
        </p:spPr>
        <p:txBody>
          <a:bodyPr anchor="ctr"/>
          <a:lstStyle/>
          <a:p>
            <a:pPr eaLnBrk="0" hangingPunct="0">
              <a:defRPr/>
            </a:pPr>
            <a:r>
              <a:rPr lang="en-US" sz="4000" kern="0" dirty="0" smtClean="0">
                <a:solidFill>
                  <a:schemeClr val="bg1"/>
                </a:solidFill>
                <a:latin typeface="+mj-lt"/>
                <a:ea typeface="+mj-ea"/>
                <a:cs typeface="+mj-cs"/>
              </a:rPr>
              <a:t>Determining </a:t>
            </a:r>
            <a:r>
              <a:rPr lang="en-US" sz="4000" kern="0" dirty="0">
                <a:solidFill>
                  <a:schemeClr val="bg1"/>
                </a:solidFill>
                <a:latin typeface="+mj-lt"/>
                <a:ea typeface="+mj-ea"/>
                <a:cs typeface="+mj-cs"/>
              </a:rPr>
              <a:t>the Pattern of International Trade</a:t>
            </a:r>
          </a:p>
        </p:txBody>
      </p:sp>
      <p:sp>
        <p:nvSpPr>
          <p:cNvPr id="10" name="Rectangle 9"/>
          <p:cNvSpPr>
            <a:spLocks noChangeArrowheads="1"/>
          </p:cNvSpPr>
          <p:nvPr/>
        </p:nvSpPr>
        <p:spPr bwMode="auto">
          <a:xfrm>
            <a:off x="566738" y="2002246"/>
            <a:ext cx="8120062" cy="4099584"/>
          </a:xfrm>
          <a:prstGeom prst="rect">
            <a:avLst/>
          </a:prstGeom>
          <a:noFill/>
          <a:ln w="9525">
            <a:noFill/>
            <a:miter lim="800000"/>
            <a:headEnd/>
            <a:tailEnd/>
          </a:ln>
        </p:spPr>
        <p:txBody>
          <a:bodyPr>
            <a:spAutoFit/>
          </a:bodyPr>
          <a:lstStyle/>
          <a:p>
            <a:pPr>
              <a:spcBef>
                <a:spcPct val="10000"/>
              </a:spcBef>
              <a:spcAft>
                <a:spcPct val="10000"/>
              </a:spcAft>
            </a:pPr>
            <a:r>
              <a:rPr lang="en-US" sz="2400" b="0" dirty="0" smtClean="0">
                <a:solidFill>
                  <a:schemeClr val="bg1"/>
                </a:solidFill>
              </a:rPr>
              <a:t>The two countries are in an </a:t>
            </a:r>
            <a:r>
              <a:rPr lang="en-US" sz="2400" dirty="0" smtClean="0">
                <a:solidFill>
                  <a:schemeClr val="bg1"/>
                </a:solidFill>
              </a:rPr>
              <a:t>international trade equilibrium </a:t>
            </a:r>
            <a:r>
              <a:rPr lang="en-US" sz="2400" b="0" dirty="0" smtClean="0">
                <a:solidFill>
                  <a:schemeClr val="bg1"/>
                </a:solidFill>
              </a:rPr>
              <a:t>when the relative price of wheat is the same in the two countries.</a:t>
            </a:r>
          </a:p>
          <a:p>
            <a:pPr>
              <a:spcBef>
                <a:spcPct val="10000"/>
              </a:spcBef>
              <a:spcAft>
                <a:spcPct val="10000"/>
              </a:spcAft>
            </a:pPr>
            <a:r>
              <a:rPr lang="en-US" sz="2400" b="0" dirty="0" smtClean="0">
                <a:solidFill>
                  <a:schemeClr val="bg1"/>
                </a:solidFill>
              </a:rPr>
              <a:t>To fully understand the international trade equilibrium, we are interested in two issues: </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Determining the relative price of wheat (or cloth) in the trade equilibrium</a:t>
            </a:r>
          </a:p>
          <a:p>
            <a:pPr marL="342900" indent="-342900">
              <a:spcBef>
                <a:spcPct val="10000"/>
              </a:spcBef>
              <a:spcAft>
                <a:spcPct val="10000"/>
              </a:spcAft>
              <a:buFont typeface="Arial" panose="020B0604020202020204" pitchFamily="34" charset="0"/>
              <a:buChar char="•"/>
            </a:pPr>
            <a:r>
              <a:rPr lang="en-US" sz="2400" b="0" dirty="0" smtClean="0">
                <a:solidFill>
                  <a:schemeClr val="bg1"/>
                </a:solidFill>
              </a:rPr>
              <a:t>Seeing how the shift from the no-trade equilibrium to the trade equilibrium affects production and consumption in both Home and Foreign.</a:t>
            </a:r>
            <a:endParaRPr lang="en-US" sz="2400" b="0" dirty="0">
              <a:solidFill>
                <a:schemeClr val="bg1"/>
              </a:solidFill>
            </a:endParaRPr>
          </a:p>
        </p:txBody>
      </p:sp>
      <p:sp>
        <p:nvSpPr>
          <p:cNvPr id="5" name="Slide Number Placeholder 4"/>
          <p:cNvSpPr>
            <a:spLocks noGrp="1"/>
          </p:cNvSpPr>
          <p:nvPr>
            <p:ph type="sldNum" sz="quarter" idx="12"/>
          </p:nvPr>
        </p:nvSpPr>
        <p:spPr>
          <a:xfrm>
            <a:off x="7970292" y="6356350"/>
            <a:ext cx="716507" cy="365125"/>
          </a:xfrm>
        </p:spPr>
        <p:txBody>
          <a:bodyPr/>
          <a:lstStyle/>
          <a:p>
            <a:r>
              <a:rPr lang="hu-HU" dirty="0" smtClean="0"/>
              <a:t>2-</a:t>
            </a:r>
            <a:fld id="{7A9DC544-88AA-4B99-9569-D68FC0552398}" type="slidenum">
              <a:rPr lang="en-US" smtClean="0"/>
              <a:pPr/>
              <a:t>56</a:t>
            </a:fld>
            <a:endParaRPr lang="en-US" dirty="0"/>
          </a:p>
        </p:txBody>
      </p:sp>
    </p:spTree>
    <p:extLst>
      <p:ext uri="{BB962C8B-B14F-4D97-AF65-F5344CB8AC3E}">
        <p14:creationId xmlns:p14="http://schemas.microsoft.com/office/powerpoint/2010/main" val="233247367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477672" y="1529686"/>
            <a:ext cx="8195480" cy="4893647"/>
          </a:xfrm>
          <a:prstGeom prst="rect">
            <a:avLst/>
          </a:prstGeom>
          <a:noFill/>
          <a:ln w="9525" algn="ctr">
            <a:noFill/>
            <a:miter lim="800000"/>
            <a:headEnd/>
            <a:tailEnd/>
          </a:ln>
        </p:spPr>
        <p:txBody>
          <a:bodyPr wrap="square">
            <a:spAutoFit/>
          </a:bodyPr>
          <a:lstStyle/>
          <a:p>
            <a:pPr marL="342900" indent="-342900">
              <a:spcBef>
                <a:spcPts val="0"/>
              </a:spcBef>
              <a:spcAft>
                <a:spcPts val="0"/>
              </a:spcAft>
              <a:buFont typeface="Arial" panose="020B0604020202020204" pitchFamily="34" charset="0"/>
              <a:buChar char="•"/>
            </a:pPr>
            <a:r>
              <a:rPr lang="en-US" sz="2600" b="0" dirty="0" smtClean="0">
                <a:solidFill>
                  <a:schemeClr val="bg1"/>
                </a:solidFill>
              </a:rPr>
              <a:t>The relative price of wheat in the trade equilibrium will be between the no-trade price in the two countries.</a:t>
            </a:r>
          </a:p>
          <a:p>
            <a:pPr marL="342900" indent="-342900">
              <a:spcBef>
                <a:spcPts val="0"/>
              </a:spcBef>
              <a:spcAft>
                <a:spcPts val="0"/>
              </a:spcAft>
              <a:buFont typeface="Arial" panose="020B0604020202020204" pitchFamily="34" charset="0"/>
              <a:buChar char="•"/>
            </a:pPr>
            <a:r>
              <a:rPr lang="en-US" sz="2600" b="0" dirty="0" smtClean="0">
                <a:solidFill>
                  <a:schemeClr val="bg1"/>
                </a:solidFill>
              </a:rPr>
              <a:t>For now assume the free-trade price of </a:t>
            </a:r>
            <a:r>
              <a:rPr lang="en-US" sz="2600" b="0" i="1" dirty="0" smtClean="0">
                <a:solidFill>
                  <a:schemeClr val="bg1"/>
                </a:solidFill>
              </a:rPr>
              <a:t>P</a:t>
            </a:r>
            <a:r>
              <a:rPr lang="en-US" sz="2600" b="0" i="1" baseline="-25000" dirty="0" smtClean="0">
                <a:solidFill>
                  <a:schemeClr val="bg1"/>
                </a:solidFill>
              </a:rPr>
              <a:t>W </a:t>
            </a:r>
            <a:r>
              <a:rPr lang="en-US" sz="2600" b="0" dirty="0" smtClean="0">
                <a:solidFill>
                  <a:schemeClr val="bg1"/>
                </a:solidFill>
              </a:rPr>
              <a:t>/P</a:t>
            </a:r>
            <a:r>
              <a:rPr lang="en-US" sz="2600" b="0" i="1" baseline="-25000" dirty="0" smtClean="0">
                <a:solidFill>
                  <a:schemeClr val="bg1"/>
                </a:solidFill>
              </a:rPr>
              <a:t>C</a:t>
            </a:r>
            <a:r>
              <a:rPr lang="en-US" sz="2600" b="0" dirty="0" smtClean="0">
                <a:solidFill>
                  <a:schemeClr val="bg1"/>
                </a:solidFill>
              </a:rPr>
              <a:t> is 2/3 (between the price of ½ in Home and 1 in Foreign).</a:t>
            </a:r>
          </a:p>
          <a:p>
            <a:pPr marL="342900" indent="-342900">
              <a:spcBef>
                <a:spcPts val="0"/>
              </a:spcBef>
              <a:spcAft>
                <a:spcPts val="0"/>
              </a:spcAft>
              <a:buFont typeface="Arial" panose="020B0604020202020204" pitchFamily="34" charset="0"/>
              <a:buChar char="•"/>
            </a:pPr>
            <a:r>
              <a:rPr lang="en-US" sz="2600" b="0" dirty="0" smtClean="0">
                <a:solidFill>
                  <a:schemeClr val="bg1"/>
                </a:solidFill>
              </a:rPr>
              <a:t>We can now take this price and see how trade changes production and consumption in each country.</a:t>
            </a:r>
          </a:p>
          <a:p>
            <a:pPr marL="342900" indent="-342900">
              <a:spcBef>
                <a:spcPts val="0"/>
              </a:spcBef>
              <a:spcAft>
                <a:spcPts val="0"/>
              </a:spcAft>
              <a:buFont typeface="Arial" panose="020B0604020202020204" pitchFamily="34" charset="0"/>
              <a:buChar char="•"/>
            </a:pPr>
            <a:r>
              <a:rPr lang="en-US" sz="2600" b="0" dirty="0" smtClean="0">
                <a:solidFill>
                  <a:schemeClr val="bg1"/>
                </a:solidFill>
              </a:rPr>
              <a:t>The </a:t>
            </a:r>
            <a:r>
              <a:rPr lang="en-US" sz="2600" b="1" dirty="0" smtClean="0">
                <a:solidFill>
                  <a:schemeClr val="bg1"/>
                </a:solidFill>
              </a:rPr>
              <a:t>world price line </a:t>
            </a:r>
            <a:r>
              <a:rPr lang="en-US" sz="2600" b="0" dirty="0" smtClean="0">
                <a:solidFill>
                  <a:schemeClr val="bg1"/>
                </a:solidFill>
              </a:rPr>
              <a:t>shows the range of </a:t>
            </a:r>
            <a:r>
              <a:rPr lang="en-US" sz="2600" b="0" i="1" dirty="0" smtClean="0">
                <a:solidFill>
                  <a:schemeClr val="bg1"/>
                </a:solidFill>
              </a:rPr>
              <a:t>consumption possibilities</a:t>
            </a:r>
            <a:r>
              <a:rPr lang="en-US" sz="2600" b="0" dirty="0" smtClean="0">
                <a:solidFill>
                  <a:schemeClr val="bg1"/>
                </a:solidFill>
              </a:rPr>
              <a:t> that a country can achieve by specializing in one good and engaging in international trade.</a:t>
            </a:r>
            <a:endParaRPr lang="en-US" sz="2600" b="0" dirty="0">
              <a:solidFill>
                <a:schemeClr val="bg1"/>
              </a:solidFill>
            </a:endParaRPr>
          </a:p>
        </p:txBody>
      </p:sp>
      <p:sp>
        <p:nvSpPr>
          <p:cNvPr id="9" name="Rectangle 3"/>
          <p:cNvSpPr txBox="1">
            <a:spLocks noChangeArrowheads="1"/>
          </p:cNvSpPr>
          <p:nvPr/>
        </p:nvSpPr>
        <p:spPr bwMode="auto">
          <a:xfrm>
            <a:off x="1160059" y="286603"/>
            <a:ext cx="7724633" cy="1009935"/>
          </a:xfrm>
          <a:prstGeom prst="rect">
            <a:avLst/>
          </a:prstGeom>
          <a:noFill/>
          <a:ln w="9525">
            <a:noFill/>
            <a:miter lim="800000"/>
            <a:headEnd/>
            <a:tailEnd/>
          </a:ln>
        </p:spPr>
        <p:txBody>
          <a:bodyPr anchor="ctr"/>
          <a:lstStyle/>
          <a:p>
            <a:pPr algn="ctr" eaLnBrk="0" hangingPunct="0">
              <a:defRPr/>
            </a:pPr>
            <a:r>
              <a:rPr lang="en-US" sz="3600" kern="0" dirty="0" smtClean="0">
                <a:solidFill>
                  <a:schemeClr val="bg1"/>
                </a:solidFill>
                <a:latin typeface="+mj-lt"/>
                <a:ea typeface="+mj-ea"/>
                <a:cs typeface="+mj-cs"/>
              </a:rPr>
              <a:t>Determining </a:t>
            </a:r>
            <a:r>
              <a:rPr lang="en-US" sz="3600" kern="0" dirty="0">
                <a:solidFill>
                  <a:schemeClr val="bg1"/>
                </a:solidFill>
                <a:latin typeface="+mj-lt"/>
                <a:ea typeface="+mj-ea"/>
                <a:cs typeface="+mj-cs"/>
              </a:rPr>
              <a:t>the Pattern of International Trade</a:t>
            </a:r>
          </a:p>
        </p:txBody>
      </p:sp>
      <p:sp>
        <p:nvSpPr>
          <p:cNvPr id="5" name="Slide Number Placeholder 4"/>
          <p:cNvSpPr>
            <a:spLocks noGrp="1"/>
          </p:cNvSpPr>
          <p:nvPr>
            <p:ph type="sldNum" sz="quarter" idx="12"/>
          </p:nvPr>
        </p:nvSpPr>
        <p:spPr>
          <a:xfrm>
            <a:off x="8024884" y="6356350"/>
            <a:ext cx="661916" cy="365125"/>
          </a:xfrm>
        </p:spPr>
        <p:txBody>
          <a:bodyPr/>
          <a:lstStyle/>
          <a:p>
            <a:r>
              <a:rPr lang="hu-HU" dirty="0" smtClean="0"/>
              <a:t>2-</a:t>
            </a:r>
            <a:fld id="{7A9DC544-88AA-4B99-9569-D68FC0552398}" type="slidenum">
              <a:rPr lang="en-US" smtClean="0"/>
              <a:pPr/>
              <a:t>57</a:t>
            </a:fld>
            <a:endParaRPr lang="en-US" dirty="0"/>
          </a:p>
        </p:txBody>
      </p:sp>
    </p:spTree>
    <p:extLst>
      <p:ext uri="{BB962C8B-B14F-4D97-AF65-F5344CB8AC3E}">
        <p14:creationId xmlns:p14="http://schemas.microsoft.com/office/powerpoint/2010/main" val="1134206211"/>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US" altLang="hu-HU" sz="3200" dirty="0"/>
              <a:t>Determining the Pattern of International Trade</a:t>
            </a:r>
          </a:p>
        </p:txBody>
      </p:sp>
      <p:sp>
        <p:nvSpPr>
          <p:cNvPr id="46083" name="Rectangle 3"/>
          <p:cNvSpPr>
            <a:spLocks noGrp="1" noChangeArrowheads="1"/>
          </p:cNvSpPr>
          <p:nvPr>
            <p:ph type="body" idx="1"/>
          </p:nvPr>
        </p:nvSpPr>
        <p:spPr/>
        <p:txBody>
          <a:bodyPr>
            <a:normAutofit lnSpcReduction="10000"/>
          </a:bodyPr>
          <a:lstStyle/>
          <a:p>
            <a:r>
              <a:rPr lang="en-US" altLang="hu-HU" dirty="0"/>
              <a:t>How Trade </a:t>
            </a:r>
            <a:r>
              <a:rPr lang="en-US" altLang="hu-HU" dirty="0" smtClean="0"/>
              <a:t>Occurs</a:t>
            </a:r>
            <a:r>
              <a:rPr lang="hu-HU" altLang="hu-HU" dirty="0" smtClean="0"/>
              <a:t>?</a:t>
            </a:r>
            <a:endParaRPr lang="en-US" altLang="hu-HU" dirty="0"/>
          </a:p>
          <a:p>
            <a:pPr lvl="1"/>
            <a:r>
              <a:rPr lang="en-US" altLang="hu-HU" dirty="0"/>
              <a:t>As Home exports wheat, quantity of wheat sold at Home falls.</a:t>
            </a:r>
          </a:p>
          <a:p>
            <a:pPr lvl="1"/>
            <a:r>
              <a:rPr lang="en-US" altLang="hu-HU" dirty="0"/>
              <a:t>The price of wheat at Home is bid up.</a:t>
            </a:r>
          </a:p>
          <a:p>
            <a:pPr lvl="1"/>
            <a:r>
              <a:rPr lang="en-US" altLang="hu-HU" dirty="0"/>
              <a:t>More wheat goes into Foreign’s market.</a:t>
            </a:r>
          </a:p>
          <a:p>
            <a:pPr lvl="1"/>
            <a:r>
              <a:rPr lang="en-US" altLang="hu-HU" dirty="0"/>
              <a:t>The price of wheat in Foreign falls.</a:t>
            </a:r>
          </a:p>
          <a:p>
            <a:pPr lvl="1"/>
            <a:r>
              <a:rPr lang="en-US" altLang="hu-HU" dirty="0"/>
              <a:t>As Foreign exports cloth, the quantity sold in Foreign falls, and the price in Foreign for cloth rises. </a:t>
            </a:r>
          </a:p>
          <a:p>
            <a:pPr lvl="1"/>
            <a:r>
              <a:rPr lang="en-US" altLang="hu-HU" dirty="0"/>
              <a:t>The price of cloth at Home falls.</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2-58</a:t>
            </a:r>
            <a:endParaRPr lang="en-US" dirty="0"/>
          </a:p>
        </p:txBody>
      </p:sp>
    </p:spTree>
    <p:extLst>
      <p:ext uri="{BB962C8B-B14F-4D97-AF65-F5344CB8AC3E}">
        <p14:creationId xmlns:p14="http://schemas.microsoft.com/office/powerpoint/2010/main" val="1662888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altLang="hu-HU" sz="3200" dirty="0"/>
              <a:t>Determining the Pattern of International Trade</a:t>
            </a:r>
          </a:p>
        </p:txBody>
      </p:sp>
      <p:sp>
        <p:nvSpPr>
          <p:cNvPr id="48131" name="Rectangle 3"/>
          <p:cNvSpPr>
            <a:spLocks noGrp="1" noChangeArrowheads="1"/>
          </p:cNvSpPr>
          <p:nvPr>
            <p:ph type="body" idx="1"/>
          </p:nvPr>
        </p:nvSpPr>
        <p:spPr>
          <a:xfrm>
            <a:off x="457200" y="1981200"/>
            <a:ext cx="8229600" cy="4495800"/>
          </a:xfrm>
        </p:spPr>
        <p:txBody>
          <a:bodyPr>
            <a:normAutofit lnSpcReduction="10000"/>
          </a:bodyPr>
          <a:lstStyle/>
          <a:p>
            <a:r>
              <a:rPr lang="en-US" altLang="hu-HU" dirty="0"/>
              <a:t>International Trade Equilibrium</a:t>
            </a:r>
          </a:p>
          <a:p>
            <a:pPr lvl="1"/>
            <a:r>
              <a:rPr lang="en-US" altLang="hu-HU" dirty="0"/>
              <a:t>The relative price of wheat in the trade equilibrium will be between the no-trade price in the two countries.</a:t>
            </a:r>
          </a:p>
          <a:p>
            <a:pPr lvl="1"/>
            <a:r>
              <a:rPr lang="en-US" altLang="hu-HU" dirty="0"/>
              <a:t>For now we will assume the free-trade price of P</a:t>
            </a:r>
            <a:r>
              <a:rPr lang="en-US" altLang="hu-HU" baseline="-25000" dirty="0"/>
              <a:t>W</a:t>
            </a:r>
            <a:r>
              <a:rPr lang="en-US" altLang="hu-HU" dirty="0"/>
              <a:t>/P</a:t>
            </a:r>
            <a:r>
              <a:rPr lang="en-US" altLang="hu-HU" baseline="-25000" dirty="0"/>
              <a:t>C</a:t>
            </a:r>
            <a:r>
              <a:rPr lang="en-US" altLang="hu-HU" dirty="0"/>
              <a:t> is 2/3. This is between the price of ½ in Home and 1 in Foreign.</a:t>
            </a:r>
          </a:p>
          <a:p>
            <a:pPr lvl="1"/>
            <a:r>
              <a:rPr lang="en-US" altLang="hu-HU" dirty="0"/>
              <a:t>We can now take this price and see how trade changes production and consumption in each country.</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2-59</a:t>
            </a:r>
            <a:endParaRPr lang="en-US" dirty="0"/>
          </a:p>
        </p:txBody>
      </p:sp>
    </p:spTree>
    <p:extLst>
      <p:ext uri="{BB962C8B-B14F-4D97-AF65-F5344CB8AC3E}">
        <p14:creationId xmlns:p14="http://schemas.microsoft.com/office/powerpoint/2010/main" val="385997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algn="l" eaLnBrk="1" hangingPunct="1"/>
            <a:r>
              <a:rPr lang="en-US" sz="3200" dirty="0" smtClean="0"/>
              <a:t>The Principle of Comparative Advantage</a:t>
            </a:r>
          </a:p>
        </p:txBody>
      </p:sp>
      <p:sp>
        <p:nvSpPr>
          <p:cNvPr id="3" name="Content Placeholder 2"/>
          <p:cNvSpPr>
            <a:spLocks noGrp="1"/>
          </p:cNvSpPr>
          <p:nvPr>
            <p:ph idx="1"/>
          </p:nvPr>
        </p:nvSpPr>
        <p:spPr/>
        <p:txBody>
          <a:bodyPr/>
          <a:lstStyle/>
          <a:p>
            <a:pPr eaLnBrk="1" hangingPunct="1"/>
            <a:r>
              <a:rPr lang="en-US" sz="2800" dirty="0" smtClean="0"/>
              <a:t>Two parties have different opportunity costs for two activities</a:t>
            </a:r>
          </a:p>
          <a:p>
            <a:pPr lvl="1" eaLnBrk="1" hangingPunct="1"/>
            <a:r>
              <a:rPr lang="en-US" sz="2400" dirty="0" smtClean="0"/>
              <a:t>Concentrate on the activities for which you have the lowest opportunity cost</a:t>
            </a:r>
          </a:p>
          <a:p>
            <a:pPr marL="457200" lvl="1" indent="-457200">
              <a:buClr>
                <a:schemeClr val="bg1"/>
              </a:buClr>
              <a:buFont typeface="Arial" pitchFamily="34" charset="0"/>
              <a:buChar char="•"/>
            </a:pPr>
            <a:r>
              <a:rPr lang="en-US" dirty="0" smtClean="0"/>
              <a:t>Total value of output increases with specialization and trade</a:t>
            </a:r>
          </a:p>
          <a:p>
            <a:pPr eaLnBrk="1" hangingPunct="1"/>
            <a:endParaRPr lang="en-US" dirty="0" smtClean="0"/>
          </a:p>
        </p:txBody>
      </p:sp>
      <p:sp>
        <p:nvSpPr>
          <p:cNvPr id="5" name="Footer Placeholder 4"/>
          <p:cNvSpPr>
            <a:spLocks noGrp="1"/>
          </p:cNvSpPr>
          <p:nvPr>
            <p:ph type="ftr" sz="quarter" idx="11"/>
          </p:nvPr>
        </p:nvSpPr>
        <p:spPr>
          <a:xfrm>
            <a:off x="3047999" y="6400800"/>
            <a:ext cx="3257797"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25601" name="Slide Number Placeholder 1"/>
          <p:cNvSpPr>
            <a:spLocks noGrp="1"/>
          </p:cNvSpPr>
          <p:nvPr>
            <p:ph type="sldNum" sz="quarter" idx="12"/>
          </p:nvPr>
        </p:nvSpPr>
        <p:spPr>
          <a:noFill/>
        </p:spPr>
        <p:txBody>
          <a:bodyPr/>
          <a:lstStyle/>
          <a:p>
            <a:r>
              <a:rPr lang="en-US" smtClean="0"/>
              <a:t>2-</a:t>
            </a:r>
            <a:fld id="{FC79A086-2F0E-491C-8B55-F9D763864698}" type="slidenum">
              <a:rPr lang="en-US" smtClean="0"/>
              <a:pPr/>
              <a:t>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n-US" altLang="hu-HU" sz="3200" dirty="0"/>
              <a:t>Determining the Pattern of International Trade</a:t>
            </a:r>
          </a:p>
        </p:txBody>
      </p:sp>
      <p:sp>
        <p:nvSpPr>
          <p:cNvPr id="49155" name="Rectangle 3"/>
          <p:cNvSpPr>
            <a:spLocks noGrp="1" noChangeArrowheads="1"/>
          </p:cNvSpPr>
          <p:nvPr>
            <p:ph type="body" idx="1"/>
          </p:nvPr>
        </p:nvSpPr>
        <p:spPr>
          <a:xfrm>
            <a:off x="457200" y="1676400"/>
            <a:ext cx="8229600" cy="4449763"/>
          </a:xfrm>
        </p:spPr>
        <p:txBody>
          <a:bodyPr>
            <a:normAutofit fontScale="92500"/>
          </a:bodyPr>
          <a:lstStyle/>
          <a:p>
            <a:r>
              <a:rPr lang="en-US" altLang="hu-HU" dirty="0"/>
              <a:t>Change in Production and Consumption</a:t>
            </a:r>
          </a:p>
          <a:p>
            <a:pPr lvl="1"/>
            <a:r>
              <a:rPr lang="en-US" altLang="hu-HU" dirty="0"/>
              <a:t>Home producers of wheat can earn more than the opportunity cost of wheat by selling it to Foreign.</a:t>
            </a:r>
          </a:p>
          <a:p>
            <a:pPr lvl="1"/>
            <a:r>
              <a:rPr lang="en-US" altLang="hu-HU" dirty="0"/>
              <a:t>Home will therefore shift labor resources toward the production of wheat and increase its production.</a:t>
            </a:r>
          </a:p>
          <a:p>
            <a:pPr lvl="1"/>
            <a:r>
              <a:rPr lang="en-US" altLang="hu-HU" dirty="0"/>
              <a:t>Remember wages are calculated by the price of the good times its marginal product.</a:t>
            </a:r>
          </a:p>
          <a:p>
            <a:pPr lvl="1"/>
            <a:r>
              <a:rPr lang="en-US" altLang="hu-HU" dirty="0"/>
              <a:t>Given the information from before, we can calculate the ratio of wages in the two industries.</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2-60</a:t>
            </a:r>
            <a:endParaRPr lang="en-US" dirty="0"/>
          </a:p>
        </p:txBody>
      </p:sp>
    </p:spTree>
    <p:extLst>
      <p:ext uri="{BB962C8B-B14F-4D97-AF65-F5344CB8AC3E}">
        <p14:creationId xmlns:p14="http://schemas.microsoft.com/office/powerpoint/2010/main" val="185719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n-US" altLang="hu-HU" sz="3200" dirty="0"/>
              <a:t>Determining the Pattern of International Trade</a:t>
            </a:r>
          </a:p>
        </p:txBody>
      </p:sp>
      <p:sp>
        <p:nvSpPr>
          <p:cNvPr id="50183" name="Rectangle 7"/>
          <p:cNvSpPr>
            <a:spLocks noGrp="1" noChangeArrowheads="1"/>
          </p:cNvSpPr>
          <p:nvPr>
            <p:ph type="body" idx="1"/>
          </p:nvPr>
        </p:nvSpPr>
        <p:spPr>
          <a:xfrm>
            <a:off x="382588" y="4343400"/>
            <a:ext cx="8455025" cy="2057400"/>
          </a:xfrm>
        </p:spPr>
        <p:txBody>
          <a:bodyPr>
            <a:normAutofit/>
          </a:bodyPr>
          <a:lstStyle/>
          <a:p>
            <a:r>
              <a:rPr lang="en-US" altLang="hu-HU" sz="2800" dirty="0"/>
              <a:t>Home’s workers will want to work in wheat and no cloth will be produced.</a:t>
            </a:r>
          </a:p>
          <a:p>
            <a:r>
              <a:rPr lang="en-US" altLang="hu-HU" sz="2800" dirty="0"/>
              <a:t>With trade, Home will be fully specialized in wheat production.</a:t>
            </a:r>
          </a:p>
        </p:txBody>
      </p:sp>
      <p:graphicFrame>
        <p:nvGraphicFramePr>
          <p:cNvPr id="50180" name="Object 4"/>
          <p:cNvGraphicFramePr>
            <a:graphicFrameLocks noGrp="1" noChangeAspect="1"/>
          </p:cNvGraphicFramePr>
          <p:nvPr>
            <p:ph idx="4294967295"/>
            <p:extLst/>
          </p:nvPr>
        </p:nvGraphicFramePr>
        <p:xfrm>
          <a:off x="1889125" y="1623728"/>
          <a:ext cx="5426075" cy="2643472"/>
        </p:xfrm>
        <a:graphic>
          <a:graphicData uri="http://schemas.openxmlformats.org/presentationml/2006/ole">
            <mc:AlternateContent xmlns:mc="http://schemas.openxmlformats.org/markup-compatibility/2006">
              <mc:Choice xmlns:v="urn:schemas-microsoft-com:vml" Requires="v">
                <p:oleObj spid="_x0000_s2055" name="Equation" r:id="rId3" imgW="4038600" imgH="2184400" progId="">
                  <p:embed/>
                </p:oleObj>
              </mc:Choice>
              <mc:Fallback>
                <p:oleObj name="Equation" r:id="rId3" imgW="4038600" imgH="218440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25" y="1623728"/>
                        <a:ext cx="5426075" cy="2643472"/>
                      </a:xfrm>
                      <a:prstGeom prst="rect">
                        <a:avLst/>
                      </a:prstGeom>
                      <a:solidFill>
                        <a:schemeClr val="bg1"/>
                      </a:solidFill>
                    </p:spPr>
                  </p:pic>
                </p:oleObj>
              </mc:Fallback>
            </mc:AlternateContent>
          </a:graphicData>
        </a:graphic>
      </p:graphicFrame>
      <p:sp>
        <p:nvSpPr>
          <p:cNvPr id="5" name="Slide Number Placeholder 4"/>
          <p:cNvSpPr>
            <a:spLocks noGrp="1"/>
          </p:cNvSpPr>
          <p:nvPr>
            <p:ph type="sldNum" sz="quarter" idx="12"/>
          </p:nvPr>
        </p:nvSpPr>
        <p:spPr>
          <a:xfrm>
            <a:off x="7983940" y="6356350"/>
            <a:ext cx="702860" cy="365125"/>
          </a:xfrm>
        </p:spPr>
        <p:txBody>
          <a:bodyPr/>
          <a:lstStyle/>
          <a:p>
            <a:r>
              <a:rPr lang="hu-HU" dirty="0" smtClean="0"/>
              <a:t>2-61</a:t>
            </a:r>
            <a:endParaRPr lang="en-US" dirty="0"/>
          </a:p>
        </p:txBody>
      </p:sp>
    </p:spTree>
    <p:extLst>
      <p:ext uri="{BB962C8B-B14F-4D97-AF65-F5344CB8AC3E}">
        <p14:creationId xmlns:p14="http://schemas.microsoft.com/office/powerpoint/2010/main" val="1413688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US" altLang="hu-HU" sz="3200" dirty="0"/>
              <a:t>Determining the Pattern of International Trade</a:t>
            </a:r>
          </a:p>
        </p:txBody>
      </p:sp>
      <p:sp>
        <p:nvSpPr>
          <p:cNvPr id="53251" name="Rectangle 3"/>
          <p:cNvSpPr>
            <a:spLocks noGrp="1" noChangeArrowheads="1"/>
          </p:cNvSpPr>
          <p:nvPr>
            <p:ph type="body" idx="1"/>
          </p:nvPr>
        </p:nvSpPr>
        <p:spPr/>
        <p:txBody>
          <a:bodyPr>
            <a:normAutofit fontScale="92500"/>
          </a:bodyPr>
          <a:lstStyle/>
          <a:p>
            <a:r>
              <a:rPr lang="en-US" altLang="hu-HU" dirty="0"/>
              <a:t>International Trade</a:t>
            </a:r>
          </a:p>
          <a:p>
            <a:pPr lvl="1"/>
            <a:r>
              <a:rPr lang="en-US" altLang="hu-HU" dirty="0"/>
              <a:t>Home can export wheat at the international relative price of 2/3.</a:t>
            </a:r>
          </a:p>
          <a:p>
            <a:pPr lvl="1"/>
            <a:r>
              <a:rPr lang="en-US" altLang="hu-HU" dirty="0"/>
              <a:t>For each bushel of wheat it exports, it gets 2/3 yards of cloth in return.</a:t>
            </a:r>
          </a:p>
          <a:p>
            <a:pPr lvl="2"/>
            <a:r>
              <a:rPr lang="en-US" altLang="hu-HU" dirty="0" smtClean="0"/>
              <a:t>The </a:t>
            </a:r>
            <a:r>
              <a:rPr lang="en-US" altLang="hu-HU" dirty="0"/>
              <a:t>world price line shows the range of </a:t>
            </a:r>
            <a:r>
              <a:rPr lang="en-US" altLang="hu-HU" b="1" dirty="0"/>
              <a:t>consumption</a:t>
            </a:r>
            <a:r>
              <a:rPr lang="en-US" altLang="hu-HU" dirty="0"/>
              <a:t> possibilities that a country can achieve by specializing in one good and trading.</a:t>
            </a:r>
          </a:p>
          <a:p>
            <a:pPr lvl="2"/>
            <a:r>
              <a:rPr lang="en-US" altLang="hu-HU" dirty="0"/>
              <a:t>Remember: this is only a consumption possibility because production is still constrained by the PPF.</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2-62</a:t>
            </a:r>
            <a:endParaRPr lang="en-US" dirty="0"/>
          </a:p>
        </p:txBody>
      </p:sp>
    </p:spTree>
    <p:extLst>
      <p:ext uri="{BB962C8B-B14F-4D97-AF65-F5344CB8AC3E}">
        <p14:creationId xmlns:p14="http://schemas.microsoft.com/office/powerpoint/2010/main" val="3873929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14"/>
          <p:cNvSpPr>
            <a:spLocks noChangeArrowheads="1"/>
          </p:cNvSpPr>
          <p:nvPr/>
        </p:nvSpPr>
        <p:spPr bwMode="auto">
          <a:xfrm>
            <a:off x="566738" y="1448703"/>
            <a:ext cx="7947025" cy="461665"/>
          </a:xfrm>
          <a:prstGeom prst="rect">
            <a:avLst/>
          </a:prstGeom>
          <a:noFill/>
          <a:ln w="9525" algn="ctr">
            <a:noFill/>
            <a:miter lim="800000"/>
            <a:headEnd/>
            <a:tailEnd/>
          </a:ln>
        </p:spPr>
        <p:txBody>
          <a:bodyPr>
            <a:spAutoFit/>
          </a:bodyPr>
          <a:lstStyle/>
          <a:p>
            <a:pPr>
              <a:spcBef>
                <a:spcPct val="10000"/>
              </a:spcBef>
              <a:spcAft>
                <a:spcPct val="10000"/>
              </a:spcAft>
            </a:pPr>
            <a:r>
              <a:rPr lang="en-US" sz="2400" b="1" dirty="0">
                <a:solidFill>
                  <a:srgbClr val="00B050"/>
                </a:solidFill>
                <a:latin typeface="+mj-lt"/>
              </a:rPr>
              <a:t>Change in Production and Consumption</a:t>
            </a:r>
          </a:p>
        </p:txBody>
      </p:sp>
      <p:grpSp>
        <p:nvGrpSpPr>
          <p:cNvPr id="2" name="Group 39"/>
          <p:cNvGrpSpPr>
            <a:grpSpLocks/>
          </p:cNvGrpSpPr>
          <p:nvPr/>
        </p:nvGrpSpPr>
        <p:grpSpPr bwMode="auto">
          <a:xfrm>
            <a:off x="482337" y="2084359"/>
            <a:ext cx="8269287" cy="4096946"/>
            <a:chOff x="566738" y="2204290"/>
            <a:chExt cx="7805737" cy="4243835"/>
          </a:xfrm>
          <a:solidFill>
            <a:schemeClr val="accent1">
              <a:lumMod val="20000"/>
              <a:lumOff val="80000"/>
            </a:schemeClr>
          </a:solidFill>
        </p:grpSpPr>
        <p:sp>
          <p:nvSpPr>
            <p:cNvPr id="118808" name="Rectangle 8"/>
            <p:cNvSpPr>
              <a:spLocks noChangeArrowheads="1"/>
            </p:cNvSpPr>
            <p:nvPr/>
          </p:nvSpPr>
          <p:spPr bwMode="auto">
            <a:xfrm>
              <a:off x="566738" y="2228550"/>
              <a:ext cx="7805737" cy="4219575"/>
            </a:xfrm>
            <a:prstGeom prst="rect">
              <a:avLst/>
            </a:prstGeom>
            <a:grp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18809" name="Rectangle 9"/>
            <p:cNvSpPr>
              <a:spLocks noChangeArrowheads="1"/>
            </p:cNvSpPr>
            <p:nvPr/>
          </p:nvSpPr>
          <p:spPr bwMode="auto">
            <a:xfrm>
              <a:off x="581024" y="2204290"/>
              <a:ext cx="7772401" cy="341047"/>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118789" name="Rectangle 12"/>
          <p:cNvSpPr>
            <a:spLocks noChangeArrowheads="1"/>
          </p:cNvSpPr>
          <p:nvPr/>
        </p:nvSpPr>
        <p:spPr bwMode="auto">
          <a:xfrm>
            <a:off x="752475" y="2480864"/>
            <a:ext cx="5303838" cy="3479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6096001" y="2100616"/>
            <a:ext cx="2670758" cy="4185761"/>
          </a:xfrm>
          <a:prstGeom prst="rect">
            <a:avLst/>
          </a:prstGeom>
          <a:noFill/>
          <a:ln w="9525">
            <a:noFill/>
            <a:miter lim="800000"/>
            <a:headEnd/>
            <a:tailEnd/>
          </a:ln>
        </p:spPr>
        <p:txBody>
          <a:bodyPr wrap="square">
            <a:spAutoFit/>
          </a:bodyPr>
          <a:lstStyle/>
          <a:p>
            <a:pPr>
              <a:spcBef>
                <a:spcPct val="10000"/>
              </a:spcBef>
              <a:spcAft>
                <a:spcPct val="10000"/>
              </a:spcAft>
            </a:pPr>
            <a:r>
              <a:rPr lang="hu-HU" sz="1900" dirty="0" smtClean="0"/>
              <a:t>W</a:t>
            </a:r>
            <a:r>
              <a:rPr lang="en-US" sz="1900" dirty="0" smtClean="0"/>
              <a:t>e can see that total exports are 60 bushels of wheat in exchange for imports of 40 yards of cloth and also that Home consumes 10 fewer bushels of wheat and 15 more yards of cloth relative to its pre-trade levels.</a:t>
            </a:r>
            <a:r>
              <a:rPr lang="hu-HU" sz="1900" dirty="0" smtClean="0"/>
              <a:t> </a:t>
            </a:r>
            <a:r>
              <a:rPr lang="en-US" sz="1900" dirty="0" smtClean="0"/>
              <a:t>Home’s utility increases with trade is our first demonstration of the gains from trade.</a:t>
            </a:r>
            <a:endParaRPr lang="en-US" sz="1900" dirty="0"/>
          </a:p>
        </p:txBody>
      </p:sp>
      <p:sp>
        <p:nvSpPr>
          <p:cNvPr id="32" name="Rectangle 3"/>
          <p:cNvSpPr txBox="1">
            <a:spLocks noChangeArrowheads="1"/>
          </p:cNvSpPr>
          <p:nvPr/>
        </p:nvSpPr>
        <p:spPr bwMode="auto">
          <a:xfrm>
            <a:off x="1105469" y="327550"/>
            <a:ext cx="7806519" cy="985116"/>
          </a:xfrm>
          <a:prstGeom prst="rect">
            <a:avLst/>
          </a:prstGeom>
          <a:noFill/>
          <a:ln w="9525">
            <a:noFill/>
            <a:miter lim="800000"/>
            <a:headEnd/>
            <a:tailEnd/>
          </a:ln>
        </p:spPr>
        <p:txBody>
          <a:bodyPr anchor="ctr"/>
          <a:lstStyle/>
          <a:p>
            <a:pPr algn="ctr" eaLnBrk="0" hangingPunct="0">
              <a:defRPr/>
            </a:pPr>
            <a:r>
              <a:rPr lang="en-US" sz="3600" kern="0" dirty="0" smtClean="0">
                <a:solidFill>
                  <a:schemeClr val="bg1"/>
                </a:solidFill>
                <a:latin typeface="+mj-lt"/>
                <a:ea typeface="+mj-ea"/>
                <a:cs typeface="+mj-cs"/>
              </a:rPr>
              <a:t>Determining </a:t>
            </a:r>
            <a:r>
              <a:rPr lang="en-US" sz="3600" kern="0" dirty="0">
                <a:solidFill>
                  <a:schemeClr val="bg1"/>
                </a:solidFill>
                <a:latin typeface="+mj-lt"/>
                <a:ea typeface="+mj-ea"/>
                <a:cs typeface="+mj-cs"/>
              </a:rPr>
              <a:t>the Pattern of International Trade</a:t>
            </a:r>
          </a:p>
        </p:txBody>
      </p:sp>
      <p:sp>
        <p:nvSpPr>
          <p:cNvPr id="118807" name="Text Box 26"/>
          <p:cNvSpPr txBox="1">
            <a:spLocks noChangeArrowheads="1"/>
          </p:cNvSpPr>
          <p:nvPr/>
        </p:nvSpPr>
        <p:spPr bwMode="auto">
          <a:xfrm>
            <a:off x="1497349" y="1984790"/>
            <a:ext cx="4166465" cy="461665"/>
          </a:xfrm>
          <a:prstGeom prst="rect">
            <a:avLst/>
          </a:prstGeom>
          <a:noFill/>
          <a:ln w="9525">
            <a:noFill/>
            <a:miter lim="800000"/>
            <a:headEnd/>
            <a:tailEnd/>
          </a:ln>
        </p:spPr>
        <p:txBody>
          <a:bodyPr wrap="square">
            <a:spAutoFit/>
          </a:bodyPr>
          <a:lstStyle/>
          <a:p>
            <a:pPr>
              <a:spcBef>
                <a:spcPct val="10000"/>
              </a:spcBef>
              <a:spcAft>
                <a:spcPct val="10000"/>
              </a:spcAft>
            </a:pPr>
            <a:r>
              <a:rPr lang="en-US" sz="2400" dirty="0">
                <a:latin typeface="+mj-lt"/>
              </a:rPr>
              <a:t>Home Equilibrium with </a:t>
            </a:r>
            <a:r>
              <a:rPr lang="en-US" sz="2400" dirty="0" smtClean="0">
                <a:latin typeface="+mj-lt"/>
              </a:rPr>
              <a:t>Trade</a:t>
            </a:r>
            <a:endParaRPr lang="en-US" sz="2400" dirty="0">
              <a:latin typeface="+mj-lt"/>
            </a:endParaRPr>
          </a:p>
        </p:txBody>
      </p:sp>
      <p:pic>
        <p:nvPicPr>
          <p:cNvPr id="12290" name="Picture 2" descr="D:\User Data\My Documents\MEDIA\Feenstra Taylor 3e\PPTs\feenstra_int_econ_3e_high_res_trade_ch02_econ_ch02_fig_02_0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1248" y="2568102"/>
            <a:ext cx="5148072" cy="33784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r>
              <a:rPr lang="hu-HU" dirty="0" smtClean="0"/>
              <a:t>2-</a:t>
            </a:r>
            <a:fld id="{7A9DC544-88AA-4B99-9569-D68FC0552398}" type="slidenum">
              <a:rPr lang="en-US" smtClean="0"/>
              <a:pPr/>
              <a:t>63</a:t>
            </a:fld>
            <a:endParaRPr lang="en-US" dirty="0"/>
          </a:p>
        </p:txBody>
      </p:sp>
    </p:spTree>
    <p:extLst>
      <p:ext uri="{BB962C8B-B14F-4D97-AF65-F5344CB8AC3E}">
        <p14:creationId xmlns:p14="http://schemas.microsoft.com/office/powerpoint/2010/main" val="813442262"/>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7" name="Rectangle 14"/>
          <p:cNvSpPr>
            <a:spLocks noChangeArrowheads="1"/>
          </p:cNvSpPr>
          <p:nvPr/>
        </p:nvSpPr>
        <p:spPr bwMode="auto">
          <a:xfrm>
            <a:off x="1481142" y="206583"/>
            <a:ext cx="7157895" cy="1323439"/>
          </a:xfrm>
          <a:prstGeom prst="rect">
            <a:avLst/>
          </a:prstGeom>
          <a:noFill/>
          <a:ln w="9525" algn="ctr">
            <a:noFill/>
            <a:miter lim="800000"/>
            <a:headEnd/>
            <a:tailEnd/>
          </a:ln>
        </p:spPr>
        <p:txBody>
          <a:bodyPr wrap="square">
            <a:spAutoFit/>
          </a:bodyPr>
          <a:lstStyle/>
          <a:p>
            <a:pPr>
              <a:spcBef>
                <a:spcPct val="10000"/>
              </a:spcBef>
              <a:spcAft>
                <a:spcPct val="10000"/>
              </a:spcAft>
            </a:pPr>
            <a:r>
              <a:rPr lang="en-US" sz="4000" b="1" dirty="0">
                <a:solidFill>
                  <a:schemeClr val="bg1"/>
                </a:solidFill>
                <a:latin typeface="+mj-lt"/>
              </a:rPr>
              <a:t>Pattern of Trade and Gains from Trade</a:t>
            </a:r>
          </a:p>
        </p:txBody>
      </p:sp>
      <p:sp>
        <p:nvSpPr>
          <p:cNvPr id="4" name="Rectangle 3"/>
          <p:cNvSpPr>
            <a:spLocks noChangeArrowheads="1"/>
          </p:cNvSpPr>
          <p:nvPr/>
        </p:nvSpPr>
        <p:spPr bwMode="auto">
          <a:xfrm>
            <a:off x="512146" y="2257423"/>
            <a:ext cx="8120062" cy="3597908"/>
          </a:xfrm>
          <a:prstGeom prst="rect">
            <a:avLst/>
          </a:prstGeom>
          <a:noFill/>
          <a:ln w="9525">
            <a:noFill/>
            <a:miter lim="800000"/>
            <a:headEnd/>
            <a:tailEnd/>
          </a:ln>
        </p:spPr>
        <p:txBody>
          <a:bodyPr>
            <a:spAutoFit/>
          </a:bodyPr>
          <a:lstStyle/>
          <a:p>
            <a:pPr marL="0" lvl="1">
              <a:spcBef>
                <a:spcPct val="10000"/>
              </a:spcBef>
              <a:spcAft>
                <a:spcPct val="10000"/>
              </a:spcAft>
            </a:pPr>
            <a:r>
              <a:rPr lang="en-US" sz="2800" b="0" dirty="0" smtClean="0">
                <a:solidFill>
                  <a:schemeClr val="bg1"/>
                </a:solidFill>
              </a:rPr>
              <a:t>Each country is exporting the good for which it has the comparative advantage.</a:t>
            </a:r>
          </a:p>
          <a:p>
            <a:pPr marL="800100" lvl="2" indent="-342900">
              <a:spcBef>
                <a:spcPct val="10000"/>
              </a:spcBef>
              <a:spcAft>
                <a:spcPct val="10000"/>
              </a:spcAft>
              <a:buFont typeface="Arial" charset="0"/>
              <a:buChar char="•"/>
            </a:pPr>
            <a:r>
              <a:rPr lang="en-US" sz="2600" b="0" dirty="0" smtClean="0">
                <a:solidFill>
                  <a:schemeClr val="bg1"/>
                </a:solidFill>
              </a:rPr>
              <a:t>This confirms that the pattern of trade is determined by comparative advantage.</a:t>
            </a:r>
          </a:p>
          <a:p>
            <a:pPr marL="800100" lvl="3" indent="-342900">
              <a:spcBef>
                <a:spcPct val="10000"/>
              </a:spcBef>
              <a:spcAft>
                <a:spcPct val="10000"/>
              </a:spcAft>
              <a:buFont typeface="Arial" charset="0"/>
              <a:buChar char="•"/>
            </a:pPr>
            <a:r>
              <a:rPr lang="en-US" sz="2600" b="0" dirty="0" smtClean="0">
                <a:solidFill>
                  <a:schemeClr val="bg1"/>
                </a:solidFill>
              </a:rPr>
              <a:t>This </a:t>
            </a:r>
            <a:r>
              <a:rPr lang="en-US" sz="2600" b="0" dirty="0" smtClean="0">
                <a:solidFill>
                  <a:schemeClr val="bg1"/>
                </a:solidFill>
              </a:rPr>
              <a:t>is the first lesson of the Ricardian model.</a:t>
            </a:r>
          </a:p>
          <a:p>
            <a:pPr marL="799200" lvl="1" indent="-342900">
              <a:spcBef>
                <a:spcPct val="10000"/>
              </a:spcBef>
              <a:spcAft>
                <a:spcPct val="10000"/>
              </a:spcAft>
              <a:buFont typeface="Arial" panose="020B0604020202020204" pitchFamily="34" charset="0"/>
              <a:buChar char="•"/>
            </a:pPr>
            <a:r>
              <a:rPr lang="en-US" sz="2600" b="0" dirty="0" smtClean="0">
                <a:solidFill>
                  <a:schemeClr val="bg1"/>
                </a:solidFill>
              </a:rPr>
              <a:t>There are gains from trade for both </a:t>
            </a:r>
            <a:r>
              <a:rPr lang="en-US" sz="2600" b="0" dirty="0" smtClean="0">
                <a:solidFill>
                  <a:schemeClr val="bg1"/>
                </a:solidFill>
              </a:rPr>
              <a:t>countries.</a:t>
            </a:r>
            <a:r>
              <a:rPr lang="hu-HU" sz="2600" b="0" dirty="0" smtClean="0">
                <a:solidFill>
                  <a:schemeClr val="bg1"/>
                </a:solidFill>
              </a:rPr>
              <a:t> </a:t>
            </a:r>
            <a:r>
              <a:rPr lang="en-US" sz="2600" b="0" dirty="0" smtClean="0">
                <a:solidFill>
                  <a:schemeClr val="bg1"/>
                </a:solidFill>
              </a:rPr>
              <a:t>This </a:t>
            </a:r>
            <a:r>
              <a:rPr lang="en-US" sz="2600" b="0" dirty="0" smtClean="0">
                <a:solidFill>
                  <a:schemeClr val="bg1"/>
                </a:solidFill>
              </a:rPr>
              <a:t>is the second lesson of the Ricardian model.</a:t>
            </a:r>
            <a:endParaRPr lang="en-US" sz="2600" b="0" dirty="0">
              <a:solidFill>
                <a:schemeClr val="bg1"/>
              </a:solidFill>
            </a:endParaRPr>
          </a:p>
        </p:txBody>
      </p:sp>
      <p:sp>
        <p:nvSpPr>
          <p:cNvPr id="6" name="Slide Number Placeholder 5"/>
          <p:cNvSpPr>
            <a:spLocks noGrp="1"/>
          </p:cNvSpPr>
          <p:nvPr>
            <p:ph type="sldNum" sz="quarter" idx="12"/>
          </p:nvPr>
        </p:nvSpPr>
        <p:spPr>
          <a:xfrm>
            <a:off x="7888406" y="6356350"/>
            <a:ext cx="798394" cy="365125"/>
          </a:xfrm>
        </p:spPr>
        <p:txBody>
          <a:bodyPr/>
          <a:lstStyle/>
          <a:p>
            <a:r>
              <a:rPr lang="hu-HU" dirty="0" smtClean="0"/>
              <a:t>2-</a:t>
            </a:r>
            <a:fld id="{7A9DC544-88AA-4B99-9569-D68FC0552398}" type="slidenum">
              <a:rPr lang="en-US" smtClean="0"/>
              <a:pPr/>
              <a:t>64</a:t>
            </a:fld>
            <a:endParaRPr lang="en-US" dirty="0"/>
          </a:p>
        </p:txBody>
      </p:sp>
    </p:spTree>
    <p:extLst>
      <p:ext uri="{BB962C8B-B14F-4D97-AF65-F5344CB8AC3E}">
        <p14:creationId xmlns:p14="http://schemas.microsoft.com/office/powerpoint/2010/main" val="266128305"/>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hu-HU" sz="3200" b="1" dirty="0"/>
              <a:t>Determining the Pattern of International Trade</a:t>
            </a:r>
          </a:p>
        </p:txBody>
      </p:sp>
      <p:sp>
        <p:nvSpPr>
          <p:cNvPr id="57347" name="Rectangle 3"/>
          <p:cNvSpPr>
            <a:spLocks noGrp="1" noChangeArrowheads="1"/>
          </p:cNvSpPr>
          <p:nvPr>
            <p:ph type="body" idx="1"/>
          </p:nvPr>
        </p:nvSpPr>
        <p:spPr>
          <a:xfrm>
            <a:off x="381000" y="1600199"/>
            <a:ext cx="8455025" cy="4475163"/>
          </a:xfrm>
          <a:noFill/>
        </p:spPr>
        <p:txBody>
          <a:bodyPr/>
          <a:lstStyle/>
          <a:p>
            <a:r>
              <a:rPr lang="en-US" altLang="hu-HU" dirty="0"/>
              <a:t>Pattern of Trade and Gains from Trade</a:t>
            </a:r>
          </a:p>
          <a:p>
            <a:pPr lvl="1"/>
            <a:r>
              <a:rPr lang="en-US" altLang="hu-HU" dirty="0"/>
              <a:t>However, we have not yet determined the level of wages across countries.</a:t>
            </a:r>
          </a:p>
          <a:p>
            <a:pPr lvl="1"/>
            <a:r>
              <a:rPr lang="en-US" altLang="hu-HU" dirty="0"/>
              <a:t>Relative prices converge. Do wages?</a:t>
            </a:r>
          </a:p>
          <a:p>
            <a:pPr lvl="1"/>
            <a:r>
              <a:rPr lang="en-US" altLang="hu-HU" dirty="0"/>
              <a:t>Wages do rise in each country, but they do not converge.</a:t>
            </a:r>
          </a:p>
          <a:p>
            <a:pPr lvl="1"/>
            <a:r>
              <a:rPr lang="en-US" altLang="hu-HU" dirty="0"/>
              <a:t>They are determined by absolute advantage, not comparative advantage.</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2-65</a:t>
            </a:r>
            <a:endParaRPr lang="en-US" dirty="0"/>
          </a:p>
        </p:txBody>
      </p:sp>
    </p:spTree>
    <p:extLst>
      <p:ext uri="{BB962C8B-B14F-4D97-AF65-F5344CB8AC3E}">
        <p14:creationId xmlns:p14="http://schemas.microsoft.com/office/powerpoint/2010/main" val="619779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48773" y="329230"/>
            <a:ext cx="6994478" cy="944562"/>
          </a:xfrm>
        </p:spPr>
        <p:txBody>
          <a:bodyPr>
            <a:normAutofit/>
          </a:bodyPr>
          <a:lstStyle/>
          <a:p>
            <a:r>
              <a:rPr lang="en-US" altLang="hu-HU" sz="3600" b="1" dirty="0"/>
              <a:t>Labor Productivity and Wages</a:t>
            </a:r>
          </a:p>
        </p:txBody>
      </p:sp>
      <p:sp>
        <p:nvSpPr>
          <p:cNvPr id="61443" name="Rectangle 3"/>
          <p:cNvSpPr>
            <a:spLocks noGrp="1" noChangeArrowheads="1"/>
          </p:cNvSpPr>
          <p:nvPr>
            <p:ph type="body" idx="1"/>
          </p:nvPr>
        </p:nvSpPr>
        <p:spPr/>
        <p:txBody>
          <a:bodyPr>
            <a:normAutofit lnSpcReduction="10000"/>
          </a:bodyPr>
          <a:lstStyle/>
          <a:p>
            <a:r>
              <a:rPr lang="en-US" altLang="hu-HU" sz="2400" dirty="0"/>
              <a:t>Labor productivity can be measured by the </a:t>
            </a:r>
            <a:r>
              <a:rPr lang="en-US" altLang="hu-HU" sz="2400" b="1" dirty="0"/>
              <a:t>value-added</a:t>
            </a:r>
            <a:r>
              <a:rPr lang="en-US" altLang="hu-HU" sz="2400" dirty="0"/>
              <a:t> per hour in manufacturing.</a:t>
            </a:r>
          </a:p>
          <a:p>
            <a:pPr lvl="1"/>
            <a:r>
              <a:rPr lang="en-US" altLang="hu-HU" sz="2000" dirty="0"/>
              <a:t>Value-added is the difference between sales revenue in an industry and the costs of intermediate inputs.</a:t>
            </a:r>
          </a:p>
          <a:p>
            <a:pPr lvl="1"/>
            <a:r>
              <a:rPr lang="en-US" altLang="hu-HU" sz="2000" dirty="0"/>
              <a:t>Equals the payments to labor and capital in an industry.</a:t>
            </a:r>
          </a:p>
          <a:p>
            <a:pPr lvl="1"/>
            <a:r>
              <a:rPr lang="en-US" altLang="hu-HU" sz="2000" dirty="0"/>
              <a:t>The Ricardian model ignores capital so we can measure labor productivity as value-added divided by the number of hours worked, or value-added per hour.</a:t>
            </a:r>
          </a:p>
          <a:p>
            <a:r>
              <a:rPr lang="hu-HU" altLang="hu-HU" sz="2400" dirty="0" smtClean="0"/>
              <a:t>The </a:t>
            </a:r>
            <a:r>
              <a:rPr lang="en-US" altLang="hu-HU" sz="2400" dirty="0" smtClean="0"/>
              <a:t>Figure </a:t>
            </a:r>
            <a:r>
              <a:rPr lang="hu-HU" altLang="hu-HU" sz="2400" dirty="0" smtClean="0"/>
              <a:t>A</a:t>
            </a:r>
            <a:r>
              <a:rPr lang="en-US" altLang="hu-HU" sz="2400" dirty="0" smtClean="0"/>
              <a:t> below shows value-added per hour in manufacturing for several countries in 2001, while Figure </a:t>
            </a:r>
            <a:r>
              <a:rPr lang="hu-HU" altLang="hu-HU" sz="2400" dirty="0" smtClean="0"/>
              <a:t>B</a:t>
            </a:r>
            <a:r>
              <a:rPr lang="en-US" altLang="hu-HU" sz="2400" dirty="0" smtClean="0"/>
              <a:t> in 2010.</a:t>
            </a:r>
          </a:p>
          <a:p>
            <a:pPr lvl="1"/>
            <a:r>
              <a:rPr lang="en-US" altLang="hu-HU" sz="2000" dirty="0" smtClean="0"/>
              <a:t>Countries with higher labor productivity pay higher wages, just as the Ricardian model predicts.</a:t>
            </a:r>
            <a:endParaRPr lang="en-US" altLang="hu-HU" sz="2000" dirty="0"/>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2-66</a:t>
            </a:r>
            <a:endParaRPr lang="en-US" dirty="0"/>
          </a:p>
        </p:txBody>
      </p:sp>
    </p:spTree>
    <p:extLst>
      <p:ext uri="{BB962C8B-B14F-4D97-AF65-F5344CB8AC3E}">
        <p14:creationId xmlns:p14="http://schemas.microsoft.com/office/powerpoint/2010/main" val="1380950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203324" y="274638"/>
            <a:ext cx="7483475" cy="889000"/>
          </a:xfrm>
        </p:spPr>
        <p:txBody>
          <a:bodyPr>
            <a:normAutofit/>
          </a:bodyPr>
          <a:lstStyle/>
          <a:p>
            <a:r>
              <a:rPr lang="en-US" altLang="hu-HU" sz="3600" b="1" dirty="0"/>
              <a:t>Labor Productivity and Wages</a:t>
            </a:r>
          </a:p>
        </p:txBody>
      </p:sp>
      <p:sp>
        <p:nvSpPr>
          <p:cNvPr id="215043" name="Rectangle 3"/>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215047" name="Text Box 7"/>
          <p:cNvSpPr txBox="1">
            <a:spLocks noChangeArrowheads="1"/>
          </p:cNvSpPr>
          <p:nvPr/>
        </p:nvSpPr>
        <p:spPr bwMode="auto">
          <a:xfrm>
            <a:off x="1203325" y="1619250"/>
            <a:ext cx="6870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2400" b="1" dirty="0">
                <a:solidFill>
                  <a:schemeClr val="bg1"/>
                </a:solidFill>
                <a:latin typeface="Arial" panose="020B0604020202020204" pitchFamily="34" charset="0"/>
              </a:rPr>
              <a:t>Figure </a:t>
            </a:r>
            <a:r>
              <a:rPr lang="hu-HU" altLang="hu-HU" sz="2400" b="1" dirty="0" smtClean="0">
                <a:solidFill>
                  <a:schemeClr val="bg1"/>
                </a:solidFill>
                <a:latin typeface="Arial" panose="020B0604020202020204" pitchFamily="34" charset="0"/>
              </a:rPr>
              <a:t>A</a:t>
            </a:r>
            <a:r>
              <a:rPr lang="en-US" altLang="hu-HU" sz="2400" b="1" dirty="0" smtClean="0">
                <a:solidFill>
                  <a:schemeClr val="bg1"/>
                </a:solidFill>
                <a:latin typeface="Arial" panose="020B0604020202020204" pitchFamily="34" charset="0"/>
              </a:rPr>
              <a:t>:</a:t>
            </a:r>
            <a:r>
              <a:rPr lang="en-US" altLang="hu-HU" sz="2400" dirty="0" smtClean="0">
                <a:solidFill>
                  <a:schemeClr val="bg1"/>
                </a:solidFill>
                <a:latin typeface="Arial" panose="020B0604020202020204" pitchFamily="34" charset="0"/>
              </a:rPr>
              <a:t> </a:t>
            </a:r>
            <a:r>
              <a:rPr lang="en-US" altLang="hu-HU" sz="2400" dirty="0">
                <a:solidFill>
                  <a:schemeClr val="bg1"/>
                </a:solidFill>
                <a:latin typeface="Arial" panose="020B0604020202020204" pitchFamily="34" charset="0"/>
              </a:rPr>
              <a:t>Labor Productivity and Wages, 2001</a:t>
            </a:r>
          </a:p>
        </p:txBody>
      </p:sp>
      <p:pic>
        <p:nvPicPr>
          <p:cNvPr id="215048" name="Picture 8" descr="Feenstra_f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 y="2376488"/>
            <a:ext cx="8231188" cy="29622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a:spLocks noGrp="1"/>
          </p:cNvSpPr>
          <p:nvPr>
            <p:ph type="sldNum" sz="quarter" idx="12"/>
          </p:nvPr>
        </p:nvSpPr>
        <p:spPr>
          <a:xfrm>
            <a:off x="7983940" y="6356350"/>
            <a:ext cx="702860" cy="365125"/>
          </a:xfrm>
        </p:spPr>
        <p:txBody>
          <a:bodyPr/>
          <a:lstStyle/>
          <a:p>
            <a:r>
              <a:rPr lang="hu-HU" dirty="0" smtClean="0"/>
              <a:t>2-67</a:t>
            </a:r>
            <a:endParaRPr lang="en-US" dirty="0"/>
          </a:p>
        </p:txBody>
      </p:sp>
    </p:spTree>
    <p:extLst>
      <p:ext uri="{BB962C8B-B14F-4D97-AF65-F5344CB8AC3E}">
        <p14:creationId xmlns:p14="http://schemas.microsoft.com/office/powerpoint/2010/main" val="763625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46113" y="1617263"/>
            <a:ext cx="7888287" cy="4724400"/>
            <a:chOff x="566738" y="2200275"/>
            <a:chExt cx="7805737" cy="3818016"/>
          </a:xfrm>
        </p:grpSpPr>
        <p:sp>
          <p:nvSpPr>
            <p:cNvPr id="135186" name="Rectangle 10"/>
            <p:cNvSpPr>
              <a:spLocks noChangeArrowheads="1"/>
            </p:cNvSpPr>
            <p:nvPr/>
          </p:nvSpPr>
          <p:spPr bwMode="auto">
            <a:xfrm>
              <a:off x="566738" y="2200275"/>
              <a:ext cx="7805737" cy="3818016"/>
            </a:xfrm>
            <a:prstGeom prst="rect">
              <a:avLst/>
            </a:prstGeom>
            <a:solidFill>
              <a:schemeClr val="accent1">
                <a:lumMod val="20000"/>
                <a:lumOff val="80000"/>
              </a:schemeClr>
            </a:solid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35187" name="Rectangle 12"/>
            <p:cNvSpPr>
              <a:spLocks noChangeArrowheads="1"/>
            </p:cNvSpPr>
            <p:nvPr/>
          </p:nvSpPr>
          <p:spPr bwMode="auto">
            <a:xfrm>
              <a:off x="581024" y="2219327"/>
              <a:ext cx="7772401" cy="258643"/>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15" name="Rectangle 14"/>
          <p:cNvSpPr>
            <a:spLocks noChangeArrowheads="1"/>
          </p:cNvSpPr>
          <p:nvPr/>
        </p:nvSpPr>
        <p:spPr bwMode="auto">
          <a:xfrm>
            <a:off x="685800" y="5040576"/>
            <a:ext cx="7848600" cy="1015663"/>
          </a:xfrm>
          <a:prstGeom prst="rect">
            <a:avLst/>
          </a:prstGeom>
          <a:noFill/>
          <a:ln w="9525">
            <a:noFill/>
            <a:miter lim="800000"/>
            <a:headEnd/>
            <a:tailEnd/>
          </a:ln>
        </p:spPr>
        <p:txBody>
          <a:bodyPr>
            <a:spAutoFit/>
          </a:bodyPr>
          <a:lstStyle/>
          <a:p>
            <a:pPr>
              <a:spcBef>
                <a:spcPct val="10000"/>
              </a:spcBef>
              <a:spcAft>
                <a:spcPct val="10000"/>
              </a:spcAft>
            </a:pPr>
            <a:r>
              <a:rPr lang="en-US" sz="2000" dirty="0" smtClean="0">
                <a:solidFill>
                  <a:schemeClr val="accent2">
                    <a:lumMod val="50000"/>
                  </a:schemeClr>
                </a:solidFill>
              </a:rPr>
              <a:t>Labor Productivity and Wages, 2010</a:t>
            </a:r>
            <a:r>
              <a:rPr lang="en-US" sz="2000" dirty="0" smtClean="0">
                <a:solidFill>
                  <a:srgbClr val="8A3A6A"/>
                </a:solidFill>
              </a:rPr>
              <a:t> </a:t>
            </a:r>
            <a:r>
              <a:rPr lang="en-US" sz="2000" dirty="0" smtClean="0"/>
              <a:t>Labor productivity is measured by value-added per hour of work and can be compared with the wages paid in manufacturing in various countries. </a:t>
            </a:r>
            <a:endParaRPr lang="en-US" sz="2000" dirty="0"/>
          </a:p>
        </p:txBody>
      </p:sp>
      <p:sp>
        <p:nvSpPr>
          <p:cNvPr id="16" name="Rectangle 15"/>
          <p:cNvSpPr>
            <a:spLocks noChangeArrowheads="1"/>
          </p:cNvSpPr>
          <p:nvPr/>
        </p:nvSpPr>
        <p:spPr bwMode="auto">
          <a:xfrm>
            <a:off x="768350" y="1813542"/>
            <a:ext cx="7613650" cy="31178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5"/>
          <p:cNvSpPr>
            <a:spLocks noChangeArrowheads="1"/>
          </p:cNvSpPr>
          <p:nvPr/>
        </p:nvSpPr>
        <p:spPr bwMode="auto">
          <a:xfrm>
            <a:off x="1235482" y="561429"/>
            <a:ext cx="7351712" cy="646331"/>
          </a:xfrm>
          <a:prstGeom prst="rect">
            <a:avLst/>
          </a:prstGeom>
          <a:noFill/>
          <a:ln w="9525" algn="ctr">
            <a:noFill/>
            <a:miter lim="800000"/>
            <a:headEnd/>
            <a:tailEnd/>
          </a:ln>
        </p:spPr>
        <p:txBody>
          <a:bodyPr>
            <a:spAutoFit/>
          </a:bodyPr>
          <a:lstStyle/>
          <a:p>
            <a:pPr>
              <a:spcBef>
                <a:spcPct val="20000"/>
              </a:spcBef>
            </a:pPr>
            <a:r>
              <a:rPr lang="en-US" sz="3600" b="1" dirty="0">
                <a:solidFill>
                  <a:schemeClr val="bg1"/>
                </a:solidFill>
                <a:latin typeface="+mj-lt"/>
              </a:rPr>
              <a:t>Labor Productivity and </a:t>
            </a:r>
            <a:r>
              <a:rPr lang="en-US" sz="3600" b="1" dirty="0" smtClean="0">
                <a:solidFill>
                  <a:schemeClr val="bg1"/>
                </a:solidFill>
                <a:latin typeface="+mj-lt"/>
              </a:rPr>
              <a:t>Wages</a:t>
            </a:r>
            <a:r>
              <a:rPr lang="hu-HU" sz="3600" b="1" dirty="0" smtClean="0">
                <a:solidFill>
                  <a:schemeClr val="bg1"/>
                </a:solidFill>
                <a:latin typeface="+mj-lt"/>
              </a:rPr>
              <a:t>, 2010</a:t>
            </a:r>
            <a:endParaRPr lang="en-US" sz="3600" b="1" dirty="0">
              <a:solidFill>
                <a:schemeClr val="bg1"/>
              </a:solidFill>
              <a:latin typeface="+mj-lt"/>
            </a:endParaRPr>
          </a:p>
        </p:txBody>
      </p:sp>
      <p:pic>
        <p:nvPicPr>
          <p:cNvPr id="1638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6950" y="2145290"/>
            <a:ext cx="7232650" cy="2625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r>
              <a:rPr lang="hu-HU" dirty="0" smtClean="0"/>
              <a:t>2-</a:t>
            </a:r>
            <a:fld id="{7A9DC544-88AA-4B99-9569-D68FC0552398}" type="slidenum">
              <a:rPr lang="en-US" smtClean="0"/>
              <a:pPr/>
              <a:t>68</a:t>
            </a:fld>
            <a:endParaRPr lang="en-US" dirty="0"/>
          </a:p>
        </p:txBody>
      </p:sp>
    </p:spTree>
    <p:extLst>
      <p:ext uri="{BB962C8B-B14F-4D97-AF65-F5344CB8AC3E}">
        <p14:creationId xmlns:p14="http://schemas.microsoft.com/office/powerpoint/2010/main" val="69800438"/>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098647" y="274638"/>
            <a:ext cx="6653284" cy="806450"/>
          </a:xfrm>
        </p:spPr>
        <p:txBody>
          <a:bodyPr>
            <a:normAutofit/>
          </a:bodyPr>
          <a:lstStyle/>
          <a:p>
            <a:r>
              <a:rPr lang="en-US" altLang="hu-HU" sz="3200" b="1" dirty="0"/>
              <a:t>Labor Productivity and Wages</a:t>
            </a:r>
          </a:p>
        </p:txBody>
      </p:sp>
      <p:sp>
        <p:nvSpPr>
          <p:cNvPr id="217091" name="Rectangle 3"/>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217092" name="Rectangle 4"/>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217093" name="Rectangle 5"/>
          <p:cNvSpPr>
            <a:spLocks noChangeArrowheads="1"/>
          </p:cNvSpPr>
          <p:nvPr/>
        </p:nvSpPr>
        <p:spPr bwMode="auto">
          <a:xfrm>
            <a:off x="0"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217094" name="Rectangle 6"/>
          <p:cNvSpPr>
            <a:spLocks noChangeArrowheads="1"/>
          </p:cNvSpPr>
          <p:nvPr/>
        </p:nvSpPr>
        <p:spPr bwMode="auto">
          <a:xfrm>
            <a:off x="0"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217095" name="Rectangle 7"/>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217096" name="Rectangle 8"/>
          <p:cNvSpPr>
            <a:spLocks noChangeArrowheads="1"/>
          </p:cNvSpPr>
          <p:nvPr/>
        </p:nvSpPr>
        <p:spPr bwMode="auto">
          <a:xfrm>
            <a:off x="0"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pic>
        <p:nvPicPr>
          <p:cNvPr id="217105" name="Picture 17" descr="untitled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8062913" cy="463708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a:spLocks noGrp="1"/>
          </p:cNvSpPr>
          <p:nvPr>
            <p:ph type="sldNum" sz="quarter" idx="12"/>
          </p:nvPr>
        </p:nvSpPr>
        <p:spPr>
          <a:xfrm>
            <a:off x="7983940" y="6356350"/>
            <a:ext cx="702860" cy="365125"/>
          </a:xfrm>
        </p:spPr>
        <p:txBody>
          <a:bodyPr/>
          <a:lstStyle/>
          <a:p>
            <a:r>
              <a:rPr lang="hu-HU" dirty="0" smtClean="0"/>
              <a:t>2-69</a:t>
            </a:r>
            <a:endParaRPr lang="en-US" dirty="0"/>
          </a:p>
        </p:txBody>
      </p:sp>
    </p:spTree>
    <p:extLst>
      <p:ext uri="{BB962C8B-B14F-4D97-AF65-F5344CB8AC3E}">
        <p14:creationId xmlns:p14="http://schemas.microsoft.com/office/powerpoint/2010/main" val="395495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eaLnBrk="1" hangingPunct="1"/>
            <a:r>
              <a:rPr lang="en-US" dirty="0" smtClean="0"/>
              <a:t>Comparative Advantage Example</a:t>
            </a:r>
          </a:p>
        </p:txBody>
      </p:sp>
      <p:graphicFrame>
        <p:nvGraphicFramePr>
          <p:cNvPr id="38932" name="Group 20"/>
          <p:cNvGraphicFramePr>
            <a:graphicFrameLocks noGrp="1"/>
          </p:cNvGraphicFramePr>
          <p:nvPr>
            <p:ph idx="1"/>
            <p:extLst>
              <p:ext uri="{D42A27DB-BD31-4B8C-83A1-F6EECF244321}">
                <p14:modId xmlns:p14="http://schemas.microsoft.com/office/powerpoint/2010/main" val="3829384649"/>
              </p:ext>
            </p:extLst>
          </p:nvPr>
        </p:nvGraphicFramePr>
        <p:xfrm>
          <a:off x="923925" y="1600200"/>
          <a:ext cx="7763436" cy="1981200"/>
        </p:xfrm>
        <a:graphic>
          <a:graphicData uri="http://schemas.openxmlformats.org/drawingml/2006/table">
            <a:tbl>
              <a:tblPr>
                <a:tableStyleId>{D7AC3CCA-C797-4891-BE02-D94E43425B78}</a:tableStyleId>
              </a:tblPr>
              <a:tblGrid>
                <a:gridCol w="2603118"/>
                <a:gridCol w="2580159"/>
                <a:gridCol w="2580159"/>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sng" strike="noStrike" kern="1200"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Production Times</a:t>
                      </a:r>
                      <a:endParaRPr kumimoji="0" lang="en-US" sz="2800" b="1" i="0" u="sng" strike="noStrike" kern="1200"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59483" marR="59483" horzOverflow="overflow">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sng" strike="noStrike" kern="1200"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Web Update</a:t>
                      </a:r>
                      <a:endParaRPr kumimoji="0" lang="en-US" sz="2800" b="1" i="0" u="sng" strike="noStrike" kern="1200"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59483" marR="59483" horzOverflow="overflow">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sng" strike="noStrike" kern="1200"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Bike Repair</a:t>
                      </a:r>
                      <a:endParaRPr kumimoji="0" lang="en-US" sz="2800" b="1" i="0" u="sng" strike="noStrike" kern="1200" cap="none" normalizeH="0" baseline="0" dirty="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59483" marR="59483" horzOverflow="overflow">
                    <a:solidFill>
                      <a:srgbClr val="FFC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kern="1200" cap="none" normalizeH="0" baseline="0" dirty="0" smtClean="0">
                          <a:ln>
                            <a:noFill/>
                          </a:ln>
                          <a:effectLst/>
                          <a:latin typeface="Arial" panose="020B0604020202020204" pitchFamily="34" charset="0"/>
                          <a:cs typeface="Arial" panose="020B0604020202020204" pitchFamily="34" charset="0"/>
                        </a:rPr>
                        <a:t>Mary</a:t>
                      </a:r>
                      <a:endParaRPr kumimoji="0" lang="en-US" sz="2800" b="0" i="0" u="none" strike="noStrike" kern="1200" cap="none" normalizeH="0" baseline="0" dirty="0" smtClean="0">
                        <a:ln>
                          <a:noFill/>
                        </a:ln>
                        <a:solidFill>
                          <a:srgbClr val="923C0C"/>
                        </a:solidFill>
                        <a:effectLst/>
                        <a:latin typeface="Arial" panose="020B0604020202020204" pitchFamily="34" charset="0"/>
                        <a:ea typeface="+mn-ea"/>
                        <a:cs typeface="Arial" panose="020B0604020202020204" pitchFamily="34" charset="0"/>
                      </a:endParaRPr>
                    </a:p>
                  </a:txBody>
                  <a:tcPr marL="59483" marR="5948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kern="1200" cap="none" normalizeH="0" baseline="0" dirty="0" smtClean="0">
                          <a:ln>
                            <a:noFill/>
                          </a:ln>
                          <a:effectLst/>
                          <a:latin typeface="Arial" panose="020B0604020202020204" pitchFamily="34" charset="0"/>
                          <a:cs typeface="Arial" panose="020B0604020202020204" pitchFamily="34" charset="0"/>
                        </a:rPr>
                        <a:t>20 minutes</a:t>
                      </a:r>
                      <a:endParaRPr kumimoji="0" lang="en-US" sz="2800" b="0" i="0" u="none" strike="noStrike" kern="1200" cap="none" normalizeH="0" baseline="0" dirty="0" smtClean="0">
                        <a:ln>
                          <a:noFill/>
                        </a:ln>
                        <a:solidFill>
                          <a:srgbClr val="923C0C"/>
                        </a:solidFill>
                        <a:effectLst/>
                        <a:latin typeface="Arial" panose="020B0604020202020204" pitchFamily="34" charset="0"/>
                        <a:ea typeface="+mn-ea"/>
                        <a:cs typeface="Arial" panose="020B0604020202020204" pitchFamily="34" charset="0"/>
                      </a:endParaRPr>
                    </a:p>
                  </a:txBody>
                  <a:tcPr marL="59483" marR="5948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kern="1200" cap="none" normalizeH="0" baseline="0" dirty="0" smtClean="0">
                          <a:ln>
                            <a:noFill/>
                          </a:ln>
                          <a:effectLst/>
                          <a:latin typeface="Arial" panose="020B0604020202020204" pitchFamily="34" charset="0"/>
                          <a:cs typeface="Arial" panose="020B0604020202020204" pitchFamily="34" charset="0"/>
                        </a:rPr>
                        <a:t>10 minutes</a:t>
                      </a:r>
                      <a:endParaRPr kumimoji="0" lang="en-US" sz="2800" b="0" i="0" u="none" strike="noStrike" kern="1200" cap="none" normalizeH="0" baseline="0" dirty="0" smtClean="0">
                        <a:ln>
                          <a:noFill/>
                        </a:ln>
                        <a:solidFill>
                          <a:srgbClr val="923C0C"/>
                        </a:solidFill>
                        <a:effectLst/>
                        <a:latin typeface="Arial" panose="020B0604020202020204" pitchFamily="34" charset="0"/>
                        <a:ea typeface="+mn-ea"/>
                        <a:cs typeface="Arial" panose="020B0604020202020204" pitchFamily="34" charset="0"/>
                      </a:endParaRPr>
                    </a:p>
                  </a:txBody>
                  <a:tcPr marL="59483" marR="59483"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kern="1200" cap="none" normalizeH="0" baseline="0" dirty="0" smtClean="0">
                          <a:ln>
                            <a:noFill/>
                          </a:ln>
                          <a:effectLst/>
                          <a:latin typeface="Arial" panose="020B0604020202020204" pitchFamily="34" charset="0"/>
                          <a:cs typeface="Arial" panose="020B0604020202020204" pitchFamily="34" charset="0"/>
                        </a:rPr>
                        <a:t>Paula</a:t>
                      </a:r>
                      <a:endParaRPr kumimoji="0" lang="en-US" sz="2800" b="0" i="0" u="none" strike="noStrike" kern="1200" cap="none" normalizeH="0" baseline="0" dirty="0" smtClean="0">
                        <a:ln>
                          <a:noFill/>
                        </a:ln>
                        <a:solidFill>
                          <a:srgbClr val="923C0C"/>
                        </a:solidFill>
                        <a:effectLst/>
                        <a:latin typeface="Arial" panose="020B0604020202020204" pitchFamily="34" charset="0"/>
                        <a:ea typeface="+mn-ea"/>
                        <a:cs typeface="Arial" panose="020B0604020202020204" pitchFamily="34" charset="0"/>
                      </a:endParaRPr>
                    </a:p>
                  </a:txBody>
                  <a:tcPr marL="59483" marR="5948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kern="1200" cap="none" normalizeH="0" baseline="0" dirty="0" smtClean="0">
                          <a:ln>
                            <a:noFill/>
                          </a:ln>
                          <a:effectLst/>
                          <a:latin typeface="Arial" panose="020B0604020202020204" pitchFamily="34" charset="0"/>
                          <a:cs typeface="Arial" panose="020B0604020202020204" pitchFamily="34" charset="0"/>
                        </a:rPr>
                        <a:t>30 minutes</a:t>
                      </a:r>
                      <a:endParaRPr kumimoji="0" lang="en-US" sz="2800" b="0" i="0" u="none" strike="noStrike" kern="1200" cap="none" normalizeH="0" baseline="0" dirty="0" smtClean="0">
                        <a:ln>
                          <a:noFill/>
                        </a:ln>
                        <a:solidFill>
                          <a:srgbClr val="923C0C"/>
                        </a:solidFill>
                        <a:effectLst/>
                        <a:latin typeface="Arial" panose="020B0604020202020204" pitchFamily="34" charset="0"/>
                        <a:ea typeface="+mn-ea"/>
                        <a:cs typeface="Arial" panose="020B0604020202020204" pitchFamily="34" charset="0"/>
                      </a:endParaRPr>
                    </a:p>
                  </a:txBody>
                  <a:tcPr marL="59483" marR="5948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kern="1200" cap="none" normalizeH="0" baseline="0" dirty="0" smtClean="0">
                          <a:ln>
                            <a:noFill/>
                          </a:ln>
                          <a:effectLst/>
                          <a:latin typeface="Arial" panose="020B0604020202020204" pitchFamily="34" charset="0"/>
                          <a:cs typeface="Arial" panose="020B0604020202020204" pitchFamily="34" charset="0"/>
                        </a:rPr>
                        <a:t>30 minutes</a:t>
                      </a:r>
                      <a:endParaRPr kumimoji="0" lang="en-US" sz="2800" b="0" i="0" u="none" strike="noStrike" kern="1200" cap="none" normalizeH="0" baseline="0" dirty="0" smtClean="0">
                        <a:ln>
                          <a:noFill/>
                        </a:ln>
                        <a:solidFill>
                          <a:srgbClr val="923C0C"/>
                        </a:solidFill>
                        <a:effectLst/>
                        <a:latin typeface="Arial" panose="020B0604020202020204" pitchFamily="34" charset="0"/>
                        <a:ea typeface="+mn-ea"/>
                        <a:cs typeface="Arial" panose="020B0604020202020204" pitchFamily="34" charset="0"/>
                      </a:endParaRPr>
                    </a:p>
                  </a:txBody>
                  <a:tcPr marL="59483" marR="59483" horzOverflow="overflow"/>
                </a:tc>
              </a:tr>
            </a:tbl>
          </a:graphicData>
        </a:graphic>
      </p:graphicFrame>
      <p:sp>
        <p:nvSpPr>
          <p:cNvPr id="6" name="Footer Placeholder 4"/>
          <p:cNvSpPr>
            <a:spLocks noGrp="1"/>
          </p:cNvSpPr>
          <p:nvPr>
            <p:ph type="ftr" sz="quarter" idx="11"/>
          </p:nvPr>
        </p:nvSpPr>
        <p:spPr>
          <a:xfrm>
            <a:off x="3047999" y="6400800"/>
            <a:ext cx="3364676"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27649" name="Slide Number Placeholder 1"/>
          <p:cNvSpPr>
            <a:spLocks noGrp="1"/>
          </p:cNvSpPr>
          <p:nvPr>
            <p:ph type="sldNum" sz="quarter" idx="12"/>
          </p:nvPr>
        </p:nvSpPr>
        <p:spPr>
          <a:noFill/>
        </p:spPr>
        <p:txBody>
          <a:bodyPr/>
          <a:lstStyle/>
          <a:p>
            <a:r>
              <a:rPr lang="en-US" smtClean="0"/>
              <a:t>2-</a:t>
            </a:r>
            <a:fld id="{B20D871F-AB0D-4EF5-B9D2-27CCC8AD4AB9}" type="slidenum">
              <a:rPr lang="en-US" smtClean="0"/>
              <a:pPr/>
              <a:t>7</a:t>
            </a:fld>
            <a:endParaRPr lang="en-US" smtClean="0"/>
          </a:p>
        </p:txBody>
      </p:sp>
      <p:sp>
        <p:nvSpPr>
          <p:cNvPr id="7" name="Content Placeholder 6"/>
          <p:cNvSpPr>
            <a:spLocks noGrp="1"/>
          </p:cNvSpPr>
          <p:nvPr>
            <p:ph sz="half" idx="4294967295"/>
          </p:nvPr>
        </p:nvSpPr>
        <p:spPr>
          <a:xfrm>
            <a:off x="914400" y="3692525"/>
            <a:ext cx="8229600" cy="2433638"/>
          </a:xfrm>
        </p:spPr>
        <p:txBody>
          <a:bodyPr/>
          <a:lstStyle/>
          <a:p>
            <a:pPr eaLnBrk="1" hangingPunct="1"/>
            <a:r>
              <a:rPr lang="en-US" sz="2400" dirty="0" smtClean="0"/>
              <a:t>Paula and Mary can each update web pages and repair bikes</a:t>
            </a:r>
          </a:p>
          <a:p>
            <a:pPr lvl="2" eaLnBrk="1" hangingPunct="1"/>
            <a:r>
              <a:rPr lang="en-US" sz="2500" dirty="0" smtClean="0"/>
              <a:t>Mary has an absolute advantage in both</a:t>
            </a:r>
          </a:p>
          <a:p>
            <a:pPr lvl="1" eaLnBrk="1" hangingPunct="1"/>
            <a:r>
              <a:rPr lang="en-US" sz="2400" dirty="0" smtClean="0"/>
              <a:t>Comparative advantage drives specialization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46113" y="1179513"/>
            <a:ext cx="8269287" cy="4992687"/>
            <a:chOff x="566738" y="2200275"/>
            <a:chExt cx="7805737" cy="4219575"/>
          </a:xfrm>
        </p:grpSpPr>
        <p:sp>
          <p:nvSpPr>
            <p:cNvPr id="137233" name="Rectangle 10"/>
            <p:cNvSpPr>
              <a:spLocks noChangeArrowheads="1"/>
            </p:cNvSpPr>
            <p:nvPr/>
          </p:nvSpPr>
          <p:spPr bwMode="auto">
            <a:xfrm>
              <a:off x="566738" y="2200275"/>
              <a:ext cx="7805737" cy="4219575"/>
            </a:xfrm>
            <a:prstGeom prst="rect">
              <a:avLst/>
            </a:prstGeom>
            <a:solidFill>
              <a:schemeClr val="accent1">
                <a:lumMod val="20000"/>
                <a:lumOff val="80000"/>
              </a:schemeClr>
            </a:solid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37234" name="Rectangle 12"/>
            <p:cNvSpPr>
              <a:spLocks noChangeArrowheads="1"/>
            </p:cNvSpPr>
            <p:nvPr/>
          </p:nvSpPr>
          <p:spPr bwMode="auto">
            <a:xfrm>
              <a:off x="581024" y="2219327"/>
              <a:ext cx="7772401" cy="246965"/>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15" name="Rectangle 14"/>
          <p:cNvSpPr>
            <a:spLocks noChangeArrowheads="1"/>
          </p:cNvSpPr>
          <p:nvPr/>
        </p:nvSpPr>
        <p:spPr bwMode="auto">
          <a:xfrm>
            <a:off x="6172200" y="1586101"/>
            <a:ext cx="2560674" cy="3908762"/>
          </a:xfrm>
          <a:prstGeom prst="rect">
            <a:avLst/>
          </a:prstGeom>
          <a:noFill/>
          <a:ln w="9525">
            <a:noFill/>
            <a:miter lim="800000"/>
            <a:headEnd/>
            <a:tailEnd/>
          </a:ln>
        </p:spPr>
        <p:txBody>
          <a:bodyPr wrap="square">
            <a:spAutoFit/>
          </a:bodyPr>
          <a:lstStyle/>
          <a:p>
            <a:pPr>
              <a:spcBef>
                <a:spcPct val="10000"/>
              </a:spcBef>
              <a:spcAft>
                <a:spcPct val="10000"/>
              </a:spcAft>
            </a:pPr>
            <a:r>
              <a:rPr lang="en-US" sz="2000" dirty="0"/>
              <a:t>The trends in labor productivity and wages can also be graphed over time</a:t>
            </a:r>
            <a:r>
              <a:rPr lang="en-US" sz="2000" dirty="0" smtClean="0"/>
              <a:t>.</a:t>
            </a:r>
          </a:p>
          <a:p>
            <a:pPr>
              <a:spcBef>
                <a:spcPct val="10000"/>
              </a:spcBef>
              <a:spcAft>
                <a:spcPct val="10000"/>
              </a:spcAft>
            </a:pPr>
            <a:endParaRPr lang="en-US" sz="2000" dirty="0"/>
          </a:p>
          <a:p>
            <a:pPr>
              <a:spcBef>
                <a:spcPct val="10000"/>
              </a:spcBef>
              <a:spcAft>
                <a:spcPct val="10000"/>
              </a:spcAft>
            </a:pPr>
            <a:r>
              <a:rPr lang="en-US" sz="2000" dirty="0" smtClean="0"/>
              <a:t>The </a:t>
            </a:r>
            <a:r>
              <a:rPr lang="en-US" sz="2000" dirty="0"/>
              <a:t>general upward movement in labor productivity is matched by upward movements in wages, as predicted by the Ricardian model.</a:t>
            </a:r>
          </a:p>
        </p:txBody>
      </p:sp>
      <p:sp>
        <p:nvSpPr>
          <p:cNvPr id="16" name="Rectangle 15"/>
          <p:cNvSpPr>
            <a:spLocks noChangeArrowheads="1"/>
          </p:cNvSpPr>
          <p:nvPr/>
        </p:nvSpPr>
        <p:spPr bwMode="auto">
          <a:xfrm>
            <a:off x="771525" y="1566863"/>
            <a:ext cx="5095875" cy="45291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37223" name="Rectangle 5"/>
          <p:cNvSpPr>
            <a:spLocks noChangeArrowheads="1"/>
          </p:cNvSpPr>
          <p:nvPr/>
        </p:nvSpPr>
        <p:spPr bwMode="auto">
          <a:xfrm>
            <a:off x="1167242" y="392230"/>
            <a:ext cx="7351712" cy="646331"/>
          </a:xfrm>
          <a:prstGeom prst="rect">
            <a:avLst/>
          </a:prstGeom>
          <a:noFill/>
          <a:ln w="9525" algn="ctr">
            <a:noFill/>
            <a:miter lim="800000"/>
            <a:headEnd/>
            <a:tailEnd/>
          </a:ln>
        </p:spPr>
        <p:txBody>
          <a:bodyPr>
            <a:spAutoFit/>
          </a:bodyPr>
          <a:lstStyle/>
          <a:p>
            <a:pPr>
              <a:spcBef>
                <a:spcPct val="20000"/>
              </a:spcBef>
            </a:pPr>
            <a:r>
              <a:rPr lang="en-US" sz="3600" b="1" dirty="0">
                <a:solidFill>
                  <a:schemeClr val="bg1"/>
                </a:solidFill>
                <a:latin typeface="+mj-lt"/>
              </a:rPr>
              <a:t>Labor Productivity and Wages</a:t>
            </a:r>
          </a:p>
        </p:txBody>
      </p:sp>
      <p:pic>
        <p:nvPicPr>
          <p:cNvPr id="174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0600" y="1752600"/>
            <a:ext cx="45847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983940" y="6356350"/>
            <a:ext cx="702860" cy="365125"/>
          </a:xfrm>
        </p:spPr>
        <p:txBody>
          <a:bodyPr/>
          <a:lstStyle/>
          <a:p>
            <a:r>
              <a:rPr lang="hu-HU" dirty="0" smtClean="0"/>
              <a:t>2-</a:t>
            </a:r>
            <a:fld id="{7A9DC544-88AA-4B99-9569-D68FC0552398}" type="slidenum">
              <a:rPr lang="en-US" smtClean="0"/>
              <a:pPr/>
              <a:t>70</a:t>
            </a:fld>
            <a:endParaRPr lang="en-US" dirty="0"/>
          </a:p>
        </p:txBody>
      </p:sp>
    </p:spTree>
    <p:extLst>
      <p:ext uri="{BB962C8B-B14F-4D97-AF65-F5344CB8AC3E}">
        <p14:creationId xmlns:p14="http://schemas.microsoft.com/office/powerpoint/2010/main" val="379486099"/>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66886" y="274638"/>
            <a:ext cx="7581331" cy="792162"/>
          </a:xfrm>
        </p:spPr>
        <p:txBody>
          <a:bodyPr>
            <a:normAutofit/>
          </a:bodyPr>
          <a:lstStyle/>
          <a:p>
            <a:r>
              <a:rPr lang="en-US" altLang="hu-HU" sz="3600" b="1" dirty="0"/>
              <a:t>Solving for International Prices</a:t>
            </a:r>
          </a:p>
        </p:txBody>
      </p:sp>
      <p:sp>
        <p:nvSpPr>
          <p:cNvPr id="66563" name="Rectangle 3"/>
          <p:cNvSpPr>
            <a:spLocks noGrp="1" noChangeArrowheads="1"/>
          </p:cNvSpPr>
          <p:nvPr>
            <p:ph type="body" idx="1"/>
          </p:nvPr>
        </p:nvSpPr>
        <p:spPr/>
        <p:txBody>
          <a:bodyPr>
            <a:normAutofit fontScale="85000" lnSpcReduction="10000"/>
          </a:bodyPr>
          <a:lstStyle/>
          <a:p>
            <a:r>
              <a:rPr lang="en-US" altLang="hu-HU" dirty="0"/>
              <a:t>In the previous analysis we assumed the world price of wheat was 2/3.</a:t>
            </a:r>
          </a:p>
          <a:p>
            <a:r>
              <a:rPr lang="en-US" altLang="hu-HU" dirty="0"/>
              <a:t>In reality world price is determined by a market for exports and imports.</a:t>
            </a:r>
          </a:p>
          <a:p>
            <a:r>
              <a:rPr lang="en-US" altLang="hu-HU" dirty="0"/>
              <a:t>We will derive a Home export supply curve.</a:t>
            </a:r>
          </a:p>
          <a:p>
            <a:pPr lvl="1"/>
            <a:r>
              <a:rPr lang="en-US" altLang="hu-HU" dirty="0"/>
              <a:t>Shows the amount it wants to export at various relative prices.</a:t>
            </a:r>
          </a:p>
          <a:p>
            <a:r>
              <a:rPr lang="en-US" altLang="hu-HU" dirty="0"/>
              <a:t>Similarly we will derive a Foreign import demand curve.</a:t>
            </a:r>
          </a:p>
          <a:p>
            <a:pPr lvl="1"/>
            <a:r>
              <a:rPr lang="en-US" altLang="hu-HU" dirty="0"/>
              <a:t>Shows the amount of wheat that it will import at various relative prices.</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2-71</a:t>
            </a:r>
            <a:endParaRPr lang="en-US" dirty="0"/>
          </a:p>
        </p:txBody>
      </p:sp>
    </p:spTree>
    <p:extLst>
      <p:ext uri="{BB962C8B-B14F-4D97-AF65-F5344CB8AC3E}">
        <p14:creationId xmlns:p14="http://schemas.microsoft.com/office/powerpoint/2010/main" val="1960389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hu-HU" sz="3600" b="1" dirty="0"/>
              <a:t>Solving for International Prices</a:t>
            </a:r>
          </a:p>
        </p:txBody>
      </p:sp>
      <p:sp>
        <p:nvSpPr>
          <p:cNvPr id="67587" name="Rectangle 3"/>
          <p:cNvSpPr>
            <a:spLocks noGrp="1" noChangeArrowheads="1"/>
          </p:cNvSpPr>
          <p:nvPr>
            <p:ph type="body" idx="1"/>
          </p:nvPr>
        </p:nvSpPr>
        <p:spPr/>
        <p:txBody>
          <a:bodyPr>
            <a:normAutofit fontScale="92500" lnSpcReduction="10000"/>
          </a:bodyPr>
          <a:lstStyle/>
          <a:p>
            <a:r>
              <a:rPr lang="en-US" altLang="hu-HU" dirty="0"/>
              <a:t>Home Export Supply Curve</a:t>
            </a:r>
          </a:p>
          <a:p>
            <a:pPr lvl="1"/>
            <a:r>
              <a:rPr lang="en-US" altLang="hu-HU" dirty="0"/>
              <a:t>We can use the information we gathered </a:t>
            </a:r>
            <a:r>
              <a:rPr lang="en-US" altLang="hu-HU" dirty="0" smtClean="0"/>
              <a:t>before </a:t>
            </a:r>
            <a:r>
              <a:rPr lang="en-US" altLang="hu-HU" dirty="0"/>
              <a:t>to derive an export supply curve.</a:t>
            </a:r>
          </a:p>
          <a:p>
            <a:pPr lvl="1"/>
            <a:r>
              <a:rPr lang="en-US" altLang="hu-HU" dirty="0"/>
              <a:t>The export supply curve will have the relative price of wheat on the Y-axis and the amount of wheat on the X-axis.</a:t>
            </a:r>
          </a:p>
          <a:p>
            <a:pPr lvl="1"/>
            <a:r>
              <a:rPr lang="en-US" altLang="hu-HU" dirty="0"/>
              <a:t>We saw </a:t>
            </a:r>
            <a:r>
              <a:rPr lang="en-US" altLang="hu-HU" dirty="0" smtClean="0"/>
              <a:t>above </a:t>
            </a:r>
            <a:r>
              <a:rPr lang="en-US" altLang="hu-HU" dirty="0"/>
              <a:t>a relative price of 2/3 related to exports of 60 bushels.</a:t>
            </a:r>
          </a:p>
          <a:p>
            <a:pPr lvl="2"/>
            <a:r>
              <a:rPr lang="en-US" altLang="hu-HU" dirty="0"/>
              <a:t>The first point on the export supply curve: the horizontal distance from point B to C in figure </a:t>
            </a:r>
            <a:r>
              <a:rPr lang="hu-HU" altLang="hu-HU" dirty="0" smtClean="0"/>
              <a:t>C </a:t>
            </a:r>
            <a:r>
              <a:rPr lang="en-US" altLang="hu-HU" dirty="0" smtClean="0"/>
              <a:t>and </a:t>
            </a:r>
            <a:r>
              <a:rPr lang="en-US" altLang="hu-HU" dirty="0"/>
              <a:t>point C’ in figure </a:t>
            </a:r>
            <a:r>
              <a:rPr lang="hu-HU" altLang="hu-HU" dirty="0" smtClean="0"/>
              <a:t>D</a:t>
            </a:r>
            <a:r>
              <a:rPr lang="en-US" altLang="hu-HU" dirty="0" smtClean="0"/>
              <a:t>.</a:t>
            </a:r>
            <a:endParaRPr lang="en-US" altLang="hu-HU" dirty="0"/>
          </a:p>
          <a:p>
            <a:pPr lvl="1"/>
            <a:endParaRPr lang="en-US" altLang="hu-HU" dirty="0"/>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2-72</a:t>
            </a:r>
            <a:endParaRPr lang="en-US" dirty="0"/>
          </a:p>
        </p:txBody>
      </p:sp>
    </p:spTree>
    <p:extLst>
      <p:ext uri="{BB962C8B-B14F-4D97-AF65-F5344CB8AC3E}">
        <p14:creationId xmlns:p14="http://schemas.microsoft.com/office/powerpoint/2010/main" val="6980330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30408" y="274638"/>
            <a:ext cx="7403910" cy="868362"/>
          </a:xfrm>
        </p:spPr>
        <p:txBody>
          <a:bodyPr>
            <a:normAutofit/>
          </a:bodyPr>
          <a:lstStyle/>
          <a:p>
            <a:r>
              <a:rPr lang="en-US" altLang="hu-HU" sz="3600" b="1" dirty="0"/>
              <a:t>Solving for International Prices</a:t>
            </a:r>
          </a:p>
        </p:txBody>
      </p:sp>
      <p:sp>
        <p:nvSpPr>
          <p:cNvPr id="68611" name="Rectangle 3"/>
          <p:cNvSpPr>
            <a:spLocks noGrp="1" noChangeArrowheads="1"/>
          </p:cNvSpPr>
          <p:nvPr>
            <p:ph type="body" idx="1"/>
          </p:nvPr>
        </p:nvSpPr>
        <p:spPr>
          <a:xfrm>
            <a:off x="992166" y="1600200"/>
            <a:ext cx="7762874" cy="4525963"/>
          </a:xfrm>
        </p:spPr>
        <p:txBody>
          <a:bodyPr>
            <a:normAutofit fontScale="85000" lnSpcReduction="10000"/>
          </a:bodyPr>
          <a:lstStyle/>
          <a:p>
            <a:r>
              <a:rPr lang="en-US" altLang="hu-HU" dirty="0"/>
              <a:t>To derive other points on the export supply curve we look at the no-trade equilibrium.</a:t>
            </a:r>
          </a:p>
          <a:p>
            <a:pPr lvl="1"/>
            <a:r>
              <a:rPr lang="en-US" altLang="hu-HU" dirty="0"/>
              <a:t>When the relative price of wheat is ½, Home exports of wheat are zero (no-trade equilibrium). </a:t>
            </a:r>
          </a:p>
          <a:p>
            <a:pPr lvl="2"/>
            <a:r>
              <a:rPr lang="en-US" altLang="hu-HU" dirty="0"/>
              <a:t>Point A and A’ in figure </a:t>
            </a:r>
            <a:r>
              <a:rPr lang="hu-HU" altLang="hu-HU" dirty="0" smtClean="0"/>
              <a:t>C</a:t>
            </a:r>
            <a:endParaRPr lang="en-US" altLang="hu-HU" dirty="0"/>
          </a:p>
          <a:p>
            <a:pPr lvl="1"/>
            <a:r>
              <a:rPr lang="en-US" altLang="hu-HU" dirty="0"/>
              <a:t>For the 3</a:t>
            </a:r>
            <a:r>
              <a:rPr lang="en-US" altLang="hu-HU" baseline="30000" dirty="0"/>
              <a:t>rd</a:t>
            </a:r>
            <a:r>
              <a:rPr lang="en-US" altLang="hu-HU" dirty="0"/>
              <a:t> point, we keep the relative price of wheat at ½.</a:t>
            </a:r>
          </a:p>
          <a:p>
            <a:pPr lvl="2"/>
            <a:r>
              <a:rPr lang="en-US" altLang="hu-HU" dirty="0"/>
              <a:t>At this price, Home could export some wheat in exchange for cloth.</a:t>
            </a:r>
          </a:p>
          <a:p>
            <a:pPr lvl="2"/>
            <a:r>
              <a:rPr lang="en-US" altLang="hu-HU" dirty="0"/>
              <a:t>Production could shift from A to any other place on the PPF.</a:t>
            </a:r>
          </a:p>
          <a:p>
            <a:pPr lvl="3"/>
            <a:r>
              <a:rPr lang="en-US" altLang="hu-HU" dirty="0"/>
              <a:t>Workers are willing to shift between industries as the wages are the same.</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2-73</a:t>
            </a:r>
            <a:endParaRPr lang="en-US" dirty="0"/>
          </a:p>
        </p:txBody>
      </p:sp>
    </p:spTree>
    <p:extLst>
      <p:ext uri="{BB962C8B-B14F-4D97-AF65-F5344CB8AC3E}">
        <p14:creationId xmlns:p14="http://schemas.microsoft.com/office/powerpoint/2010/main" val="9931718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76324" y="356526"/>
            <a:ext cx="6871648" cy="868362"/>
          </a:xfrm>
        </p:spPr>
        <p:txBody>
          <a:bodyPr>
            <a:normAutofit/>
          </a:bodyPr>
          <a:lstStyle/>
          <a:p>
            <a:r>
              <a:rPr lang="en-US" altLang="hu-HU" sz="3600" dirty="0"/>
              <a:t>Solving for International Prices</a:t>
            </a:r>
          </a:p>
        </p:txBody>
      </p:sp>
      <p:sp>
        <p:nvSpPr>
          <p:cNvPr id="69635" name="Rectangle 3"/>
          <p:cNvSpPr>
            <a:spLocks noGrp="1" noChangeArrowheads="1"/>
          </p:cNvSpPr>
          <p:nvPr>
            <p:ph type="body" idx="1"/>
          </p:nvPr>
        </p:nvSpPr>
        <p:spPr/>
        <p:txBody>
          <a:bodyPr>
            <a:normAutofit lnSpcReduction="10000"/>
          </a:bodyPr>
          <a:lstStyle/>
          <a:p>
            <a:r>
              <a:rPr lang="en-US" altLang="hu-HU" dirty="0"/>
              <a:t>If we assume that all workers have moved into wheat production.</a:t>
            </a:r>
          </a:p>
          <a:p>
            <a:r>
              <a:rPr lang="en-US" altLang="hu-HU" dirty="0"/>
              <a:t>With the relative price of ½, consumption is still at point A and the difference between A and B is the amount of wheat that Home is exporting.</a:t>
            </a:r>
          </a:p>
          <a:p>
            <a:pPr lvl="1"/>
            <a:r>
              <a:rPr lang="en-US" altLang="hu-HU" dirty="0"/>
              <a:t>At the relative price of ½, with wheat exports of 50, gives another point on the Home export supply curve:  B’.</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2-74</a:t>
            </a:r>
            <a:endParaRPr lang="en-US" dirty="0"/>
          </a:p>
        </p:txBody>
      </p:sp>
    </p:spTree>
    <p:extLst>
      <p:ext uri="{BB962C8B-B14F-4D97-AF65-F5344CB8AC3E}">
        <p14:creationId xmlns:p14="http://schemas.microsoft.com/office/powerpoint/2010/main" val="25702099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1440198" y="448100"/>
            <a:ext cx="7351712" cy="707886"/>
          </a:xfrm>
          <a:prstGeom prst="rect">
            <a:avLst/>
          </a:prstGeom>
          <a:noFill/>
          <a:ln w="9525" algn="ctr">
            <a:noFill/>
            <a:miter lim="800000"/>
            <a:headEnd/>
            <a:tailEnd/>
          </a:ln>
        </p:spPr>
        <p:txBody>
          <a:bodyPr>
            <a:spAutoFit/>
          </a:bodyPr>
          <a:lstStyle/>
          <a:p>
            <a:pPr>
              <a:spcBef>
                <a:spcPct val="20000"/>
              </a:spcBef>
            </a:pPr>
            <a:r>
              <a:rPr lang="en-US" sz="4000" dirty="0">
                <a:solidFill>
                  <a:schemeClr val="bg1"/>
                </a:solidFill>
                <a:latin typeface="+mj-lt"/>
              </a:rPr>
              <a:t>Home Export Supply Curve</a:t>
            </a:r>
          </a:p>
        </p:txBody>
      </p:sp>
      <p:grpSp>
        <p:nvGrpSpPr>
          <p:cNvPr id="2" name="Group 39"/>
          <p:cNvGrpSpPr>
            <a:grpSpLocks/>
          </p:cNvGrpSpPr>
          <p:nvPr/>
        </p:nvGrpSpPr>
        <p:grpSpPr bwMode="auto">
          <a:xfrm>
            <a:off x="646113" y="1390511"/>
            <a:ext cx="8112125" cy="4980721"/>
            <a:chOff x="566738" y="2200275"/>
            <a:chExt cx="7805737" cy="4219575"/>
          </a:xfrm>
        </p:grpSpPr>
        <p:sp>
          <p:nvSpPr>
            <p:cNvPr id="143383" name="Rectangle 18"/>
            <p:cNvSpPr>
              <a:spLocks noChangeArrowheads="1"/>
            </p:cNvSpPr>
            <p:nvPr/>
          </p:nvSpPr>
          <p:spPr bwMode="auto">
            <a:xfrm>
              <a:off x="566738" y="2200275"/>
              <a:ext cx="7805737" cy="4219575"/>
            </a:xfrm>
            <a:prstGeom prst="rect">
              <a:avLst/>
            </a:prstGeom>
            <a:solidFill>
              <a:schemeClr val="accent1">
                <a:lumMod val="20000"/>
                <a:lumOff val="80000"/>
              </a:schemeClr>
            </a:solid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43384" name="Rectangle 19"/>
            <p:cNvSpPr>
              <a:spLocks noChangeArrowheads="1"/>
            </p:cNvSpPr>
            <p:nvPr/>
          </p:nvSpPr>
          <p:spPr bwMode="auto">
            <a:xfrm>
              <a:off x="581024" y="2211892"/>
              <a:ext cx="7772401" cy="249636"/>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22" name="Rectangle 21"/>
          <p:cNvSpPr>
            <a:spLocks noChangeArrowheads="1"/>
          </p:cNvSpPr>
          <p:nvPr/>
        </p:nvSpPr>
        <p:spPr bwMode="auto">
          <a:xfrm>
            <a:off x="680526" y="5372487"/>
            <a:ext cx="8077200" cy="923330"/>
          </a:xfrm>
          <a:prstGeom prst="rect">
            <a:avLst/>
          </a:prstGeom>
          <a:noFill/>
          <a:ln w="9525">
            <a:noFill/>
            <a:miter lim="800000"/>
            <a:headEnd/>
            <a:tailEnd/>
          </a:ln>
        </p:spPr>
        <p:txBody>
          <a:bodyPr>
            <a:spAutoFit/>
          </a:bodyPr>
          <a:lstStyle/>
          <a:p>
            <a:r>
              <a:rPr lang="en-US" dirty="0">
                <a:solidFill>
                  <a:schemeClr val="accent2">
                    <a:lumMod val="50000"/>
                  </a:schemeClr>
                </a:solidFill>
              </a:rPr>
              <a:t>Home Export Supply </a:t>
            </a:r>
            <a:r>
              <a:rPr lang="en-US" dirty="0"/>
              <a:t>Panel (a) repeats Figure </a:t>
            </a:r>
            <a:r>
              <a:rPr lang="hu-HU" dirty="0" smtClean="0"/>
              <a:t>B</a:t>
            </a:r>
            <a:r>
              <a:rPr lang="en-US" dirty="0" smtClean="0"/>
              <a:t> </a:t>
            </a:r>
            <a:r>
              <a:rPr lang="en-US" dirty="0"/>
              <a:t>showing the trade equilibrium for Home with production at point </a:t>
            </a:r>
            <a:r>
              <a:rPr lang="en-US" i="1" dirty="0"/>
              <a:t>B</a:t>
            </a:r>
            <a:r>
              <a:rPr lang="en-US" dirty="0"/>
              <a:t> and consumption at point </a:t>
            </a:r>
            <a:r>
              <a:rPr lang="en-US" i="1" dirty="0"/>
              <a:t>C.</a:t>
            </a:r>
            <a:r>
              <a:rPr lang="en-US" dirty="0"/>
              <a:t> </a:t>
            </a:r>
            <a:r>
              <a:rPr lang="en-US" dirty="0" smtClean="0"/>
              <a:t>Panel </a:t>
            </a:r>
            <a:r>
              <a:rPr lang="en-US" dirty="0"/>
              <a:t>(b) shows the Home export supply of wheat. </a:t>
            </a:r>
          </a:p>
        </p:txBody>
      </p:sp>
      <p:sp>
        <p:nvSpPr>
          <p:cNvPr id="23" name="Rectangle 22"/>
          <p:cNvSpPr>
            <a:spLocks noChangeArrowheads="1"/>
          </p:cNvSpPr>
          <p:nvPr/>
        </p:nvSpPr>
        <p:spPr bwMode="auto">
          <a:xfrm>
            <a:off x="758825" y="1614465"/>
            <a:ext cx="7861300" cy="377031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8434" name="Picture 2" descr="D:\User Data\My Documents\MEDIA\Feenstra Taylor 3e\PPTs\feenstra_int_econ_3e_high_res_trade_ch02_econ_ch02_fig_02_09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1603608"/>
            <a:ext cx="6124575" cy="36656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093122" y="6356350"/>
            <a:ext cx="593678" cy="365125"/>
          </a:xfrm>
        </p:spPr>
        <p:txBody>
          <a:bodyPr/>
          <a:lstStyle/>
          <a:p>
            <a:r>
              <a:rPr lang="hu-HU" dirty="0" smtClean="0"/>
              <a:t>2-</a:t>
            </a:r>
            <a:fld id="{7A9DC544-88AA-4B99-9569-D68FC0552398}" type="slidenum">
              <a:rPr lang="en-US" smtClean="0"/>
              <a:pPr/>
              <a:t>75</a:t>
            </a:fld>
            <a:endParaRPr lang="en-US" dirty="0"/>
          </a:p>
        </p:txBody>
      </p:sp>
    </p:spTree>
    <p:extLst>
      <p:ext uri="{BB962C8B-B14F-4D97-AF65-F5344CB8AC3E}">
        <p14:creationId xmlns:p14="http://schemas.microsoft.com/office/powerpoint/2010/main" val="2806611377"/>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Rectangle 5"/>
          <p:cNvSpPr>
            <a:spLocks noChangeArrowheads="1"/>
          </p:cNvSpPr>
          <p:nvPr/>
        </p:nvSpPr>
        <p:spPr bwMode="auto">
          <a:xfrm>
            <a:off x="1167245" y="685800"/>
            <a:ext cx="3527587" cy="430887"/>
          </a:xfrm>
          <a:prstGeom prst="rect">
            <a:avLst/>
          </a:prstGeom>
          <a:noFill/>
          <a:ln w="9525" algn="ctr">
            <a:noFill/>
            <a:miter lim="800000"/>
            <a:headEnd/>
            <a:tailEnd/>
          </a:ln>
        </p:spPr>
        <p:txBody>
          <a:bodyPr wrap="square">
            <a:spAutoFit/>
          </a:bodyPr>
          <a:lstStyle/>
          <a:p>
            <a:pPr>
              <a:spcBef>
                <a:spcPct val="20000"/>
              </a:spcBef>
            </a:pPr>
            <a:r>
              <a:rPr lang="en-US" sz="2200" b="1" dirty="0" smtClean="0">
                <a:solidFill>
                  <a:schemeClr val="bg1"/>
                </a:solidFill>
                <a:latin typeface="+mj-lt"/>
              </a:rPr>
              <a:t>Home Export Supply Curve</a:t>
            </a:r>
            <a:endParaRPr lang="en-US" sz="2200" b="1" dirty="0">
              <a:solidFill>
                <a:schemeClr val="bg1"/>
              </a:solidFill>
              <a:latin typeface="+mj-lt"/>
            </a:endParaRPr>
          </a:p>
        </p:txBody>
      </p:sp>
      <p:grpSp>
        <p:nvGrpSpPr>
          <p:cNvPr id="2" name="Group 39"/>
          <p:cNvGrpSpPr>
            <a:grpSpLocks/>
          </p:cNvGrpSpPr>
          <p:nvPr/>
        </p:nvGrpSpPr>
        <p:grpSpPr bwMode="auto">
          <a:xfrm>
            <a:off x="646113" y="1150938"/>
            <a:ext cx="8112125" cy="5168047"/>
            <a:chOff x="566738" y="2200275"/>
            <a:chExt cx="7805737" cy="4219575"/>
          </a:xfrm>
        </p:grpSpPr>
        <p:sp>
          <p:nvSpPr>
            <p:cNvPr id="145434" name="Rectangle 18"/>
            <p:cNvSpPr>
              <a:spLocks noChangeArrowheads="1"/>
            </p:cNvSpPr>
            <p:nvPr/>
          </p:nvSpPr>
          <p:spPr bwMode="auto">
            <a:xfrm>
              <a:off x="566738" y="2200275"/>
              <a:ext cx="7805737" cy="4219575"/>
            </a:xfrm>
            <a:prstGeom prst="rect">
              <a:avLst/>
            </a:prstGeom>
            <a:solidFill>
              <a:schemeClr val="accent1">
                <a:lumMod val="20000"/>
                <a:lumOff val="80000"/>
              </a:schemeClr>
            </a:solid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45435" name="Rectangle 19"/>
            <p:cNvSpPr>
              <a:spLocks noChangeArrowheads="1"/>
            </p:cNvSpPr>
            <p:nvPr/>
          </p:nvSpPr>
          <p:spPr bwMode="auto">
            <a:xfrm>
              <a:off x="581024" y="2211892"/>
              <a:ext cx="7772401" cy="242652"/>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22" name="Rectangle 21"/>
          <p:cNvSpPr>
            <a:spLocks noChangeArrowheads="1"/>
          </p:cNvSpPr>
          <p:nvPr/>
        </p:nvSpPr>
        <p:spPr bwMode="auto">
          <a:xfrm>
            <a:off x="685800" y="5410200"/>
            <a:ext cx="8077200" cy="923330"/>
          </a:xfrm>
          <a:prstGeom prst="rect">
            <a:avLst/>
          </a:prstGeom>
          <a:noFill/>
          <a:ln w="9525">
            <a:noFill/>
            <a:miter lim="800000"/>
            <a:headEnd/>
            <a:tailEnd/>
          </a:ln>
        </p:spPr>
        <p:txBody>
          <a:bodyPr>
            <a:spAutoFit/>
          </a:bodyPr>
          <a:lstStyle/>
          <a:p>
            <a:r>
              <a:rPr lang="en-US" dirty="0">
                <a:solidFill>
                  <a:schemeClr val="accent2">
                    <a:lumMod val="50000"/>
                  </a:schemeClr>
                </a:solidFill>
              </a:rPr>
              <a:t>Home Export Supply (continued) </a:t>
            </a:r>
            <a:r>
              <a:rPr lang="en-US" dirty="0"/>
              <a:t>For relative prices above </a:t>
            </a:r>
            <a:r>
              <a:rPr lang="en-US" baseline="30000" dirty="0"/>
              <a:t>1</a:t>
            </a:r>
            <a:r>
              <a:rPr lang="en-US" dirty="0"/>
              <a:t>/</a:t>
            </a:r>
            <a:r>
              <a:rPr lang="en-US" baseline="-25000" dirty="0"/>
              <a:t>2</a:t>
            </a:r>
            <a:r>
              <a:rPr lang="en-US" dirty="0"/>
              <a:t>, Home exports more than 50 bushels, along the segment </a:t>
            </a:r>
            <a:r>
              <a:rPr lang="en-US" i="1" dirty="0"/>
              <a:t>B</a:t>
            </a:r>
            <a:r>
              <a:rPr lang="en-US" i="1" dirty="0">
                <a:sym typeface="Symbol" pitchFamily="18" charset="2"/>
              </a:rPr>
              <a:t></a:t>
            </a:r>
            <a:r>
              <a:rPr lang="en-US" i="1" dirty="0"/>
              <a:t> C</a:t>
            </a:r>
            <a:r>
              <a:rPr lang="en-US" i="1" dirty="0">
                <a:sym typeface="Symbol" pitchFamily="18" charset="2"/>
              </a:rPr>
              <a:t></a:t>
            </a:r>
            <a:r>
              <a:rPr lang="en-US" dirty="0"/>
              <a:t>. For example, at the relative price of </a:t>
            </a:r>
            <a:r>
              <a:rPr lang="en-US" baseline="30000" dirty="0"/>
              <a:t>2</a:t>
            </a:r>
            <a:r>
              <a:rPr lang="en-US" dirty="0"/>
              <a:t>/</a:t>
            </a:r>
            <a:r>
              <a:rPr lang="en-US" baseline="-25000" dirty="0"/>
              <a:t>3</a:t>
            </a:r>
            <a:r>
              <a:rPr lang="en-US" dirty="0"/>
              <a:t>, Home exports 60 bushels of wheat.</a:t>
            </a:r>
          </a:p>
        </p:txBody>
      </p:sp>
      <p:sp>
        <p:nvSpPr>
          <p:cNvPr id="145413" name="Rectangle 22"/>
          <p:cNvSpPr>
            <a:spLocks noChangeArrowheads="1"/>
          </p:cNvSpPr>
          <p:nvPr/>
        </p:nvSpPr>
        <p:spPr bwMode="auto">
          <a:xfrm>
            <a:off x="758825" y="1546225"/>
            <a:ext cx="7861300" cy="393541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5431" name="Rectangle 28"/>
          <p:cNvSpPr>
            <a:spLocks noChangeArrowheads="1"/>
          </p:cNvSpPr>
          <p:nvPr/>
        </p:nvSpPr>
        <p:spPr bwMode="auto">
          <a:xfrm>
            <a:off x="1191788" y="333375"/>
            <a:ext cx="4684712" cy="317500"/>
          </a:xfrm>
          <a:prstGeom prst="rect">
            <a:avLst/>
          </a:prstGeom>
          <a:solidFill>
            <a:srgbClr val="FFC000"/>
          </a:solidFill>
          <a:ln w="9525" algn="ctr">
            <a:noFill/>
            <a:round/>
            <a:headEnd/>
            <a:tailEnd/>
          </a:ln>
        </p:spPr>
        <p:txBody>
          <a:bodyPr/>
          <a:lstStyle/>
          <a:p>
            <a:endParaRPr lang="en-US" sz="3200" b="0">
              <a:solidFill>
                <a:schemeClr val="tx2"/>
              </a:solidFill>
            </a:endParaRPr>
          </a:p>
        </p:txBody>
      </p:sp>
      <p:sp>
        <p:nvSpPr>
          <p:cNvPr id="40" name="Rectangle 3"/>
          <p:cNvSpPr txBox="1">
            <a:spLocks noChangeArrowheads="1"/>
          </p:cNvSpPr>
          <p:nvPr/>
        </p:nvSpPr>
        <p:spPr bwMode="auto">
          <a:xfrm>
            <a:off x="1153600" y="204720"/>
            <a:ext cx="4865063" cy="501600"/>
          </a:xfrm>
          <a:prstGeom prst="rect">
            <a:avLst/>
          </a:prstGeom>
          <a:noFill/>
          <a:ln w="9525">
            <a:noFill/>
            <a:miter lim="800000"/>
            <a:headEnd/>
            <a:tailEnd/>
          </a:ln>
        </p:spPr>
        <p:txBody>
          <a:bodyPr anchor="ctr"/>
          <a:lstStyle/>
          <a:p>
            <a:pPr eaLnBrk="0" hangingPunct="0">
              <a:defRPr/>
            </a:pPr>
            <a:r>
              <a:rPr lang="en-US" sz="2400" b="1" kern="0" dirty="0" smtClean="0">
                <a:latin typeface="+mj-lt"/>
                <a:ea typeface="+mj-ea"/>
                <a:cs typeface="+mj-cs"/>
              </a:rPr>
              <a:t>Solving </a:t>
            </a:r>
            <a:r>
              <a:rPr lang="en-US" sz="2400" b="1" kern="0" dirty="0">
                <a:latin typeface="+mj-lt"/>
                <a:ea typeface="+mj-ea"/>
                <a:cs typeface="+mj-cs"/>
              </a:rPr>
              <a:t>for International Prices</a:t>
            </a:r>
          </a:p>
        </p:txBody>
      </p:sp>
      <p:pic>
        <p:nvPicPr>
          <p:cNvPr id="19458" name="Picture 2" descr="D:\User Data\My Documents\MEDIA\Feenstra Taylor 3e\PPTs\feenstra_int_econ_3e_high_res_trade_ch02_econ_ch02_fig_02_0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1600200"/>
            <a:ext cx="6125813" cy="366674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8147712" y="6356350"/>
            <a:ext cx="539087" cy="365125"/>
          </a:xfrm>
        </p:spPr>
        <p:txBody>
          <a:bodyPr/>
          <a:lstStyle/>
          <a:p>
            <a:r>
              <a:rPr lang="hu-HU" dirty="0" smtClean="0"/>
              <a:t>2-</a:t>
            </a:r>
            <a:fld id="{7A9DC544-88AA-4B99-9569-D68FC0552398}" type="slidenum">
              <a:rPr lang="en-US" smtClean="0"/>
              <a:pPr/>
              <a:t>76</a:t>
            </a:fld>
            <a:endParaRPr lang="en-US" dirty="0"/>
          </a:p>
        </p:txBody>
      </p:sp>
    </p:spTree>
    <p:extLst>
      <p:ext uri="{BB962C8B-B14F-4D97-AF65-F5344CB8AC3E}">
        <p14:creationId xmlns:p14="http://schemas.microsoft.com/office/powerpoint/2010/main" val="3367185126"/>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194183" y="274638"/>
            <a:ext cx="7431206" cy="944562"/>
          </a:xfrm>
        </p:spPr>
        <p:txBody>
          <a:bodyPr>
            <a:normAutofit/>
          </a:bodyPr>
          <a:lstStyle/>
          <a:p>
            <a:r>
              <a:rPr lang="en-US" altLang="hu-HU" sz="3600" dirty="0"/>
              <a:t>Solving for International Prices</a:t>
            </a:r>
          </a:p>
        </p:txBody>
      </p:sp>
      <p:sp>
        <p:nvSpPr>
          <p:cNvPr id="221187" name="Rectangle 3"/>
          <p:cNvSpPr>
            <a:spLocks noGrp="1" noChangeArrowheads="1"/>
          </p:cNvSpPr>
          <p:nvPr>
            <p:ph type="body" idx="1"/>
          </p:nvPr>
        </p:nvSpPr>
        <p:spPr/>
        <p:txBody>
          <a:bodyPr>
            <a:normAutofit fontScale="92500"/>
          </a:bodyPr>
          <a:lstStyle/>
          <a:p>
            <a:r>
              <a:rPr lang="en-US" altLang="hu-HU"/>
              <a:t>The flat portion of the export supply curve is a special feature of the Ricardian model.</a:t>
            </a:r>
          </a:p>
          <a:p>
            <a:pPr lvl="1"/>
            <a:r>
              <a:rPr lang="en-US" altLang="hu-HU"/>
              <a:t>The PPF is a straight line.</a:t>
            </a:r>
          </a:p>
          <a:p>
            <a:pPr lvl="1"/>
            <a:r>
              <a:rPr lang="en-US" altLang="hu-HU"/>
              <a:t>Production can occur anywhere along the PPF as workers shift between industries.</a:t>
            </a:r>
          </a:p>
          <a:p>
            <a:pPr lvl="1"/>
            <a:r>
              <a:rPr lang="en-US" altLang="hu-HU"/>
              <a:t>This leads to all the export levels between A’ and B’.</a:t>
            </a:r>
          </a:p>
          <a:p>
            <a:pPr lvl="1"/>
            <a:r>
              <a:rPr lang="en-US" altLang="hu-HU"/>
              <a:t>At prices above ½, production is the same but consumption changes, rising above point A.</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2-77</a:t>
            </a:r>
            <a:endParaRPr lang="en-US" dirty="0"/>
          </a:p>
        </p:txBody>
      </p:sp>
    </p:spTree>
    <p:extLst>
      <p:ext uri="{BB962C8B-B14F-4D97-AF65-F5344CB8AC3E}">
        <p14:creationId xmlns:p14="http://schemas.microsoft.com/office/powerpoint/2010/main" val="1376451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66886" y="274638"/>
            <a:ext cx="7349319" cy="868362"/>
          </a:xfrm>
        </p:spPr>
        <p:txBody>
          <a:bodyPr>
            <a:normAutofit/>
          </a:bodyPr>
          <a:lstStyle/>
          <a:p>
            <a:r>
              <a:rPr lang="en-US" altLang="hu-HU" sz="3600" dirty="0"/>
              <a:t>Solving for International Prices</a:t>
            </a:r>
          </a:p>
        </p:txBody>
      </p:sp>
      <p:sp>
        <p:nvSpPr>
          <p:cNvPr id="72707" name="Rectangle 3"/>
          <p:cNvSpPr>
            <a:spLocks noGrp="1" noChangeArrowheads="1"/>
          </p:cNvSpPr>
          <p:nvPr>
            <p:ph type="body" idx="1"/>
          </p:nvPr>
        </p:nvSpPr>
        <p:spPr/>
        <p:txBody>
          <a:bodyPr>
            <a:normAutofit fontScale="92500" lnSpcReduction="20000"/>
          </a:bodyPr>
          <a:lstStyle/>
          <a:p>
            <a:r>
              <a:rPr lang="en-US" altLang="hu-HU" dirty="0"/>
              <a:t>Foreign Import Demand</a:t>
            </a:r>
          </a:p>
          <a:p>
            <a:pPr lvl="1"/>
            <a:r>
              <a:rPr lang="en-US" altLang="hu-HU" dirty="0"/>
              <a:t>We can use a similar analysis to construct the import demand for wheat in </a:t>
            </a:r>
            <a:r>
              <a:rPr lang="en-US" altLang="hu-HU" dirty="0" smtClean="0"/>
              <a:t>Figure </a:t>
            </a:r>
            <a:r>
              <a:rPr lang="hu-HU" altLang="hu-HU" dirty="0" smtClean="0"/>
              <a:t>E</a:t>
            </a:r>
            <a:r>
              <a:rPr lang="en-US" altLang="hu-HU" dirty="0" smtClean="0"/>
              <a:t>.</a:t>
            </a:r>
            <a:endParaRPr lang="en-US" altLang="hu-HU" dirty="0"/>
          </a:p>
          <a:p>
            <a:pPr lvl="1"/>
            <a:r>
              <a:rPr lang="en-US" altLang="hu-HU" dirty="0"/>
              <a:t>At the world relative price of 2/3, Foreign imports 60 bushels of wheat, C* and C*’.</a:t>
            </a:r>
          </a:p>
          <a:p>
            <a:pPr lvl="1"/>
            <a:r>
              <a:rPr lang="en-US" altLang="hu-HU" dirty="0"/>
              <a:t>The no-trade equilibrium in Foreign, with a relative price of 1, is zero imports, A* and A*’.</a:t>
            </a:r>
          </a:p>
          <a:p>
            <a:pPr lvl="1"/>
            <a:r>
              <a:rPr lang="en-US" altLang="hu-HU" dirty="0"/>
              <a:t>Production can shift from point A, at a price of 1, as workers move between industries:</a:t>
            </a:r>
          </a:p>
          <a:p>
            <a:pPr lvl="2"/>
            <a:r>
              <a:rPr lang="en-US" altLang="hu-HU" dirty="0"/>
              <a:t>If workers all shift to cloth.</a:t>
            </a:r>
          </a:p>
          <a:p>
            <a:pPr lvl="2"/>
            <a:r>
              <a:rPr lang="en-US" altLang="hu-HU" dirty="0"/>
              <a:t>Foreign imports 50 bushels of wheat, B* and B*’.</a:t>
            </a:r>
          </a:p>
          <a:p>
            <a:pPr lvl="1"/>
            <a:r>
              <a:rPr lang="en-US" altLang="hu-HU" dirty="0"/>
              <a:t>This gives us the import demand curve.</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2-78</a:t>
            </a:r>
            <a:endParaRPr lang="en-US" dirty="0"/>
          </a:p>
        </p:txBody>
      </p:sp>
    </p:spTree>
    <p:extLst>
      <p:ext uri="{BB962C8B-B14F-4D97-AF65-F5344CB8AC3E}">
        <p14:creationId xmlns:p14="http://schemas.microsoft.com/office/powerpoint/2010/main" val="6673987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1945164" y="371900"/>
            <a:ext cx="6871292" cy="707886"/>
          </a:xfrm>
          <a:prstGeom prst="rect">
            <a:avLst/>
          </a:prstGeom>
          <a:noFill/>
          <a:ln w="9525" algn="ctr">
            <a:noFill/>
            <a:miter lim="800000"/>
            <a:headEnd/>
            <a:tailEnd/>
          </a:ln>
        </p:spPr>
        <p:txBody>
          <a:bodyPr wrap="square">
            <a:spAutoFit/>
          </a:bodyPr>
          <a:lstStyle/>
          <a:p>
            <a:pPr>
              <a:spcBef>
                <a:spcPct val="20000"/>
              </a:spcBef>
            </a:pPr>
            <a:r>
              <a:rPr lang="en-US" sz="4000" b="1" dirty="0" smtClean="0">
                <a:solidFill>
                  <a:schemeClr val="bg1"/>
                </a:solidFill>
                <a:latin typeface="+mj-lt"/>
              </a:rPr>
              <a:t>Foreign Import Demand Curve</a:t>
            </a:r>
            <a:endParaRPr lang="en-US" sz="4000" b="1" dirty="0">
              <a:solidFill>
                <a:schemeClr val="bg1"/>
              </a:solidFill>
              <a:latin typeface="+mj-lt"/>
            </a:endParaRPr>
          </a:p>
        </p:txBody>
      </p:sp>
      <p:grpSp>
        <p:nvGrpSpPr>
          <p:cNvPr id="2" name="Group 39"/>
          <p:cNvGrpSpPr>
            <a:grpSpLocks/>
          </p:cNvGrpSpPr>
          <p:nvPr/>
        </p:nvGrpSpPr>
        <p:grpSpPr bwMode="auto">
          <a:xfrm>
            <a:off x="646113" y="1200845"/>
            <a:ext cx="8112125" cy="5047555"/>
            <a:chOff x="566738" y="2200275"/>
            <a:chExt cx="7805737" cy="4219575"/>
          </a:xfrm>
        </p:grpSpPr>
        <p:sp>
          <p:nvSpPr>
            <p:cNvPr id="147478" name="Rectangle 18"/>
            <p:cNvSpPr>
              <a:spLocks noChangeArrowheads="1"/>
            </p:cNvSpPr>
            <p:nvPr/>
          </p:nvSpPr>
          <p:spPr bwMode="auto">
            <a:xfrm>
              <a:off x="566738" y="2200275"/>
              <a:ext cx="7805737" cy="4219575"/>
            </a:xfrm>
            <a:prstGeom prst="rect">
              <a:avLst/>
            </a:prstGeom>
            <a:solidFill>
              <a:schemeClr val="accent1">
                <a:lumMod val="20000"/>
                <a:lumOff val="80000"/>
              </a:schemeClr>
            </a:solid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47479" name="Rectangle 19"/>
            <p:cNvSpPr>
              <a:spLocks noChangeArrowheads="1"/>
            </p:cNvSpPr>
            <p:nvPr/>
          </p:nvSpPr>
          <p:spPr bwMode="auto">
            <a:xfrm>
              <a:off x="581024" y="2219327"/>
              <a:ext cx="7772401" cy="245560"/>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22" name="Rectangle 21"/>
          <p:cNvSpPr>
            <a:spLocks noChangeArrowheads="1"/>
          </p:cNvSpPr>
          <p:nvPr/>
        </p:nvSpPr>
        <p:spPr bwMode="auto">
          <a:xfrm>
            <a:off x="684213" y="5048071"/>
            <a:ext cx="8074025" cy="1200329"/>
          </a:xfrm>
          <a:prstGeom prst="rect">
            <a:avLst/>
          </a:prstGeom>
          <a:noFill/>
          <a:ln w="9525">
            <a:noFill/>
            <a:miter lim="800000"/>
            <a:headEnd/>
            <a:tailEnd/>
          </a:ln>
        </p:spPr>
        <p:txBody>
          <a:bodyPr>
            <a:spAutoFit/>
          </a:bodyPr>
          <a:lstStyle/>
          <a:p>
            <a:pPr>
              <a:spcBef>
                <a:spcPct val="10000"/>
              </a:spcBef>
              <a:spcAft>
                <a:spcPct val="10000"/>
              </a:spcAft>
            </a:pPr>
            <a:r>
              <a:rPr lang="en-US" dirty="0">
                <a:solidFill>
                  <a:schemeClr val="accent2">
                    <a:lumMod val="50000"/>
                  </a:schemeClr>
                </a:solidFill>
              </a:rPr>
              <a:t>Foreign Import Demand </a:t>
            </a:r>
            <a:r>
              <a:rPr lang="en-US" dirty="0"/>
              <a:t>Panel (a) repeats Figure </a:t>
            </a:r>
            <a:r>
              <a:rPr lang="hu-HU" dirty="0" smtClean="0"/>
              <a:t>D,</a:t>
            </a:r>
            <a:r>
              <a:rPr lang="en-US" dirty="0" smtClean="0"/>
              <a:t> Panel </a:t>
            </a:r>
            <a:r>
              <a:rPr lang="en-US" dirty="0"/>
              <a:t>(b) shows Foreign import demand for wheat. When the relative price of wheat is 1, Foreign will import any amount of wheat between 0 and 50 bushels, along the segment </a:t>
            </a:r>
            <a:r>
              <a:rPr lang="en-US" i="1" dirty="0"/>
              <a:t>A</a:t>
            </a:r>
            <a:r>
              <a:rPr lang="en-US" baseline="30000" dirty="0"/>
              <a:t>*</a:t>
            </a:r>
            <a:r>
              <a:rPr lang="en-US" i="1" dirty="0">
                <a:sym typeface="Symbol" pitchFamily="18" charset="2"/>
              </a:rPr>
              <a:t></a:t>
            </a:r>
            <a:r>
              <a:rPr lang="en-US" i="1" dirty="0"/>
              <a:t>B</a:t>
            </a:r>
            <a:r>
              <a:rPr lang="en-US" dirty="0"/>
              <a:t>*</a:t>
            </a:r>
            <a:r>
              <a:rPr lang="en-US" i="1" dirty="0">
                <a:sym typeface="Symbol" pitchFamily="18" charset="2"/>
              </a:rPr>
              <a:t></a:t>
            </a:r>
            <a:r>
              <a:rPr lang="en-US" dirty="0"/>
              <a:t> of the Foreign import demand curve. </a:t>
            </a:r>
          </a:p>
        </p:txBody>
      </p:sp>
      <p:sp>
        <p:nvSpPr>
          <p:cNvPr id="23" name="Rectangle 22"/>
          <p:cNvSpPr>
            <a:spLocks noChangeArrowheads="1"/>
          </p:cNvSpPr>
          <p:nvPr/>
        </p:nvSpPr>
        <p:spPr bwMode="auto">
          <a:xfrm>
            <a:off x="763588" y="1567757"/>
            <a:ext cx="7861300" cy="350946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0483" name="Picture 3" descr="D:\User Data\My Documents\MEDIA\Feenstra Taylor 3e\PPTs\feenstra_int_econ_3e_high_res_trade_ch02_econ_ch02_fig_02_10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1884" y="1600200"/>
            <a:ext cx="5858116" cy="337167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8093122" y="6356350"/>
            <a:ext cx="593678" cy="365125"/>
          </a:xfrm>
        </p:spPr>
        <p:txBody>
          <a:bodyPr/>
          <a:lstStyle/>
          <a:p>
            <a:r>
              <a:rPr lang="hu-HU" dirty="0" smtClean="0"/>
              <a:t>2-</a:t>
            </a:r>
            <a:fld id="{7A9DC544-88AA-4B99-9569-D68FC0552398}" type="slidenum">
              <a:rPr lang="en-US" smtClean="0"/>
              <a:pPr/>
              <a:t>79</a:t>
            </a:fld>
            <a:endParaRPr lang="en-US" dirty="0"/>
          </a:p>
        </p:txBody>
      </p:sp>
    </p:spTree>
    <p:extLst>
      <p:ext uri="{BB962C8B-B14F-4D97-AF65-F5344CB8AC3E}">
        <p14:creationId xmlns:p14="http://schemas.microsoft.com/office/powerpoint/2010/main" val="170844386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normAutofit/>
          </a:bodyPr>
          <a:lstStyle/>
          <a:p>
            <a:pPr eaLnBrk="1" hangingPunct="1"/>
            <a:r>
              <a:rPr lang="en-US" smtClean="0"/>
              <a:t>Comparative Advantage Example</a:t>
            </a:r>
          </a:p>
        </p:txBody>
      </p:sp>
      <p:sp>
        <p:nvSpPr>
          <p:cNvPr id="6" name="Footer Placeholder 4"/>
          <p:cNvSpPr>
            <a:spLocks noGrp="1"/>
          </p:cNvSpPr>
          <p:nvPr>
            <p:ph type="ftr" sz="quarter" idx="11"/>
          </p:nvPr>
        </p:nvSpPr>
        <p:spPr>
          <a:xfrm>
            <a:off x="3047999" y="6400800"/>
            <a:ext cx="3222171"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29697" name="Slide Number Placeholder 1"/>
          <p:cNvSpPr>
            <a:spLocks noGrp="1"/>
          </p:cNvSpPr>
          <p:nvPr>
            <p:ph type="sldNum" sz="quarter" idx="12"/>
          </p:nvPr>
        </p:nvSpPr>
        <p:spPr>
          <a:noFill/>
        </p:spPr>
        <p:txBody>
          <a:bodyPr/>
          <a:lstStyle/>
          <a:p>
            <a:r>
              <a:rPr lang="en-US" smtClean="0"/>
              <a:t>2-</a:t>
            </a:r>
            <a:fld id="{BEA44A8B-560E-467F-B27E-BF4DB41101B2}" type="slidenum">
              <a:rPr lang="en-US" smtClean="0"/>
              <a:pPr/>
              <a:t>8</a:t>
            </a:fld>
            <a:endParaRPr lang="en-US" smtClean="0"/>
          </a:p>
        </p:txBody>
      </p:sp>
      <p:graphicFrame>
        <p:nvGraphicFramePr>
          <p:cNvPr id="40995" name="Group 35"/>
          <p:cNvGraphicFramePr>
            <a:graphicFrameLocks noGrp="1"/>
          </p:cNvGraphicFramePr>
          <p:nvPr>
            <p:extLst>
              <p:ext uri="{D42A27DB-BD31-4B8C-83A1-F6EECF244321}">
                <p14:modId xmlns:p14="http://schemas.microsoft.com/office/powerpoint/2010/main" val="2790497198"/>
              </p:ext>
            </p:extLst>
          </p:nvPr>
        </p:nvGraphicFramePr>
        <p:xfrm>
          <a:off x="740569" y="1963738"/>
          <a:ext cx="7662863" cy="1981200"/>
        </p:xfrm>
        <a:graphic>
          <a:graphicData uri="http://schemas.openxmlformats.org/drawingml/2006/table">
            <a:tbl>
              <a:tblPr/>
              <a:tblGrid>
                <a:gridCol w="2803525"/>
                <a:gridCol w="2430463"/>
                <a:gridCol w="24288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Production Times</a:t>
                      </a: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Web Update</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Bike Repair</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Mary</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Paula</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0996" name="Group 36"/>
          <p:cNvGraphicFramePr>
            <a:graphicFrameLocks noGrp="1"/>
          </p:cNvGraphicFramePr>
          <p:nvPr>
            <p:extLst>
              <p:ext uri="{D42A27DB-BD31-4B8C-83A1-F6EECF244321}">
                <p14:modId xmlns:p14="http://schemas.microsoft.com/office/powerpoint/2010/main" val="4090679634"/>
              </p:ext>
            </p:extLst>
          </p:nvPr>
        </p:nvGraphicFramePr>
        <p:xfrm>
          <a:off x="740569" y="4197350"/>
          <a:ext cx="7662863" cy="1981200"/>
        </p:xfrm>
        <a:graphic>
          <a:graphicData uri="http://schemas.openxmlformats.org/drawingml/2006/table">
            <a:tbl>
              <a:tblPr/>
              <a:tblGrid>
                <a:gridCol w="2849563"/>
                <a:gridCol w="2406650"/>
                <a:gridCol w="24066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Opportunity Cost</a:t>
                      </a: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Web Update</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Bike Repair</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Mary</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 repairs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0.5 update</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Paula</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 repair</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 update</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5" name="Rectangle 5"/>
          <p:cNvSpPr>
            <a:spLocks noChangeArrowheads="1"/>
          </p:cNvSpPr>
          <p:nvPr/>
        </p:nvSpPr>
        <p:spPr bwMode="auto">
          <a:xfrm>
            <a:off x="1208185" y="426491"/>
            <a:ext cx="6775758" cy="707886"/>
          </a:xfrm>
          <a:prstGeom prst="rect">
            <a:avLst/>
          </a:prstGeom>
          <a:noFill/>
          <a:ln w="9525" algn="ctr">
            <a:noFill/>
            <a:miter lim="800000"/>
            <a:headEnd/>
            <a:tailEnd/>
          </a:ln>
        </p:spPr>
        <p:txBody>
          <a:bodyPr wrap="square">
            <a:spAutoFit/>
          </a:bodyPr>
          <a:lstStyle/>
          <a:p>
            <a:pPr>
              <a:spcBef>
                <a:spcPct val="20000"/>
              </a:spcBef>
            </a:pPr>
            <a:r>
              <a:rPr lang="en-US" sz="4000" b="1" dirty="0">
                <a:solidFill>
                  <a:schemeClr val="bg1"/>
                </a:solidFill>
                <a:latin typeface="+mj-lt"/>
              </a:rPr>
              <a:t>Foreign Import Demand Curve</a:t>
            </a:r>
          </a:p>
        </p:txBody>
      </p:sp>
      <p:grpSp>
        <p:nvGrpSpPr>
          <p:cNvPr id="2" name="Group 39"/>
          <p:cNvGrpSpPr>
            <a:grpSpLocks/>
          </p:cNvGrpSpPr>
          <p:nvPr/>
        </p:nvGrpSpPr>
        <p:grpSpPr bwMode="auto">
          <a:xfrm>
            <a:off x="646113" y="1271544"/>
            <a:ext cx="8112125" cy="5114072"/>
            <a:chOff x="566738" y="2200275"/>
            <a:chExt cx="7805737" cy="4219575"/>
          </a:xfrm>
        </p:grpSpPr>
        <p:sp>
          <p:nvSpPr>
            <p:cNvPr id="149529" name="Rectangle 18"/>
            <p:cNvSpPr>
              <a:spLocks noChangeArrowheads="1"/>
            </p:cNvSpPr>
            <p:nvPr/>
          </p:nvSpPr>
          <p:spPr bwMode="auto">
            <a:xfrm>
              <a:off x="566738" y="2200275"/>
              <a:ext cx="7805737" cy="4219575"/>
            </a:xfrm>
            <a:prstGeom prst="rect">
              <a:avLst/>
            </a:prstGeom>
            <a:solidFill>
              <a:schemeClr val="accent1">
                <a:lumMod val="20000"/>
                <a:lumOff val="80000"/>
              </a:schemeClr>
            </a:solid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49530" name="Rectangle 19"/>
            <p:cNvSpPr>
              <a:spLocks noChangeArrowheads="1"/>
            </p:cNvSpPr>
            <p:nvPr/>
          </p:nvSpPr>
          <p:spPr bwMode="auto">
            <a:xfrm>
              <a:off x="581024" y="2219327"/>
              <a:ext cx="7772401" cy="245560"/>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22" name="Rectangle 21"/>
          <p:cNvSpPr>
            <a:spLocks noChangeArrowheads="1"/>
          </p:cNvSpPr>
          <p:nvPr/>
        </p:nvSpPr>
        <p:spPr bwMode="auto">
          <a:xfrm>
            <a:off x="646113" y="5334000"/>
            <a:ext cx="8093075" cy="923330"/>
          </a:xfrm>
          <a:prstGeom prst="rect">
            <a:avLst/>
          </a:prstGeom>
          <a:noFill/>
          <a:ln w="9525">
            <a:noFill/>
            <a:miter lim="800000"/>
            <a:headEnd/>
            <a:tailEnd/>
          </a:ln>
        </p:spPr>
        <p:txBody>
          <a:bodyPr>
            <a:spAutoFit/>
          </a:bodyPr>
          <a:lstStyle/>
          <a:p>
            <a:pPr>
              <a:spcBef>
                <a:spcPct val="10000"/>
              </a:spcBef>
              <a:spcAft>
                <a:spcPct val="10000"/>
              </a:spcAft>
            </a:pPr>
            <a:r>
              <a:rPr lang="en-US" dirty="0">
                <a:solidFill>
                  <a:schemeClr val="accent2">
                    <a:lumMod val="50000"/>
                  </a:schemeClr>
                </a:solidFill>
              </a:rPr>
              <a:t>Foreign Import Demand (continued) </a:t>
            </a:r>
            <a:r>
              <a:rPr lang="en-US" dirty="0"/>
              <a:t>For relative prices below 1, Foreign imports more than 50 bushels, along the segment </a:t>
            </a:r>
            <a:r>
              <a:rPr lang="en-US" i="1" dirty="0"/>
              <a:t>B</a:t>
            </a:r>
            <a:r>
              <a:rPr lang="en-US" dirty="0"/>
              <a:t>*</a:t>
            </a:r>
            <a:r>
              <a:rPr lang="en-US" i="1" dirty="0">
                <a:sym typeface="Symbol" pitchFamily="18" charset="2"/>
              </a:rPr>
              <a:t></a:t>
            </a:r>
            <a:r>
              <a:rPr lang="en-US" i="1" dirty="0"/>
              <a:t>C</a:t>
            </a:r>
            <a:r>
              <a:rPr lang="en-US" dirty="0"/>
              <a:t>*</a:t>
            </a:r>
            <a:r>
              <a:rPr lang="en-US" i="1" dirty="0">
                <a:sym typeface="Symbol" pitchFamily="18" charset="2"/>
              </a:rPr>
              <a:t></a:t>
            </a:r>
            <a:r>
              <a:rPr lang="en-US" dirty="0"/>
              <a:t>. For example, at the relative price of </a:t>
            </a:r>
            <a:r>
              <a:rPr lang="en-US" baseline="30000" dirty="0"/>
              <a:t>2</a:t>
            </a:r>
            <a:r>
              <a:rPr lang="en-US" dirty="0"/>
              <a:t>/</a:t>
            </a:r>
            <a:r>
              <a:rPr lang="en-US" baseline="-25000" dirty="0"/>
              <a:t>3</a:t>
            </a:r>
            <a:r>
              <a:rPr lang="en-US" dirty="0"/>
              <a:t>, Foreign imports 60 bushels of wheat.</a:t>
            </a:r>
          </a:p>
        </p:txBody>
      </p:sp>
      <p:sp>
        <p:nvSpPr>
          <p:cNvPr id="149509" name="Rectangle 22"/>
          <p:cNvSpPr>
            <a:spLocks noChangeArrowheads="1"/>
          </p:cNvSpPr>
          <p:nvPr/>
        </p:nvSpPr>
        <p:spPr bwMode="auto">
          <a:xfrm>
            <a:off x="763588" y="1517959"/>
            <a:ext cx="7861300" cy="38989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1506" name="Picture 2" descr="D:\User Data\My Documents\MEDIA\Feenstra Taylor 3e\PPTs\feenstra_int_econ_3e_high_res_trade_ch02_econ_ch02_fig_02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4792" y="1886807"/>
            <a:ext cx="5861770" cy="337413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983942" y="6356350"/>
            <a:ext cx="702857" cy="365125"/>
          </a:xfrm>
        </p:spPr>
        <p:txBody>
          <a:bodyPr/>
          <a:lstStyle/>
          <a:p>
            <a:r>
              <a:rPr lang="hu-HU" dirty="0" smtClean="0"/>
              <a:t>2-</a:t>
            </a:r>
            <a:fld id="{7A9DC544-88AA-4B99-9569-D68FC0552398}" type="slidenum">
              <a:rPr lang="en-US" smtClean="0"/>
              <a:pPr/>
              <a:t>80</a:t>
            </a:fld>
            <a:endParaRPr lang="en-US" dirty="0"/>
          </a:p>
        </p:txBody>
      </p:sp>
    </p:spTree>
    <p:extLst>
      <p:ext uri="{BB962C8B-B14F-4D97-AF65-F5344CB8AC3E}">
        <p14:creationId xmlns:p14="http://schemas.microsoft.com/office/powerpoint/2010/main" val="3075941313"/>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790132" y="274637"/>
            <a:ext cx="6657831" cy="1173163"/>
          </a:xfrm>
        </p:spPr>
        <p:txBody>
          <a:bodyPr>
            <a:normAutofit/>
          </a:bodyPr>
          <a:lstStyle/>
          <a:p>
            <a:r>
              <a:rPr lang="en-US" altLang="hu-HU" sz="3600" dirty="0"/>
              <a:t>Solving for International Prices</a:t>
            </a:r>
          </a:p>
        </p:txBody>
      </p:sp>
      <p:sp>
        <p:nvSpPr>
          <p:cNvPr id="224259" name="Rectangle 3"/>
          <p:cNvSpPr>
            <a:spLocks noGrp="1" noChangeArrowheads="1"/>
          </p:cNvSpPr>
          <p:nvPr>
            <p:ph type="body" idx="1"/>
          </p:nvPr>
        </p:nvSpPr>
        <p:spPr/>
        <p:txBody>
          <a:bodyPr>
            <a:normAutofit fontScale="85000" lnSpcReduction="10000"/>
          </a:bodyPr>
          <a:lstStyle/>
          <a:p>
            <a:r>
              <a:rPr lang="en-US" altLang="hu-HU" dirty="0"/>
              <a:t>International Trade Equilibrium</a:t>
            </a:r>
          </a:p>
          <a:p>
            <a:pPr lvl="1"/>
            <a:r>
              <a:rPr lang="en-US" altLang="hu-HU" dirty="0"/>
              <a:t>We need to put the Home export supply together with the Foreign import demand.</a:t>
            </a:r>
          </a:p>
          <a:p>
            <a:pPr lvl="1"/>
            <a:r>
              <a:rPr lang="en-US" altLang="hu-HU" dirty="0"/>
              <a:t>The exports from Home come from the </a:t>
            </a:r>
            <a:r>
              <a:rPr lang="en-US" altLang="hu-HU" i="1" dirty="0"/>
              <a:t>excess</a:t>
            </a:r>
            <a:r>
              <a:rPr lang="en-US" altLang="hu-HU" dirty="0"/>
              <a:t> domestic supply.</a:t>
            </a:r>
          </a:p>
          <a:p>
            <a:pPr lvl="1"/>
            <a:r>
              <a:rPr lang="en-US" altLang="hu-HU" dirty="0"/>
              <a:t>The imports to Foreign come from the </a:t>
            </a:r>
            <a:r>
              <a:rPr lang="en-US" altLang="hu-HU" i="1" dirty="0"/>
              <a:t>excess</a:t>
            </a:r>
            <a:r>
              <a:rPr lang="en-US" altLang="hu-HU" dirty="0"/>
              <a:t> domestic demand.</a:t>
            </a:r>
          </a:p>
          <a:p>
            <a:pPr lvl="1"/>
            <a:r>
              <a:rPr lang="en-US" altLang="hu-HU" dirty="0" smtClean="0"/>
              <a:t>This is the </a:t>
            </a:r>
            <a:r>
              <a:rPr lang="en-US" altLang="hu-HU" i="1" dirty="0" smtClean="0"/>
              <a:t>World</a:t>
            </a:r>
            <a:r>
              <a:rPr lang="en-US" altLang="hu-HU" dirty="0" smtClean="0"/>
              <a:t> market for wheat (Figure </a:t>
            </a:r>
            <a:r>
              <a:rPr lang="hu-HU" altLang="hu-HU" dirty="0" smtClean="0"/>
              <a:t>G</a:t>
            </a:r>
            <a:r>
              <a:rPr lang="en-US" altLang="hu-HU" dirty="0" smtClean="0"/>
              <a:t>):  </a:t>
            </a:r>
          </a:p>
          <a:p>
            <a:pPr lvl="2"/>
            <a:r>
              <a:rPr lang="en-US" altLang="hu-HU" dirty="0" smtClean="0"/>
              <a:t>Equilibrium </a:t>
            </a:r>
            <a:r>
              <a:rPr lang="en-US" altLang="hu-HU" dirty="0"/>
              <a:t>price of 2/3 and trade of 60 bushels of wheat.</a:t>
            </a:r>
          </a:p>
          <a:p>
            <a:pPr lvl="2"/>
            <a:r>
              <a:rPr lang="en-US" altLang="hu-HU" dirty="0"/>
              <a:t>This is the amount that clears the world market.</a:t>
            </a:r>
          </a:p>
          <a:p>
            <a:pPr lvl="2"/>
            <a:r>
              <a:rPr lang="en-US" altLang="hu-HU" dirty="0"/>
              <a:t>Desired sales of Home equal the desired purchases by Foreign.</a:t>
            </a:r>
          </a:p>
        </p:txBody>
      </p:sp>
      <p:sp>
        <p:nvSpPr>
          <p:cNvPr id="4" name="Slide Number Placeholder 4"/>
          <p:cNvSpPr>
            <a:spLocks noGrp="1"/>
          </p:cNvSpPr>
          <p:nvPr>
            <p:ph type="sldNum" sz="quarter" idx="12"/>
          </p:nvPr>
        </p:nvSpPr>
        <p:spPr>
          <a:xfrm>
            <a:off x="7983940" y="6356350"/>
            <a:ext cx="702860" cy="365125"/>
          </a:xfrm>
        </p:spPr>
        <p:txBody>
          <a:bodyPr/>
          <a:lstStyle/>
          <a:p>
            <a:r>
              <a:rPr lang="hu-HU" dirty="0" smtClean="0"/>
              <a:t>2-81</a:t>
            </a:r>
            <a:endParaRPr lang="en-US" dirty="0"/>
          </a:p>
        </p:txBody>
      </p:sp>
    </p:spTree>
    <p:extLst>
      <p:ext uri="{BB962C8B-B14F-4D97-AF65-F5344CB8AC3E}">
        <p14:creationId xmlns:p14="http://schemas.microsoft.com/office/powerpoint/2010/main" val="29789384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1440198" y="329419"/>
            <a:ext cx="7351712" cy="707886"/>
          </a:xfrm>
          <a:prstGeom prst="rect">
            <a:avLst/>
          </a:prstGeom>
          <a:noFill/>
          <a:ln w="9525" algn="ctr">
            <a:noFill/>
            <a:miter lim="800000"/>
            <a:headEnd/>
            <a:tailEnd/>
          </a:ln>
        </p:spPr>
        <p:txBody>
          <a:bodyPr>
            <a:spAutoFit/>
          </a:bodyPr>
          <a:lstStyle/>
          <a:p>
            <a:pPr>
              <a:spcBef>
                <a:spcPct val="20000"/>
              </a:spcBef>
            </a:pPr>
            <a:r>
              <a:rPr lang="en-US" sz="4000" dirty="0">
                <a:solidFill>
                  <a:schemeClr val="bg1"/>
                </a:solidFill>
                <a:latin typeface="+mj-lt"/>
              </a:rPr>
              <a:t>International Trade Equilibrium</a:t>
            </a:r>
          </a:p>
        </p:txBody>
      </p:sp>
      <p:grpSp>
        <p:nvGrpSpPr>
          <p:cNvPr id="2" name="Group 39"/>
          <p:cNvGrpSpPr>
            <a:grpSpLocks/>
          </p:cNvGrpSpPr>
          <p:nvPr/>
        </p:nvGrpSpPr>
        <p:grpSpPr bwMode="auto">
          <a:xfrm>
            <a:off x="646113" y="1818809"/>
            <a:ext cx="8112125" cy="4028122"/>
            <a:chOff x="566738" y="2219326"/>
            <a:chExt cx="7805737" cy="4243658"/>
          </a:xfrm>
        </p:grpSpPr>
        <p:sp>
          <p:nvSpPr>
            <p:cNvPr id="151567" name="Rectangle 18"/>
            <p:cNvSpPr>
              <a:spLocks noChangeArrowheads="1"/>
            </p:cNvSpPr>
            <p:nvPr/>
          </p:nvSpPr>
          <p:spPr bwMode="auto">
            <a:xfrm>
              <a:off x="566738" y="2243409"/>
              <a:ext cx="7805737" cy="4219575"/>
            </a:xfrm>
            <a:prstGeom prst="rect">
              <a:avLst/>
            </a:prstGeom>
            <a:solidFill>
              <a:schemeClr val="accent1">
                <a:lumMod val="20000"/>
                <a:lumOff val="80000"/>
              </a:schemeClr>
            </a:solidFill>
            <a:ln w="38100" algn="ctr">
              <a:solidFill>
                <a:schemeClr val="accent1">
                  <a:lumMod val="75000"/>
                </a:schemeClr>
              </a:solidFill>
              <a:round/>
              <a:headEnd/>
              <a:tailEnd/>
            </a:ln>
          </p:spPr>
          <p:txBody>
            <a:bodyPr/>
            <a:lstStyle/>
            <a:p>
              <a:endParaRPr lang="en-US" sz="2800" b="0">
                <a:solidFill>
                  <a:schemeClr val="tx2"/>
                </a:solidFill>
              </a:endParaRPr>
            </a:p>
          </p:txBody>
        </p:sp>
        <p:sp>
          <p:nvSpPr>
            <p:cNvPr id="151568" name="Rectangle 19"/>
            <p:cNvSpPr>
              <a:spLocks noChangeArrowheads="1"/>
            </p:cNvSpPr>
            <p:nvPr/>
          </p:nvSpPr>
          <p:spPr bwMode="auto">
            <a:xfrm>
              <a:off x="581024" y="2219326"/>
              <a:ext cx="7772401" cy="337181"/>
            </a:xfrm>
            <a:prstGeom prst="rect">
              <a:avLst/>
            </a:prstGeom>
            <a:solidFill>
              <a:srgbClr val="FFC000"/>
            </a:solidFill>
            <a:ln w="9525" algn="ctr">
              <a:noFill/>
              <a:round/>
              <a:headEnd/>
              <a:tailEnd/>
            </a:ln>
          </p:spPr>
          <p:txBody>
            <a:bodyPr/>
            <a:lstStyle/>
            <a:p>
              <a:endParaRPr lang="en-US" sz="2800" b="0">
                <a:solidFill>
                  <a:schemeClr val="tx2"/>
                </a:solidFill>
              </a:endParaRPr>
            </a:p>
          </p:txBody>
        </p:sp>
      </p:grpSp>
      <p:sp>
        <p:nvSpPr>
          <p:cNvPr id="23" name="Rectangle 22"/>
          <p:cNvSpPr>
            <a:spLocks noChangeArrowheads="1"/>
          </p:cNvSpPr>
          <p:nvPr/>
        </p:nvSpPr>
        <p:spPr bwMode="auto">
          <a:xfrm>
            <a:off x="742950" y="2166824"/>
            <a:ext cx="5251450" cy="35131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2" name="Rectangle 21"/>
          <p:cNvSpPr>
            <a:spLocks noChangeArrowheads="1"/>
          </p:cNvSpPr>
          <p:nvPr/>
        </p:nvSpPr>
        <p:spPr bwMode="auto">
          <a:xfrm>
            <a:off x="6065838" y="2216652"/>
            <a:ext cx="2673350" cy="3837974"/>
          </a:xfrm>
          <a:prstGeom prst="rect">
            <a:avLst/>
          </a:prstGeom>
          <a:noFill/>
          <a:ln w="9525">
            <a:noFill/>
            <a:miter lim="800000"/>
            <a:headEnd/>
            <a:tailEnd/>
          </a:ln>
        </p:spPr>
        <p:txBody>
          <a:bodyPr>
            <a:spAutoFit/>
          </a:bodyPr>
          <a:lstStyle/>
          <a:p>
            <a:pPr>
              <a:spcBef>
                <a:spcPct val="10000"/>
              </a:spcBef>
              <a:spcAft>
                <a:spcPct val="10000"/>
              </a:spcAft>
            </a:pPr>
            <a:r>
              <a:rPr lang="en-US" sz="2000" dirty="0">
                <a:solidFill>
                  <a:schemeClr val="accent2">
                    <a:lumMod val="50000"/>
                  </a:schemeClr>
                </a:solidFill>
              </a:rPr>
              <a:t>World Market for Wheat </a:t>
            </a:r>
            <a:r>
              <a:rPr lang="en-US" sz="2000" dirty="0"/>
              <a:t>Putting together the Home </a:t>
            </a:r>
            <a:r>
              <a:rPr lang="en-US" sz="2000" b="1" dirty="0"/>
              <a:t>export supply curve</a:t>
            </a:r>
            <a:r>
              <a:rPr lang="en-US" sz="2000" dirty="0"/>
              <a:t> and the Foreign import demand curve for </a:t>
            </a:r>
            <a:r>
              <a:rPr lang="en-US" sz="2000" dirty="0" smtClean="0"/>
              <a:t>wheat, the </a:t>
            </a:r>
            <a:r>
              <a:rPr lang="en-US" sz="2000" dirty="0"/>
              <a:t>world equilibrium is established at point </a:t>
            </a:r>
            <a:r>
              <a:rPr lang="en-US" sz="2000" i="1" dirty="0"/>
              <a:t>C</a:t>
            </a:r>
            <a:r>
              <a:rPr lang="en-US" sz="2000" i="1" dirty="0">
                <a:sym typeface="Symbol" pitchFamily="18" charset="2"/>
              </a:rPr>
              <a:t></a:t>
            </a:r>
            <a:r>
              <a:rPr lang="en-US" sz="2000" dirty="0"/>
              <a:t>, where the relative price of wheat is </a:t>
            </a:r>
            <a:r>
              <a:rPr lang="en-US" sz="2000" baseline="30000" dirty="0"/>
              <a:t>2</a:t>
            </a:r>
            <a:r>
              <a:rPr lang="en-US" sz="2000" dirty="0"/>
              <a:t>/</a:t>
            </a:r>
            <a:r>
              <a:rPr lang="en-US" sz="2000" baseline="-25000" dirty="0"/>
              <a:t>3</a:t>
            </a:r>
            <a:r>
              <a:rPr lang="en-US" sz="2000" dirty="0"/>
              <a:t>.</a:t>
            </a:r>
          </a:p>
          <a:p>
            <a:pPr>
              <a:spcBef>
                <a:spcPct val="10000"/>
              </a:spcBef>
              <a:spcAft>
                <a:spcPct val="10000"/>
              </a:spcAft>
            </a:pPr>
            <a:endParaRPr lang="en-US" sz="1800" dirty="0"/>
          </a:p>
          <a:p>
            <a:pPr>
              <a:spcBef>
                <a:spcPct val="10000"/>
              </a:spcBef>
              <a:spcAft>
                <a:spcPct val="10000"/>
              </a:spcAft>
            </a:pPr>
            <a:endParaRPr lang="en-US" sz="1800" dirty="0"/>
          </a:p>
        </p:txBody>
      </p:sp>
      <p:pic>
        <p:nvPicPr>
          <p:cNvPr id="2253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959" y="2210535"/>
            <a:ext cx="5101431" cy="3234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8093122" y="6356350"/>
            <a:ext cx="593678" cy="365125"/>
          </a:xfrm>
        </p:spPr>
        <p:txBody>
          <a:bodyPr/>
          <a:lstStyle/>
          <a:p>
            <a:r>
              <a:rPr lang="hu-HU" dirty="0" smtClean="0"/>
              <a:t>2-</a:t>
            </a:r>
            <a:fld id="{7A9DC544-88AA-4B99-9569-D68FC0552398}" type="slidenum">
              <a:rPr lang="en-US" smtClean="0"/>
              <a:pPr/>
              <a:t>82</a:t>
            </a:fld>
            <a:endParaRPr lang="en-US" dirty="0"/>
          </a:p>
        </p:txBody>
      </p:sp>
    </p:spTree>
    <p:extLst>
      <p:ext uri="{BB962C8B-B14F-4D97-AF65-F5344CB8AC3E}">
        <p14:creationId xmlns:p14="http://schemas.microsoft.com/office/powerpoint/2010/main" val="1395611576"/>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ia számának helye 4"/>
          <p:cNvSpPr>
            <a:spLocks noGrp="1"/>
          </p:cNvSpPr>
          <p:nvPr>
            <p:ph type="sldNum" sz="quarter" idx="11"/>
          </p:nvPr>
        </p:nvSpPr>
        <p:spPr>
          <a:xfrm>
            <a:off x="7824728" y="6387152"/>
            <a:ext cx="609600" cy="320675"/>
          </a:xfrm>
        </p:spPr>
        <p:txBody>
          <a:bodyPr/>
          <a:lstStyle/>
          <a:p>
            <a:r>
              <a:rPr lang="hu-HU" altLang="hu-HU" dirty="0" smtClean="0"/>
              <a:t>2-</a:t>
            </a:r>
            <a:fld id="{21D1D8B5-8D80-4D5C-BF5B-8584A837BDFA}" type="slidenum">
              <a:rPr lang="en-US" altLang="hu-HU" smtClean="0"/>
              <a:pPr/>
              <a:t>83</a:t>
            </a:fld>
            <a:endParaRPr lang="en-US" altLang="hu-HU" dirty="0"/>
          </a:p>
        </p:txBody>
      </p:sp>
      <p:sp>
        <p:nvSpPr>
          <p:cNvPr id="203778" name="Rectangle 2"/>
          <p:cNvSpPr>
            <a:spLocks noGrp="1" noChangeArrowheads="1"/>
          </p:cNvSpPr>
          <p:nvPr>
            <p:ph type="title"/>
          </p:nvPr>
        </p:nvSpPr>
        <p:spPr>
          <a:xfrm>
            <a:off x="1635456" y="289828"/>
            <a:ext cx="6781800" cy="1062986"/>
          </a:xfrm>
        </p:spPr>
        <p:txBody>
          <a:bodyPr>
            <a:normAutofit fontScale="90000"/>
          </a:bodyPr>
          <a:lstStyle/>
          <a:p>
            <a:r>
              <a:rPr lang="en-US" altLang="hu-HU" dirty="0"/>
              <a:t>A Supply and Demand Perspective on Trade</a:t>
            </a:r>
          </a:p>
        </p:txBody>
      </p:sp>
      <p:sp>
        <p:nvSpPr>
          <p:cNvPr id="203779" name="Rectangle 3"/>
          <p:cNvSpPr>
            <a:spLocks noGrp="1" noChangeArrowheads="1"/>
          </p:cNvSpPr>
          <p:nvPr>
            <p:ph type="body" idx="1"/>
          </p:nvPr>
        </p:nvSpPr>
        <p:spPr>
          <a:xfrm>
            <a:off x="685800" y="1587500"/>
            <a:ext cx="7772400" cy="4414838"/>
          </a:xfrm>
        </p:spPr>
        <p:txBody>
          <a:bodyPr/>
          <a:lstStyle/>
          <a:p>
            <a:r>
              <a:rPr lang="en-US" altLang="hu-HU"/>
              <a:t>Protectionism</a:t>
            </a:r>
          </a:p>
          <a:p>
            <a:pPr lvl="1"/>
            <a:r>
              <a:rPr lang="en-US" altLang="hu-HU"/>
              <a:t>The view that free trade is injurious and should be restricted</a:t>
            </a:r>
          </a:p>
          <a:p>
            <a:r>
              <a:rPr lang="en-US" altLang="hu-HU"/>
              <a:t>Tariff</a:t>
            </a:r>
          </a:p>
          <a:p>
            <a:pPr lvl="1"/>
            <a:r>
              <a:rPr lang="en-US" altLang="hu-HU"/>
              <a:t>A tax imposed on an imported good</a:t>
            </a:r>
          </a:p>
          <a:p>
            <a:r>
              <a:rPr lang="en-US" altLang="hu-HU"/>
              <a:t>Quota</a:t>
            </a:r>
          </a:p>
          <a:p>
            <a:pPr lvl="1"/>
            <a:r>
              <a:rPr lang="en-US" altLang="hu-HU"/>
              <a:t>A legal limit on the quantity of a good that may be imported</a:t>
            </a:r>
          </a:p>
        </p:txBody>
      </p:sp>
    </p:spTree>
    <p:extLst>
      <p:ext uri="{BB962C8B-B14F-4D97-AF65-F5344CB8AC3E}">
        <p14:creationId xmlns:p14="http://schemas.microsoft.com/office/powerpoint/2010/main" val="251106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wipe(left)">
                                      <p:cBhvr>
                                        <p:cTn id="7" dur="500"/>
                                        <p:tgtEl>
                                          <p:spTgt spid="2037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3779">
                                            <p:txEl>
                                              <p:pRg st="1" end="1"/>
                                            </p:txEl>
                                          </p:spTgt>
                                        </p:tgtEl>
                                        <p:attrNameLst>
                                          <p:attrName>style.visibility</p:attrName>
                                        </p:attrNameLst>
                                      </p:cBhvr>
                                      <p:to>
                                        <p:strVal val="visible"/>
                                      </p:to>
                                    </p:set>
                                    <p:animEffect transition="in" filter="wipe(left)">
                                      <p:cBhvr>
                                        <p:cTn id="10" dur="500"/>
                                        <p:tgtEl>
                                          <p:spTgt spid="2037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3779">
                                            <p:txEl>
                                              <p:pRg st="2" end="2"/>
                                            </p:txEl>
                                          </p:spTgt>
                                        </p:tgtEl>
                                        <p:attrNameLst>
                                          <p:attrName>style.visibility</p:attrName>
                                        </p:attrNameLst>
                                      </p:cBhvr>
                                      <p:to>
                                        <p:strVal val="visible"/>
                                      </p:to>
                                    </p:set>
                                    <p:animEffect transition="in" filter="wipe(left)">
                                      <p:cBhvr>
                                        <p:cTn id="15" dur="500"/>
                                        <p:tgtEl>
                                          <p:spTgt spid="20377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3779">
                                            <p:txEl>
                                              <p:pRg st="3" end="3"/>
                                            </p:txEl>
                                          </p:spTgt>
                                        </p:tgtEl>
                                        <p:attrNameLst>
                                          <p:attrName>style.visibility</p:attrName>
                                        </p:attrNameLst>
                                      </p:cBhvr>
                                      <p:to>
                                        <p:strVal val="visible"/>
                                      </p:to>
                                    </p:set>
                                    <p:animEffect transition="in" filter="wipe(left)">
                                      <p:cBhvr>
                                        <p:cTn id="18" dur="500"/>
                                        <p:tgtEl>
                                          <p:spTgt spid="2037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3779">
                                            <p:txEl>
                                              <p:pRg st="4" end="4"/>
                                            </p:txEl>
                                          </p:spTgt>
                                        </p:tgtEl>
                                        <p:attrNameLst>
                                          <p:attrName>style.visibility</p:attrName>
                                        </p:attrNameLst>
                                      </p:cBhvr>
                                      <p:to>
                                        <p:strVal val="visible"/>
                                      </p:to>
                                    </p:set>
                                    <p:animEffect transition="in" filter="wipe(left)">
                                      <p:cBhvr>
                                        <p:cTn id="23" dur="500"/>
                                        <p:tgtEl>
                                          <p:spTgt spid="20377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3779">
                                            <p:txEl>
                                              <p:pRg st="5" end="5"/>
                                            </p:txEl>
                                          </p:spTgt>
                                        </p:tgtEl>
                                        <p:attrNameLst>
                                          <p:attrName>style.visibility</p:attrName>
                                        </p:attrNameLst>
                                      </p:cBhvr>
                                      <p:to>
                                        <p:strVal val="visible"/>
                                      </p:to>
                                    </p:set>
                                    <p:animEffect transition="in" filter="wipe(left)">
                                      <p:cBhvr>
                                        <p:cTn id="26" dur="500"/>
                                        <p:tgtEl>
                                          <p:spTgt spid="203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Élőláb helye 3"/>
          <p:cNvSpPr>
            <a:spLocks noGrp="1"/>
          </p:cNvSpPr>
          <p:nvPr>
            <p:ph type="ftr" sz="quarter" idx="10"/>
          </p:nvPr>
        </p:nvSpPr>
        <p:spPr/>
        <p:txBody>
          <a:bodyPr/>
          <a:lstStyle/>
          <a:p>
            <a:r>
              <a:rPr lang="en-US" altLang="hu-HU">
                <a:solidFill>
                  <a:srgbClr val="FFFFFF"/>
                </a:solidFill>
              </a:rPr>
              <a:t>Chapter 16: International Trade and Trade Policy</a:t>
            </a:r>
          </a:p>
        </p:txBody>
      </p:sp>
      <p:sp>
        <p:nvSpPr>
          <p:cNvPr id="25" name="Dia számának helye 4"/>
          <p:cNvSpPr>
            <a:spLocks noGrp="1"/>
          </p:cNvSpPr>
          <p:nvPr>
            <p:ph type="sldNum" sz="quarter" idx="11"/>
          </p:nvPr>
        </p:nvSpPr>
        <p:spPr/>
        <p:txBody>
          <a:bodyPr/>
          <a:lstStyle/>
          <a:p>
            <a:r>
              <a:rPr lang="hu-HU" altLang="hu-HU" dirty="0" smtClean="0">
                <a:solidFill>
                  <a:srgbClr val="FFFFFF"/>
                </a:solidFill>
              </a:rPr>
              <a:t>2-</a:t>
            </a:r>
            <a:fld id="{63D86D00-6887-469C-A092-B0B59A216EF6}" type="slidenum">
              <a:rPr lang="en-US" altLang="hu-HU" smtClean="0">
                <a:solidFill>
                  <a:srgbClr val="FFFFFF"/>
                </a:solidFill>
              </a:rPr>
              <a:pPr/>
              <a:t>84</a:t>
            </a:fld>
            <a:endParaRPr lang="en-US" altLang="hu-HU" dirty="0">
              <a:solidFill>
                <a:srgbClr val="FFFFFF"/>
              </a:solidFill>
            </a:endParaRPr>
          </a:p>
        </p:txBody>
      </p:sp>
      <p:sp>
        <p:nvSpPr>
          <p:cNvPr id="182274" name="Rectangle 2"/>
          <p:cNvSpPr>
            <a:spLocks noGrp="1" noChangeArrowheads="1"/>
          </p:cNvSpPr>
          <p:nvPr>
            <p:ph type="title"/>
          </p:nvPr>
        </p:nvSpPr>
        <p:spPr>
          <a:xfrm>
            <a:off x="1676400" y="228600"/>
            <a:ext cx="6781800" cy="685800"/>
          </a:xfrm>
        </p:spPr>
        <p:txBody>
          <a:bodyPr/>
          <a:lstStyle/>
          <a:p>
            <a:r>
              <a:rPr lang="en-US" altLang="hu-HU" sz="2800"/>
              <a:t>The Market for Computers after </a:t>
            </a:r>
            <a:br>
              <a:rPr lang="en-US" altLang="hu-HU" sz="2800"/>
            </a:br>
            <a:r>
              <a:rPr lang="en-US" altLang="hu-HU" sz="2800"/>
              <a:t>the Imposition of an Import Tariff</a:t>
            </a:r>
          </a:p>
        </p:txBody>
      </p:sp>
      <p:sp>
        <p:nvSpPr>
          <p:cNvPr id="182275" name="Text Box 3"/>
          <p:cNvSpPr txBox="1">
            <a:spLocks noChangeArrowheads="1"/>
          </p:cNvSpPr>
          <p:nvPr/>
        </p:nvSpPr>
        <p:spPr bwMode="auto">
          <a:xfrm>
            <a:off x="2792413" y="6053138"/>
            <a:ext cx="3513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Quantity of computers</a:t>
            </a:r>
          </a:p>
        </p:txBody>
      </p:sp>
      <p:sp>
        <p:nvSpPr>
          <p:cNvPr id="182276" name="Text Box 4"/>
          <p:cNvSpPr txBox="1">
            <a:spLocks noChangeArrowheads="1"/>
          </p:cNvSpPr>
          <p:nvPr/>
        </p:nvSpPr>
        <p:spPr bwMode="auto">
          <a:xfrm rot="-5400000">
            <a:off x="429418" y="3526632"/>
            <a:ext cx="2671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Price of computers</a:t>
            </a:r>
          </a:p>
        </p:txBody>
      </p:sp>
      <p:sp>
        <p:nvSpPr>
          <p:cNvPr id="182280" name="Line 8"/>
          <p:cNvSpPr>
            <a:spLocks noChangeShapeType="1"/>
          </p:cNvSpPr>
          <p:nvPr/>
        </p:nvSpPr>
        <p:spPr bwMode="auto">
          <a:xfrm>
            <a:off x="2246313" y="5715000"/>
            <a:ext cx="5313362" cy="15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2281" name="Line 9"/>
          <p:cNvSpPr>
            <a:spLocks noChangeShapeType="1"/>
          </p:cNvSpPr>
          <p:nvPr/>
        </p:nvSpPr>
        <p:spPr bwMode="auto">
          <a:xfrm>
            <a:off x="2255838" y="1627188"/>
            <a:ext cx="1587" cy="40878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grpSp>
        <p:nvGrpSpPr>
          <p:cNvPr id="182304" name="Group 32"/>
          <p:cNvGrpSpPr>
            <a:grpSpLocks/>
          </p:cNvGrpSpPr>
          <p:nvPr/>
        </p:nvGrpSpPr>
        <p:grpSpPr bwMode="auto">
          <a:xfrm>
            <a:off x="2444750" y="1522413"/>
            <a:ext cx="5403850" cy="3659187"/>
            <a:chOff x="1540" y="959"/>
            <a:chExt cx="3404" cy="2305"/>
          </a:xfrm>
        </p:grpSpPr>
        <p:sp>
          <p:nvSpPr>
            <p:cNvPr id="182285" name="Line 13"/>
            <p:cNvSpPr>
              <a:spLocks noChangeShapeType="1"/>
            </p:cNvSpPr>
            <p:nvPr/>
          </p:nvSpPr>
          <p:spPr bwMode="auto">
            <a:xfrm flipH="1">
              <a:off x="1540" y="1237"/>
              <a:ext cx="2324" cy="1723"/>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2287" name="Line 15"/>
            <p:cNvSpPr>
              <a:spLocks noChangeShapeType="1"/>
            </p:cNvSpPr>
            <p:nvPr/>
          </p:nvSpPr>
          <p:spPr bwMode="auto">
            <a:xfrm flipH="1" flipV="1">
              <a:off x="1990" y="1233"/>
              <a:ext cx="2213" cy="1653"/>
            </a:xfrm>
            <a:prstGeom prst="line">
              <a:avLst/>
            </a:prstGeom>
            <a:noFill/>
            <a:ln w="5715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2288" name="Text Box 16"/>
            <p:cNvSpPr txBox="1">
              <a:spLocks noChangeArrowheads="1"/>
            </p:cNvSpPr>
            <p:nvPr/>
          </p:nvSpPr>
          <p:spPr bwMode="auto">
            <a:xfrm>
              <a:off x="2473" y="1667"/>
              <a:ext cx="9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b="1" i="1" smtClean="0">
                  <a:solidFill>
                    <a:srgbClr val="FFFFFF"/>
                  </a:solidFill>
                  <a:latin typeface="Arial" panose="020B0604020202020204" pitchFamily="34" charset="0"/>
                </a:rPr>
                <a:t>E</a:t>
              </a:r>
            </a:p>
          </p:txBody>
        </p:sp>
        <p:sp>
          <p:nvSpPr>
            <p:cNvPr id="182297" name="Text Box 25"/>
            <p:cNvSpPr txBox="1">
              <a:spLocks noChangeArrowheads="1"/>
            </p:cNvSpPr>
            <p:nvPr/>
          </p:nvSpPr>
          <p:spPr bwMode="auto">
            <a:xfrm>
              <a:off x="3990" y="959"/>
              <a:ext cx="7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b="1" smtClean="0">
                  <a:solidFill>
                    <a:srgbClr val="FFFFFF"/>
                  </a:solidFill>
                  <a:latin typeface="Arial" panose="020B0604020202020204" pitchFamily="34" charset="0"/>
                </a:rPr>
                <a:t>Domestic</a:t>
              </a:r>
            </a:p>
            <a:p>
              <a:r>
                <a:rPr lang="en-US" altLang="hu-HU" b="1" smtClean="0">
                  <a:solidFill>
                    <a:srgbClr val="FFFFFF"/>
                  </a:solidFill>
                  <a:latin typeface="Arial" panose="020B0604020202020204" pitchFamily="34" charset="0"/>
                </a:rPr>
                <a:t>supply</a:t>
              </a:r>
            </a:p>
          </p:txBody>
        </p:sp>
        <p:sp>
          <p:nvSpPr>
            <p:cNvPr id="182298" name="Text Box 26"/>
            <p:cNvSpPr txBox="1">
              <a:spLocks noChangeArrowheads="1"/>
            </p:cNvSpPr>
            <p:nvPr/>
          </p:nvSpPr>
          <p:spPr bwMode="auto">
            <a:xfrm>
              <a:off x="4180" y="2860"/>
              <a:ext cx="7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b="1" smtClean="0">
                  <a:solidFill>
                    <a:srgbClr val="FFFFFF"/>
                  </a:solidFill>
                  <a:latin typeface="Arial" panose="020B0604020202020204" pitchFamily="34" charset="0"/>
                </a:rPr>
                <a:t>Domestic</a:t>
              </a:r>
            </a:p>
            <a:p>
              <a:r>
                <a:rPr lang="en-US" altLang="hu-HU" b="1" smtClean="0">
                  <a:solidFill>
                    <a:srgbClr val="FFFFFF"/>
                  </a:solidFill>
                  <a:latin typeface="Arial" panose="020B0604020202020204" pitchFamily="34" charset="0"/>
                </a:rPr>
                <a:t>demand</a:t>
              </a:r>
            </a:p>
          </p:txBody>
        </p:sp>
      </p:grpSp>
      <p:grpSp>
        <p:nvGrpSpPr>
          <p:cNvPr id="182305" name="Group 33"/>
          <p:cNvGrpSpPr>
            <a:grpSpLocks/>
          </p:cNvGrpSpPr>
          <p:nvPr/>
        </p:nvGrpSpPr>
        <p:grpSpPr bwMode="auto">
          <a:xfrm>
            <a:off x="2259013" y="2587625"/>
            <a:ext cx="5654675" cy="3486150"/>
            <a:chOff x="1423" y="1630"/>
            <a:chExt cx="3562" cy="2196"/>
          </a:xfrm>
        </p:grpSpPr>
        <p:sp>
          <p:nvSpPr>
            <p:cNvPr id="182277" name="Text Box 5"/>
            <p:cNvSpPr txBox="1">
              <a:spLocks noChangeArrowheads="1"/>
            </p:cNvSpPr>
            <p:nvPr/>
          </p:nvSpPr>
          <p:spPr bwMode="auto">
            <a:xfrm>
              <a:off x="1989"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S</a:t>
              </a:r>
              <a:endParaRPr lang="en-US" altLang="hu-HU" sz="1600" b="1" i="1" smtClean="0">
                <a:solidFill>
                  <a:srgbClr val="FFFFFF"/>
                </a:solidFill>
                <a:latin typeface="Arial" panose="020B0604020202020204" pitchFamily="34" charset="0"/>
              </a:endParaRPr>
            </a:p>
          </p:txBody>
        </p:sp>
        <p:sp>
          <p:nvSpPr>
            <p:cNvPr id="182278" name="Line 6"/>
            <p:cNvSpPr>
              <a:spLocks noChangeShapeType="1"/>
            </p:cNvSpPr>
            <p:nvPr/>
          </p:nvSpPr>
          <p:spPr bwMode="auto">
            <a:xfrm rot="-5400000">
              <a:off x="1707" y="2993"/>
              <a:ext cx="1192"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2279" name="Line 7"/>
            <p:cNvSpPr>
              <a:spLocks noChangeShapeType="1"/>
            </p:cNvSpPr>
            <p:nvPr/>
          </p:nvSpPr>
          <p:spPr bwMode="auto">
            <a:xfrm rot="-10800000">
              <a:off x="1423" y="2387"/>
              <a:ext cx="2808" cy="0"/>
            </a:xfrm>
            <a:prstGeom prst="line">
              <a:avLst/>
            </a:prstGeom>
            <a:noFill/>
            <a:ln w="571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2291" name="Text Box 19"/>
            <p:cNvSpPr txBox="1">
              <a:spLocks noChangeArrowheads="1"/>
            </p:cNvSpPr>
            <p:nvPr/>
          </p:nvSpPr>
          <p:spPr bwMode="auto">
            <a:xfrm>
              <a:off x="3264"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D</a:t>
              </a:r>
              <a:endParaRPr lang="en-US" altLang="hu-HU" sz="1600" b="1" i="1" smtClean="0">
                <a:solidFill>
                  <a:srgbClr val="FFFFFF"/>
                </a:solidFill>
                <a:latin typeface="Arial" panose="020B0604020202020204" pitchFamily="34" charset="0"/>
              </a:endParaRPr>
            </a:p>
          </p:txBody>
        </p:sp>
        <p:sp>
          <p:nvSpPr>
            <p:cNvPr id="182293" name="Line 21"/>
            <p:cNvSpPr>
              <a:spLocks noChangeShapeType="1"/>
            </p:cNvSpPr>
            <p:nvPr/>
          </p:nvSpPr>
          <p:spPr bwMode="auto">
            <a:xfrm rot="-5400000">
              <a:off x="2951" y="2986"/>
              <a:ext cx="1192"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2296" name="AutoShape 24"/>
            <p:cNvSpPr>
              <a:spLocks/>
            </p:cNvSpPr>
            <p:nvPr/>
          </p:nvSpPr>
          <p:spPr bwMode="auto">
            <a:xfrm rot="-16200000">
              <a:off x="2855" y="2906"/>
              <a:ext cx="161" cy="1218"/>
            </a:xfrm>
            <a:prstGeom prst="leftBrace">
              <a:avLst>
                <a:gd name="adj1" fmla="val 63043"/>
                <a:gd name="adj2" fmla="val 50000"/>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182299" name="Text Box 27"/>
            <p:cNvSpPr txBox="1">
              <a:spLocks noChangeArrowheads="1"/>
            </p:cNvSpPr>
            <p:nvPr/>
          </p:nvSpPr>
          <p:spPr bwMode="auto">
            <a:xfrm>
              <a:off x="4164" y="2362"/>
              <a:ext cx="8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World price</a:t>
              </a:r>
            </a:p>
          </p:txBody>
        </p:sp>
        <p:sp>
          <p:nvSpPr>
            <p:cNvPr id="182301" name="Text Box 29"/>
            <p:cNvSpPr txBox="1">
              <a:spLocks noChangeArrowheads="1"/>
            </p:cNvSpPr>
            <p:nvPr/>
          </p:nvSpPr>
          <p:spPr bwMode="auto">
            <a:xfrm>
              <a:off x="2672" y="2907"/>
              <a:ext cx="58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Imports</a:t>
              </a:r>
            </a:p>
            <a:p>
              <a:r>
                <a:rPr lang="en-US" altLang="hu-HU" sz="1600" b="1" smtClean="0">
                  <a:solidFill>
                    <a:srgbClr val="FFFFFF"/>
                  </a:solidFill>
                  <a:latin typeface="Arial" panose="020B0604020202020204" pitchFamily="34" charset="0"/>
                </a:rPr>
                <a:t>before</a:t>
              </a:r>
            </a:p>
            <a:p>
              <a:r>
                <a:rPr lang="en-US" altLang="hu-HU" sz="1600" b="1" smtClean="0">
                  <a:solidFill>
                    <a:srgbClr val="FFFFFF"/>
                  </a:solidFill>
                  <a:latin typeface="Arial" panose="020B0604020202020204" pitchFamily="34" charset="0"/>
                </a:rPr>
                <a:t>tariff</a:t>
              </a:r>
            </a:p>
          </p:txBody>
        </p:sp>
        <p:sp>
          <p:nvSpPr>
            <p:cNvPr id="182302" name="Text Box 30"/>
            <p:cNvSpPr txBox="1">
              <a:spLocks noChangeArrowheads="1"/>
            </p:cNvSpPr>
            <p:nvPr/>
          </p:nvSpPr>
          <p:spPr bwMode="auto">
            <a:xfrm>
              <a:off x="1465" y="1630"/>
              <a:ext cx="104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Production w/o</a:t>
              </a:r>
            </a:p>
            <a:p>
              <a:r>
                <a:rPr lang="en-US" altLang="hu-HU" sz="1600" b="1" smtClean="0">
                  <a:solidFill>
                    <a:srgbClr val="FFFFFF"/>
                  </a:solidFill>
                  <a:latin typeface="Arial" panose="020B0604020202020204" pitchFamily="34" charset="0"/>
                </a:rPr>
                <a:t>tariff</a:t>
              </a:r>
            </a:p>
          </p:txBody>
        </p:sp>
        <p:sp>
          <p:nvSpPr>
            <p:cNvPr id="182303" name="Line 31"/>
            <p:cNvSpPr>
              <a:spLocks noChangeShapeType="1"/>
            </p:cNvSpPr>
            <p:nvPr/>
          </p:nvSpPr>
          <p:spPr bwMode="auto">
            <a:xfrm>
              <a:off x="1783" y="1996"/>
              <a:ext cx="458" cy="355"/>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grpSp>
    </p:spTree>
    <p:extLst>
      <p:ext uri="{BB962C8B-B14F-4D97-AF65-F5344CB8AC3E}">
        <p14:creationId xmlns:p14="http://schemas.microsoft.com/office/powerpoint/2010/main" val="165781727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2304"/>
                                        </p:tgtEl>
                                        <p:attrNameLst>
                                          <p:attrName>style.visibility</p:attrName>
                                        </p:attrNameLst>
                                      </p:cBhvr>
                                      <p:to>
                                        <p:strVal val="visible"/>
                                      </p:to>
                                    </p:set>
                                    <p:animEffect transition="in" filter="wipe(left)">
                                      <p:cBhvr>
                                        <p:cTn id="7" dur="500"/>
                                        <p:tgtEl>
                                          <p:spTgt spid="1823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2305"/>
                                        </p:tgtEl>
                                        <p:attrNameLst>
                                          <p:attrName>style.visibility</p:attrName>
                                        </p:attrNameLst>
                                      </p:cBhvr>
                                      <p:to>
                                        <p:strVal val="visible"/>
                                      </p:to>
                                    </p:set>
                                    <p:animEffect transition="in" filter="wipe(left)">
                                      <p:cBhvr>
                                        <p:cTn id="12" dur="500"/>
                                        <p:tgtEl>
                                          <p:spTgt spid="18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Élőláb helye 3"/>
          <p:cNvSpPr>
            <a:spLocks noGrp="1"/>
          </p:cNvSpPr>
          <p:nvPr>
            <p:ph type="ftr" sz="quarter" idx="10"/>
          </p:nvPr>
        </p:nvSpPr>
        <p:spPr/>
        <p:txBody>
          <a:bodyPr/>
          <a:lstStyle/>
          <a:p>
            <a:r>
              <a:rPr lang="en-US" altLang="hu-HU">
                <a:solidFill>
                  <a:srgbClr val="FFFFFF"/>
                </a:solidFill>
              </a:rPr>
              <a:t>Chapter 16: International Trade and Trade Policy</a:t>
            </a:r>
          </a:p>
        </p:txBody>
      </p:sp>
      <p:sp>
        <p:nvSpPr>
          <p:cNvPr id="34" name="Dia számának helye 4"/>
          <p:cNvSpPr>
            <a:spLocks noGrp="1"/>
          </p:cNvSpPr>
          <p:nvPr>
            <p:ph type="sldNum" sz="quarter" idx="11"/>
          </p:nvPr>
        </p:nvSpPr>
        <p:spPr/>
        <p:txBody>
          <a:bodyPr/>
          <a:lstStyle/>
          <a:p>
            <a:r>
              <a:rPr lang="hu-HU" altLang="hu-HU" dirty="0" smtClean="0">
                <a:solidFill>
                  <a:srgbClr val="FFFFFF"/>
                </a:solidFill>
              </a:rPr>
              <a:t>2-</a:t>
            </a:r>
            <a:fld id="{7B3C52EB-F978-4EDE-B78E-1BB133FBCF1E}" type="slidenum">
              <a:rPr lang="en-US" altLang="hu-HU" smtClean="0">
                <a:solidFill>
                  <a:srgbClr val="FFFFFF"/>
                </a:solidFill>
              </a:rPr>
              <a:pPr/>
              <a:t>85</a:t>
            </a:fld>
            <a:endParaRPr lang="en-US" altLang="hu-HU" dirty="0">
              <a:solidFill>
                <a:srgbClr val="FFFFFF"/>
              </a:solidFill>
            </a:endParaRPr>
          </a:p>
        </p:txBody>
      </p:sp>
      <p:sp>
        <p:nvSpPr>
          <p:cNvPr id="204803" name="Rectangle 3"/>
          <p:cNvSpPr>
            <a:spLocks noGrp="1" noChangeArrowheads="1"/>
          </p:cNvSpPr>
          <p:nvPr>
            <p:ph type="title"/>
          </p:nvPr>
        </p:nvSpPr>
        <p:spPr>
          <a:xfrm>
            <a:off x="1676400" y="228600"/>
            <a:ext cx="6781800" cy="685800"/>
          </a:xfrm>
        </p:spPr>
        <p:txBody>
          <a:bodyPr/>
          <a:lstStyle/>
          <a:p>
            <a:r>
              <a:rPr lang="en-US" altLang="hu-HU" sz="2800"/>
              <a:t>The Market for Computers after </a:t>
            </a:r>
            <a:br>
              <a:rPr lang="en-US" altLang="hu-HU" sz="2800"/>
            </a:br>
            <a:r>
              <a:rPr lang="en-US" altLang="hu-HU" sz="2800"/>
              <a:t>the Imposition of an Import Tariff</a:t>
            </a:r>
          </a:p>
        </p:txBody>
      </p:sp>
      <p:sp>
        <p:nvSpPr>
          <p:cNvPr id="204809" name="Line 9"/>
          <p:cNvSpPr>
            <a:spLocks noChangeShapeType="1"/>
          </p:cNvSpPr>
          <p:nvPr/>
        </p:nvSpPr>
        <p:spPr bwMode="auto">
          <a:xfrm>
            <a:off x="2246313" y="5715000"/>
            <a:ext cx="5313362" cy="15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10" name="Line 10"/>
          <p:cNvSpPr>
            <a:spLocks noChangeShapeType="1"/>
          </p:cNvSpPr>
          <p:nvPr/>
        </p:nvSpPr>
        <p:spPr bwMode="auto">
          <a:xfrm>
            <a:off x="2255838" y="1627188"/>
            <a:ext cx="1587" cy="40878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grpSp>
        <p:nvGrpSpPr>
          <p:cNvPr id="204833" name="Group 33"/>
          <p:cNvGrpSpPr>
            <a:grpSpLocks/>
          </p:cNvGrpSpPr>
          <p:nvPr/>
        </p:nvGrpSpPr>
        <p:grpSpPr bwMode="auto">
          <a:xfrm>
            <a:off x="1301750" y="1522413"/>
            <a:ext cx="7583488" cy="4867275"/>
            <a:chOff x="820" y="959"/>
            <a:chExt cx="4777" cy="3066"/>
          </a:xfrm>
        </p:grpSpPr>
        <p:sp>
          <p:nvSpPr>
            <p:cNvPr id="204802" name="Rectangle 2"/>
            <p:cNvSpPr>
              <a:spLocks noChangeArrowheads="1"/>
            </p:cNvSpPr>
            <p:nvPr/>
          </p:nvSpPr>
          <p:spPr bwMode="auto">
            <a:xfrm>
              <a:off x="2596" y="2184"/>
              <a:ext cx="658" cy="2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204804" name="Text Box 4"/>
            <p:cNvSpPr txBox="1">
              <a:spLocks noChangeArrowheads="1"/>
            </p:cNvSpPr>
            <p:nvPr/>
          </p:nvSpPr>
          <p:spPr bwMode="auto">
            <a:xfrm>
              <a:off x="1759" y="3813"/>
              <a:ext cx="221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Quantity of computers</a:t>
              </a:r>
            </a:p>
          </p:txBody>
        </p:sp>
        <p:sp>
          <p:nvSpPr>
            <p:cNvPr id="204805" name="Text Box 5"/>
            <p:cNvSpPr txBox="1">
              <a:spLocks noChangeArrowheads="1"/>
            </p:cNvSpPr>
            <p:nvPr/>
          </p:nvSpPr>
          <p:spPr bwMode="auto">
            <a:xfrm rot="-5400000">
              <a:off x="270" y="2222"/>
              <a:ext cx="16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Price of computers</a:t>
              </a:r>
            </a:p>
          </p:txBody>
        </p:sp>
        <p:sp>
          <p:nvSpPr>
            <p:cNvPr id="204806" name="Text Box 6"/>
            <p:cNvSpPr txBox="1">
              <a:spLocks noChangeArrowheads="1"/>
            </p:cNvSpPr>
            <p:nvPr/>
          </p:nvSpPr>
          <p:spPr bwMode="auto">
            <a:xfrm>
              <a:off x="1989"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S</a:t>
              </a:r>
              <a:endParaRPr lang="en-US" altLang="hu-HU" sz="1600" b="1" i="1" smtClean="0">
                <a:solidFill>
                  <a:srgbClr val="FFFFFF"/>
                </a:solidFill>
                <a:latin typeface="Arial" panose="020B0604020202020204" pitchFamily="34" charset="0"/>
              </a:endParaRPr>
            </a:p>
          </p:txBody>
        </p:sp>
        <p:sp>
          <p:nvSpPr>
            <p:cNvPr id="204807" name="Line 7"/>
            <p:cNvSpPr>
              <a:spLocks noChangeShapeType="1"/>
            </p:cNvSpPr>
            <p:nvPr/>
          </p:nvSpPr>
          <p:spPr bwMode="auto">
            <a:xfrm rot="-5400000">
              <a:off x="1707" y="2993"/>
              <a:ext cx="1192"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08" name="Line 8"/>
            <p:cNvSpPr>
              <a:spLocks noChangeShapeType="1"/>
            </p:cNvSpPr>
            <p:nvPr/>
          </p:nvSpPr>
          <p:spPr bwMode="auto">
            <a:xfrm rot="-10800000">
              <a:off x="1423" y="2387"/>
              <a:ext cx="2808" cy="0"/>
            </a:xfrm>
            <a:prstGeom prst="line">
              <a:avLst/>
            </a:prstGeom>
            <a:noFill/>
            <a:ln w="571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11" name="Text Box 11"/>
            <p:cNvSpPr txBox="1">
              <a:spLocks noChangeArrowheads="1"/>
            </p:cNvSpPr>
            <p:nvPr/>
          </p:nvSpPr>
          <p:spPr bwMode="auto">
            <a:xfrm>
              <a:off x="820" y="2048"/>
              <a:ext cx="6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p</a:t>
              </a:r>
              <a:r>
                <a:rPr lang="en-US" altLang="hu-HU" sz="1600" b="1" i="1" baseline="-25000" smtClean="0">
                  <a:solidFill>
                    <a:srgbClr val="FFFFFF"/>
                  </a:solidFill>
                  <a:latin typeface="Arial" panose="020B0604020202020204" pitchFamily="34" charset="0"/>
                </a:rPr>
                <a:t>T</a:t>
              </a:r>
              <a:endParaRPr lang="en-US" altLang="hu-HU" sz="1600" b="1" i="1" smtClean="0">
                <a:solidFill>
                  <a:srgbClr val="FFFFFF"/>
                </a:solidFill>
                <a:latin typeface="Arial" panose="020B0604020202020204" pitchFamily="34" charset="0"/>
              </a:endParaRPr>
            </a:p>
          </p:txBody>
        </p:sp>
        <p:sp>
          <p:nvSpPr>
            <p:cNvPr id="204812" name="Line 12"/>
            <p:cNvSpPr>
              <a:spLocks noChangeShapeType="1"/>
            </p:cNvSpPr>
            <p:nvPr/>
          </p:nvSpPr>
          <p:spPr bwMode="auto">
            <a:xfrm rot="-5400000">
              <a:off x="1902" y="2889"/>
              <a:ext cx="1387"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13" name="Line 13"/>
            <p:cNvSpPr>
              <a:spLocks noChangeShapeType="1"/>
            </p:cNvSpPr>
            <p:nvPr/>
          </p:nvSpPr>
          <p:spPr bwMode="auto">
            <a:xfrm flipH="1">
              <a:off x="1540" y="1237"/>
              <a:ext cx="2324" cy="1723"/>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14" name="Line 14"/>
            <p:cNvSpPr>
              <a:spLocks noChangeShapeType="1"/>
            </p:cNvSpPr>
            <p:nvPr/>
          </p:nvSpPr>
          <p:spPr bwMode="auto">
            <a:xfrm flipH="1" flipV="1">
              <a:off x="1990" y="1233"/>
              <a:ext cx="2213" cy="1653"/>
            </a:xfrm>
            <a:prstGeom prst="line">
              <a:avLst/>
            </a:prstGeom>
            <a:noFill/>
            <a:ln w="5715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15" name="Text Box 15"/>
            <p:cNvSpPr txBox="1">
              <a:spLocks noChangeArrowheads="1"/>
            </p:cNvSpPr>
            <p:nvPr/>
          </p:nvSpPr>
          <p:spPr bwMode="auto">
            <a:xfrm>
              <a:off x="2473" y="1667"/>
              <a:ext cx="9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b="1" i="1" smtClean="0">
                  <a:solidFill>
                    <a:srgbClr val="FFFFFF"/>
                  </a:solidFill>
                  <a:latin typeface="Arial" panose="020B0604020202020204" pitchFamily="34" charset="0"/>
                </a:rPr>
                <a:t>E</a:t>
              </a:r>
            </a:p>
          </p:txBody>
        </p:sp>
        <p:sp>
          <p:nvSpPr>
            <p:cNvPr id="204816" name="Text Box 16"/>
            <p:cNvSpPr txBox="1">
              <a:spLocks noChangeArrowheads="1"/>
            </p:cNvSpPr>
            <p:nvPr/>
          </p:nvSpPr>
          <p:spPr bwMode="auto">
            <a:xfrm>
              <a:off x="2306"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S</a:t>
              </a:r>
              <a:endParaRPr lang="en-US" altLang="hu-HU" sz="1600" b="1" i="1" smtClean="0">
                <a:solidFill>
                  <a:srgbClr val="FFFFFF"/>
                </a:solidFill>
                <a:latin typeface="Arial" panose="020B0604020202020204" pitchFamily="34" charset="0"/>
              </a:endParaRPr>
            </a:p>
          </p:txBody>
        </p:sp>
        <p:sp>
          <p:nvSpPr>
            <p:cNvPr id="204817" name="Text Box 17"/>
            <p:cNvSpPr txBox="1">
              <a:spLocks noChangeArrowheads="1"/>
            </p:cNvSpPr>
            <p:nvPr/>
          </p:nvSpPr>
          <p:spPr bwMode="auto">
            <a:xfrm>
              <a:off x="2978"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D</a:t>
              </a:r>
              <a:endParaRPr lang="en-US" altLang="hu-HU" sz="1600" b="1" i="1" smtClean="0">
                <a:solidFill>
                  <a:srgbClr val="FFFFFF"/>
                </a:solidFill>
                <a:latin typeface="Arial" panose="020B0604020202020204" pitchFamily="34" charset="0"/>
              </a:endParaRPr>
            </a:p>
          </p:txBody>
        </p:sp>
        <p:sp>
          <p:nvSpPr>
            <p:cNvPr id="204818" name="Text Box 18"/>
            <p:cNvSpPr txBox="1">
              <a:spLocks noChangeArrowheads="1"/>
            </p:cNvSpPr>
            <p:nvPr/>
          </p:nvSpPr>
          <p:spPr bwMode="auto">
            <a:xfrm>
              <a:off x="3264"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D</a:t>
              </a:r>
              <a:endParaRPr lang="en-US" altLang="hu-HU" sz="1600" b="1" i="1" smtClean="0">
                <a:solidFill>
                  <a:srgbClr val="FFFFFF"/>
                </a:solidFill>
                <a:latin typeface="Arial" panose="020B0604020202020204" pitchFamily="34" charset="0"/>
              </a:endParaRPr>
            </a:p>
          </p:txBody>
        </p:sp>
        <p:sp>
          <p:nvSpPr>
            <p:cNvPr id="204819" name="Line 19"/>
            <p:cNvSpPr>
              <a:spLocks noChangeShapeType="1"/>
            </p:cNvSpPr>
            <p:nvPr/>
          </p:nvSpPr>
          <p:spPr bwMode="auto">
            <a:xfrm rot="-5400000">
              <a:off x="2549" y="2885"/>
              <a:ext cx="1409"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20" name="Line 20"/>
            <p:cNvSpPr>
              <a:spLocks noChangeShapeType="1"/>
            </p:cNvSpPr>
            <p:nvPr/>
          </p:nvSpPr>
          <p:spPr bwMode="auto">
            <a:xfrm rot="-5400000">
              <a:off x="2951" y="2986"/>
              <a:ext cx="1192"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21" name="Line 21"/>
            <p:cNvSpPr>
              <a:spLocks noChangeShapeType="1"/>
            </p:cNvSpPr>
            <p:nvPr/>
          </p:nvSpPr>
          <p:spPr bwMode="auto">
            <a:xfrm rot="-10800000">
              <a:off x="1423" y="2179"/>
              <a:ext cx="2808" cy="0"/>
            </a:xfrm>
            <a:prstGeom prst="line">
              <a:avLst/>
            </a:prstGeom>
            <a:noFill/>
            <a:ln w="571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22" name="AutoShape 22"/>
            <p:cNvSpPr>
              <a:spLocks/>
            </p:cNvSpPr>
            <p:nvPr/>
          </p:nvSpPr>
          <p:spPr bwMode="auto">
            <a:xfrm rot="-16200000">
              <a:off x="2868" y="3162"/>
              <a:ext cx="122" cy="665"/>
            </a:xfrm>
            <a:prstGeom prst="leftBrace">
              <a:avLst>
                <a:gd name="adj1" fmla="val 45423"/>
                <a:gd name="adj2" fmla="val 50000"/>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204823" name="Text Box 23"/>
            <p:cNvSpPr txBox="1">
              <a:spLocks noChangeArrowheads="1"/>
            </p:cNvSpPr>
            <p:nvPr/>
          </p:nvSpPr>
          <p:spPr bwMode="auto">
            <a:xfrm>
              <a:off x="3990" y="959"/>
              <a:ext cx="7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b="1" smtClean="0">
                  <a:solidFill>
                    <a:srgbClr val="FFFFFF"/>
                  </a:solidFill>
                  <a:latin typeface="Arial" panose="020B0604020202020204" pitchFamily="34" charset="0"/>
                </a:rPr>
                <a:t>Domestic</a:t>
              </a:r>
            </a:p>
            <a:p>
              <a:r>
                <a:rPr lang="en-US" altLang="hu-HU" b="1" smtClean="0">
                  <a:solidFill>
                    <a:srgbClr val="FFFFFF"/>
                  </a:solidFill>
                  <a:latin typeface="Arial" panose="020B0604020202020204" pitchFamily="34" charset="0"/>
                </a:rPr>
                <a:t>supply</a:t>
              </a:r>
            </a:p>
          </p:txBody>
        </p:sp>
        <p:sp>
          <p:nvSpPr>
            <p:cNvPr id="204824" name="Text Box 24"/>
            <p:cNvSpPr txBox="1">
              <a:spLocks noChangeArrowheads="1"/>
            </p:cNvSpPr>
            <p:nvPr/>
          </p:nvSpPr>
          <p:spPr bwMode="auto">
            <a:xfrm>
              <a:off x="4180" y="2860"/>
              <a:ext cx="7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b="1" smtClean="0">
                  <a:solidFill>
                    <a:srgbClr val="FFFFFF"/>
                  </a:solidFill>
                  <a:latin typeface="Arial" panose="020B0604020202020204" pitchFamily="34" charset="0"/>
                </a:rPr>
                <a:t>Domestic</a:t>
              </a:r>
            </a:p>
            <a:p>
              <a:r>
                <a:rPr lang="en-US" altLang="hu-HU" b="1" smtClean="0">
                  <a:solidFill>
                    <a:srgbClr val="FFFFFF"/>
                  </a:solidFill>
                  <a:latin typeface="Arial" panose="020B0604020202020204" pitchFamily="34" charset="0"/>
                </a:rPr>
                <a:t>demand</a:t>
              </a:r>
            </a:p>
          </p:txBody>
        </p:sp>
        <p:sp>
          <p:nvSpPr>
            <p:cNvPr id="204825" name="Text Box 25"/>
            <p:cNvSpPr txBox="1">
              <a:spLocks noChangeArrowheads="1"/>
            </p:cNvSpPr>
            <p:nvPr/>
          </p:nvSpPr>
          <p:spPr bwMode="auto">
            <a:xfrm>
              <a:off x="4164" y="2362"/>
              <a:ext cx="8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World price</a:t>
              </a:r>
            </a:p>
          </p:txBody>
        </p:sp>
        <p:sp>
          <p:nvSpPr>
            <p:cNvPr id="204826" name="Text Box 26"/>
            <p:cNvSpPr txBox="1">
              <a:spLocks noChangeArrowheads="1"/>
            </p:cNvSpPr>
            <p:nvPr/>
          </p:nvSpPr>
          <p:spPr bwMode="auto">
            <a:xfrm>
              <a:off x="4155" y="1990"/>
              <a:ext cx="14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World price plus tariff</a:t>
              </a:r>
            </a:p>
          </p:txBody>
        </p:sp>
        <p:sp>
          <p:nvSpPr>
            <p:cNvPr id="204827" name="Text Box 27"/>
            <p:cNvSpPr txBox="1">
              <a:spLocks noChangeArrowheads="1"/>
            </p:cNvSpPr>
            <p:nvPr/>
          </p:nvSpPr>
          <p:spPr bwMode="auto">
            <a:xfrm>
              <a:off x="2672" y="2907"/>
              <a:ext cx="58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Imports</a:t>
              </a:r>
            </a:p>
            <a:p>
              <a:r>
                <a:rPr lang="en-US" altLang="hu-HU" sz="1600" b="1" smtClean="0">
                  <a:solidFill>
                    <a:srgbClr val="FFFFFF"/>
                  </a:solidFill>
                  <a:latin typeface="Arial" panose="020B0604020202020204" pitchFamily="34" charset="0"/>
                </a:rPr>
                <a:t>after</a:t>
              </a:r>
            </a:p>
            <a:p>
              <a:r>
                <a:rPr lang="en-US" altLang="hu-HU" sz="1600" b="1" smtClean="0">
                  <a:solidFill>
                    <a:srgbClr val="FFFFFF"/>
                  </a:solidFill>
                  <a:latin typeface="Arial" panose="020B0604020202020204" pitchFamily="34" charset="0"/>
                </a:rPr>
                <a:t>tariff</a:t>
              </a:r>
            </a:p>
          </p:txBody>
        </p:sp>
        <p:sp>
          <p:nvSpPr>
            <p:cNvPr id="204828" name="Text Box 28"/>
            <p:cNvSpPr txBox="1">
              <a:spLocks noChangeArrowheads="1"/>
            </p:cNvSpPr>
            <p:nvPr/>
          </p:nvSpPr>
          <p:spPr bwMode="auto">
            <a:xfrm>
              <a:off x="1465" y="1630"/>
              <a:ext cx="104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Production w/o</a:t>
              </a:r>
            </a:p>
            <a:p>
              <a:r>
                <a:rPr lang="en-US" altLang="hu-HU" sz="1600" b="1" smtClean="0">
                  <a:solidFill>
                    <a:srgbClr val="FFFFFF"/>
                  </a:solidFill>
                  <a:latin typeface="Arial" panose="020B0604020202020204" pitchFamily="34" charset="0"/>
                </a:rPr>
                <a:t>tariff</a:t>
              </a:r>
            </a:p>
          </p:txBody>
        </p:sp>
        <p:sp>
          <p:nvSpPr>
            <p:cNvPr id="204829" name="Line 29"/>
            <p:cNvSpPr>
              <a:spLocks noChangeShapeType="1"/>
            </p:cNvSpPr>
            <p:nvPr/>
          </p:nvSpPr>
          <p:spPr bwMode="auto">
            <a:xfrm>
              <a:off x="1783" y="1996"/>
              <a:ext cx="458" cy="355"/>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31" name="Line 31"/>
            <p:cNvSpPr>
              <a:spLocks noChangeShapeType="1"/>
            </p:cNvSpPr>
            <p:nvPr/>
          </p:nvSpPr>
          <p:spPr bwMode="auto">
            <a:xfrm flipH="1">
              <a:off x="2944" y="1806"/>
              <a:ext cx="710" cy="529"/>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4832" name="Text Box 32"/>
            <p:cNvSpPr txBox="1">
              <a:spLocks noChangeArrowheads="1"/>
            </p:cNvSpPr>
            <p:nvPr/>
          </p:nvSpPr>
          <p:spPr bwMode="auto">
            <a:xfrm>
              <a:off x="3595" y="1662"/>
              <a:ext cx="12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Tariff tax collection</a:t>
              </a:r>
            </a:p>
          </p:txBody>
        </p:sp>
      </p:grpSp>
    </p:spTree>
    <p:extLst>
      <p:ext uri="{BB962C8B-B14F-4D97-AF65-F5344CB8AC3E}">
        <p14:creationId xmlns:p14="http://schemas.microsoft.com/office/powerpoint/2010/main" val="1130734882"/>
      </p:ext>
    </p:extLst>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Élőláb helye 3"/>
          <p:cNvSpPr>
            <a:spLocks noGrp="1"/>
          </p:cNvSpPr>
          <p:nvPr>
            <p:ph type="ftr" sz="quarter" idx="10"/>
          </p:nvPr>
        </p:nvSpPr>
        <p:spPr/>
        <p:txBody>
          <a:bodyPr/>
          <a:lstStyle/>
          <a:p>
            <a:r>
              <a:rPr lang="en-US" altLang="hu-HU">
                <a:solidFill>
                  <a:srgbClr val="FFFFFF"/>
                </a:solidFill>
              </a:rPr>
              <a:t>Chapter 16: International Trade and Trade Policy</a:t>
            </a:r>
          </a:p>
        </p:txBody>
      </p:sp>
      <p:sp>
        <p:nvSpPr>
          <p:cNvPr id="21" name="Dia számának helye 4"/>
          <p:cNvSpPr>
            <a:spLocks noGrp="1"/>
          </p:cNvSpPr>
          <p:nvPr>
            <p:ph type="sldNum" sz="quarter" idx="11"/>
          </p:nvPr>
        </p:nvSpPr>
        <p:spPr/>
        <p:txBody>
          <a:bodyPr/>
          <a:lstStyle/>
          <a:p>
            <a:r>
              <a:rPr lang="hu-HU" altLang="hu-HU" dirty="0" smtClean="0">
                <a:solidFill>
                  <a:srgbClr val="FFFFFF"/>
                </a:solidFill>
              </a:rPr>
              <a:t>2-</a:t>
            </a:r>
            <a:fld id="{21738EA1-66A6-4711-B2D0-DF1BF305BCFD}" type="slidenum">
              <a:rPr lang="en-US" altLang="hu-HU" smtClean="0">
                <a:solidFill>
                  <a:srgbClr val="FFFFFF"/>
                </a:solidFill>
              </a:rPr>
              <a:pPr/>
              <a:t>86</a:t>
            </a:fld>
            <a:endParaRPr lang="en-US" altLang="hu-HU" dirty="0">
              <a:solidFill>
                <a:srgbClr val="FFFFFF"/>
              </a:solidFill>
            </a:endParaRPr>
          </a:p>
        </p:txBody>
      </p:sp>
      <p:sp>
        <p:nvSpPr>
          <p:cNvPr id="183299" name="Rectangle 3"/>
          <p:cNvSpPr>
            <a:spLocks noGrp="1" noChangeArrowheads="1"/>
          </p:cNvSpPr>
          <p:nvPr>
            <p:ph type="title"/>
          </p:nvPr>
        </p:nvSpPr>
        <p:spPr>
          <a:xfrm>
            <a:off x="1676400" y="228600"/>
            <a:ext cx="6781800" cy="685800"/>
          </a:xfrm>
        </p:spPr>
        <p:txBody>
          <a:bodyPr/>
          <a:lstStyle/>
          <a:p>
            <a:r>
              <a:rPr lang="en-US" altLang="hu-HU" sz="2800"/>
              <a:t>The Market for Computers after </a:t>
            </a:r>
            <a:br>
              <a:rPr lang="en-US" altLang="hu-HU" sz="2800"/>
            </a:br>
            <a:r>
              <a:rPr lang="en-US" altLang="hu-HU" sz="2800"/>
              <a:t>the Imposition of an Import Quota</a:t>
            </a:r>
          </a:p>
        </p:txBody>
      </p:sp>
      <p:sp>
        <p:nvSpPr>
          <p:cNvPr id="183300" name="Text Box 4"/>
          <p:cNvSpPr txBox="1">
            <a:spLocks noChangeArrowheads="1"/>
          </p:cNvSpPr>
          <p:nvPr/>
        </p:nvSpPr>
        <p:spPr bwMode="auto">
          <a:xfrm>
            <a:off x="2792413" y="6053138"/>
            <a:ext cx="3513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Quantity of computers</a:t>
            </a:r>
          </a:p>
        </p:txBody>
      </p:sp>
      <p:sp>
        <p:nvSpPr>
          <p:cNvPr id="183301" name="Text Box 5"/>
          <p:cNvSpPr txBox="1">
            <a:spLocks noChangeArrowheads="1"/>
          </p:cNvSpPr>
          <p:nvPr/>
        </p:nvSpPr>
        <p:spPr bwMode="auto">
          <a:xfrm rot="-5400000">
            <a:off x="429418" y="3526632"/>
            <a:ext cx="2671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Price of computers</a:t>
            </a:r>
          </a:p>
        </p:txBody>
      </p:sp>
      <p:sp>
        <p:nvSpPr>
          <p:cNvPr id="183305" name="Line 9"/>
          <p:cNvSpPr>
            <a:spLocks noChangeShapeType="1"/>
          </p:cNvSpPr>
          <p:nvPr/>
        </p:nvSpPr>
        <p:spPr bwMode="auto">
          <a:xfrm>
            <a:off x="2246313" y="5715000"/>
            <a:ext cx="5313362" cy="15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3306" name="Line 10"/>
          <p:cNvSpPr>
            <a:spLocks noChangeShapeType="1"/>
          </p:cNvSpPr>
          <p:nvPr/>
        </p:nvSpPr>
        <p:spPr bwMode="auto">
          <a:xfrm>
            <a:off x="2255838" y="1627188"/>
            <a:ext cx="1587" cy="40878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grpSp>
        <p:nvGrpSpPr>
          <p:cNvPr id="183325" name="Group 29"/>
          <p:cNvGrpSpPr>
            <a:grpSpLocks/>
          </p:cNvGrpSpPr>
          <p:nvPr/>
        </p:nvGrpSpPr>
        <p:grpSpPr bwMode="auto">
          <a:xfrm>
            <a:off x="2259013" y="1533525"/>
            <a:ext cx="5586412" cy="4540250"/>
            <a:chOff x="1423" y="966"/>
            <a:chExt cx="3519" cy="2860"/>
          </a:xfrm>
        </p:grpSpPr>
        <p:sp>
          <p:nvSpPr>
            <p:cNvPr id="183302" name="Text Box 6"/>
            <p:cNvSpPr txBox="1">
              <a:spLocks noChangeArrowheads="1"/>
            </p:cNvSpPr>
            <p:nvPr/>
          </p:nvSpPr>
          <p:spPr bwMode="auto">
            <a:xfrm>
              <a:off x="1989"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S</a:t>
              </a:r>
              <a:endParaRPr lang="en-US" altLang="hu-HU" sz="1600" b="1" i="1" smtClean="0">
                <a:solidFill>
                  <a:srgbClr val="FFFFFF"/>
                </a:solidFill>
                <a:latin typeface="Arial" panose="020B0604020202020204" pitchFamily="34" charset="0"/>
              </a:endParaRPr>
            </a:p>
          </p:txBody>
        </p:sp>
        <p:sp>
          <p:nvSpPr>
            <p:cNvPr id="183303" name="Line 7"/>
            <p:cNvSpPr>
              <a:spLocks noChangeShapeType="1"/>
            </p:cNvSpPr>
            <p:nvPr/>
          </p:nvSpPr>
          <p:spPr bwMode="auto">
            <a:xfrm rot="-5400000">
              <a:off x="1707" y="2993"/>
              <a:ext cx="1192"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3304" name="Line 8"/>
            <p:cNvSpPr>
              <a:spLocks noChangeShapeType="1"/>
            </p:cNvSpPr>
            <p:nvPr/>
          </p:nvSpPr>
          <p:spPr bwMode="auto">
            <a:xfrm rot="-10800000">
              <a:off x="1423" y="2387"/>
              <a:ext cx="2808" cy="0"/>
            </a:xfrm>
            <a:prstGeom prst="line">
              <a:avLst/>
            </a:prstGeom>
            <a:noFill/>
            <a:ln w="571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3309" name="Line 13"/>
            <p:cNvSpPr>
              <a:spLocks noChangeShapeType="1"/>
            </p:cNvSpPr>
            <p:nvPr/>
          </p:nvSpPr>
          <p:spPr bwMode="auto">
            <a:xfrm flipH="1">
              <a:off x="1540" y="1237"/>
              <a:ext cx="2324" cy="1723"/>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3314" name="Text Box 18"/>
            <p:cNvSpPr txBox="1">
              <a:spLocks noChangeArrowheads="1"/>
            </p:cNvSpPr>
            <p:nvPr/>
          </p:nvSpPr>
          <p:spPr bwMode="auto">
            <a:xfrm>
              <a:off x="3264" y="3615"/>
              <a:ext cx="419"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D</a:t>
              </a:r>
              <a:endParaRPr lang="en-US" altLang="hu-HU" sz="1600" b="1" i="1" smtClean="0">
                <a:solidFill>
                  <a:srgbClr val="FFFFFF"/>
                </a:solidFill>
                <a:latin typeface="Arial" panose="020B0604020202020204" pitchFamily="34" charset="0"/>
              </a:endParaRPr>
            </a:p>
          </p:txBody>
        </p:sp>
        <p:sp>
          <p:nvSpPr>
            <p:cNvPr id="183316" name="Line 20"/>
            <p:cNvSpPr>
              <a:spLocks noChangeShapeType="1"/>
            </p:cNvSpPr>
            <p:nvPr/>
          </p:nvSpPr>
          <p:spPr bwMode="auto">
            <a:xfrm rot="-5400000">
              <a:off x="2951" y="2986"/>
              <a:ext cx="1192"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3318" name="AutoShape 22"/>
            <p:cNvSpPr>
              <a:spLocks/>
            </p:cNvSpPr>
            <p:nvPr/>
          </p:nvSpPr>
          <p:spPr bwMode="auto">
            <a:xfrm rot="-16200000">
              <a:off x="2872" y="2906"/>
              <a:ext cx="169" cy="1225"/>
            </a:xfrm>
            <a:prstGeom prst="leftBrace">
              <a:avLst>
                <a:gd name="adj1" fmla="val 60404"/>
                <a:gd name="adj2" fmla="val 50000"/>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183310" name="Line 14"/>
            <p:cNvSpPr>
              <a:spLocks noChangeShapeType="1"/>
            </p:cNvSpPr>
            <p:nvPr/>
          </p:nvSpPr>
          <p:spPr bwMode="auto">
            <a:xfrm flipH="1" flipV="1">
              <a:off x="1990" y="1233"/>
              <a:ext cx="2213" cy="1653"/>
            </a:xfrm>
            <a:prstGeom prst="line">
              <a:avLst/>
            </a:prstGeom>
            <a:noFill/>
            <a:ln w="5715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183320" name="Text Box 24"/>
            <p:cNvSpPr txBox="1">
              <a:spLocks noChangeArrowheads="1"/>
            </p:cNvSpPr>
            <p:nvPr/>
          </p:nvSpPr>
          <p:spPr bwMode="auto">
            <a:xfrm>
              <a:off x="3887" y="966"/>
              <a:ext cx="6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Domestic</a:t>
              </a:r>
            </a:p>
            <a:p>
              <a:r>
                <a:rPr lang="en-US" altLang="hu-HU" sz="1600" b="1" smtClean="0">
                  <a:solidFill>
                    <a:srgbClr val="FFFFFF"/>
                  </a:solidFill>
                  <a:latin typeface="Arial" panose="020B0604020202020204" pitchFamily="34" charset="0"/>
                </a:rPr>
                <a:t>supply</a:t>
              </a:r>
            </a:p>
          </p:txBody>
        </p:sp>
        <p:sp>
          <p:nvSpPr>
            <p:cNvPr id="183322" name="Text Box 26"/>
            <p:cNvSpPr txBox="1">
              <a:spLocks noChangeArrowheads="1"/>
            </p:cNvSpPr>
            <p:nvPr/>
          </p:nvSpPr>
          <p:spPr bwMode="auto">
            <a:xfrm>
              <a:off x="4226" y="2189"/>
              <a:ext cx="47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World</a:t>
              </a:r>
            </a:p>
            <a:p>
              <a:r>
                <a:rPr lang="en-US" altLang="hu-HU" sz="1600" b="1" smtClean="0">
                  <a:solidFill>
                    <a:srgbClr val="FFFFFF"/>
                  </a:solidFill>
                  <a:latin typeface="Arial" panose="020B0604020202020204" pitchFamily="34" charset="0"/>
                </a:rPr>
                <a:t>price</a:t>
              </a:r>
            </a:p>
          </p:txBody>
        </p:sp>
        <p:sp>
          <p:nvSpPr>
            <p:cNvPr id="183323" name="Text Box 27"/>
            <p:cNvSpPr txBox="1">
              <a:spLocks noChangeArrowheads="1"/>
            </p:cNvSpPr>
            <p:nvPr/>
          </p:nvSpPr>
          <p:spPr bwMode="auto">
            <a:xfrm>
              <a:off x="4250" y="2829"/>
              <a:ext cx="6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Domestic</a:t>
              </a:r>
            </a:p>
            <a:p>
              <a:r>
                <a:rPr lang="en-US" altLang="hu-HU" sz="1600" b="1" smtClean="0">
                  <a:solidFill>
                    <a:srgbClr val="FFFFFF"/>
                  </a:solidFill>
                  <a:latin typeface="Arial" panose="020B0604020202020204" pitchFamily="34" charset="0"/>
                </a:rPr>
                <a:t>demand</a:t>
              </a:r>
            </a:p>
          </p:txBody>
        </p:sp>
        <p:sp>
          <p:nvSpPr>
            <p:cNvPr id="183324" name="Text Box 28"/>
            <p:cNvSpPr txBox="1">
              <a:spLocks noChangeArrowheads="1"/>
            </p:cNvSpPr>
            <p:nvPr/>
          </p:nvSpPr>
          <p:spPr bwMode="auto">
            <a:xfrm>
              <a:off x="2524" y="3097"/>
              <a:ext cx="9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400" b="1" smtClean="0">
                  <a:solidFill>
                    <a:srgbClr val="FFFFFF"/>
                  </a:solidFill>
                  <a:latin typeface="Arial" panose="020B0604020202020204" pitchFamily="34" charset="0"/>
                </a:rPr>
                <a:t>Imports with</a:t>
              </a:r>
            </a:p>
            <a:p>
              <a:r>
                <a:rPr lang="en-US" altLang="hu-HU" sz="1400" b="1" smtClean="0">
                  <a:solidFill>
                    <a:srgbClr val="FFFFFF"/>
                  </a:solidFill>
                  <a:latin typeface="Arial" panose="020B0604020202020204" pitchFamily="34" charset="0"/>
                </a:rPr>
                <a:t>open economy</a:t>
              </a:r>
            </a:p>
          </p:txBody>
        </p:sp>
      </p:grpSp>
    </p:spTree>
    <p:extLst>
      <p:ext uri="{BB962C8B-B14F-4D97-AF65-F5344CB8AC3E}">
        <p14:creationId xmlns:p14="http://schemas.microsoft.com/office/powerpoint/2010/main" val="5020979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3325"/>
                                        </p:tgtEl>
                                        <p:attrNameLst>
                                          <p:attrName>style.visibility</p:attrName>
                                        </p:attrNameLst>
                                      </p:cBhvr>
                                      <p:to>
                                        <p:strVal val="visible"/>
                                      </p:to>
                                    </p:set>
                                    <p:animEffect transition="in" filter="wipe(left)">
                                      <p:cBhvr>
                                        <p:cTn id="7" dur="500"/>
                                        <p:tgtEl>
                                          <p:spTgt spid="18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Élőláb helye 3"/>
          <p:cNvSpPr>
            <a:spLocks noGrp="1"/>
          </p:cNvSpPr>
          <p:nvPr>
            <p:ph type="ftr" sz="quarter" idx="10"/>
          </p:nvPr>
        </p:nvSpPr>
        <p:spPr/>
        <p:txBody>
          <a:bodyPr/>
          <a:lstStyle/>
          <a:p>
            <a:r>
              <a:rPr lang="en-US" altLang="hu-HU">
                <a:solidFill>
                  <a:srgbClr val="FFFFFF"/>
                </a:solidFill>
              </a:rPr>
              <a:t>Chapter 16: International Trade and Trade Policy</a:t>
            </a:r>
          </a:p>
        </p:txBody>
      </p:sp>
      <p:sp>
        <p:nvSpPr>
          <p:cNvPr id="30" name="Dia számának helye 4"/>
          <p:cNvSpPr>
            <a:spLocks noGrp="1"/>
          </p:cNvSpPr>
          <p:nvPr>
            <p:ph type="sldNum" sz="quarter" idx="11"/>
          </p:nvPr>
        </p:nvSpPr>
        <p:spPr/>
        <p:txBody>
          <a:bodyPr/>
          <a:lstStyle/>
          <a:p>
            <a:r>
              <a:rPr lang="hu-HU" altLang="hu-HU" dirty="0" smtClean="0">
                <a:solidFill>
                  <a:srgbClr val="FFFFFF"/>
                </a:solidFill>
              </a:rPr>
              <a:t>2-</a:t>
            </a:r>
            <a:fld id="{18341C7A-7E49-4F2F-B4AC-24FC7C58C9AE}" type="slidenum">
              <a:rPr lang="en-US" altLang="hu-HU" smtClean="0">
                <a:solidFill>
                  <a:srgbClr val="FFFFFF"/>
                </a:solidFill>
              </a:rPr>
              <a:pPr/>
              <a:t>87</a:t>
            </a:fld>
            <a:endParaRPr lang="en-US" altLang="hu-HU" dirty="0">
              <a:solidFill>
                <a:srgbClr val="FFFFFF"/>
              </a:solidFill>
            </a:endParaRPr>
          </a:p>
        </p:txBody>
      </p:sp>
      <p:sp>
        <p:nvSpPr>
          <p:cNvPr id="209922" name="Rectangle 2"/>
          <p:cNvSpPr>
            <a:spLocks noGrp="1" noChangeArrowheads="1"/>
          </p:cNvSpPr>
          <p:nvPr>
            <p:ph type="title"/>
          </p:nvPr>
        </p:nvSpPr>
        <p:spPr>
          <a:xfrm>
            <a:off x="1676400" y="228600"/>
            <a:ext cx="6781800" cy="685800"/>
          </a:xfrm>
        </p:spPr>
        <p:txBody>
          <a:bodyPr/>
          <a:lstStyle/>
          <a:p>
            <a:r>
              <a:rPr lang="en-US" altLang="hu-HU" sz="2800"/>
              <a:t>The Market for Computers after </a:t>
            </a:r>
            <a:br>
              <a:rPr lang="en-US" altLang="hu-HU" sz="2800"/>
            </a:br>
            <a:r>
              <a:rPr lang="en-US" altLang="hu-HU" sz="2800"/>
              <a:t>the Imposition of an Import Quota</a:t>
            </a:r>
          </a:p>
        </p:txBody>
      </p:sp>
      <p:sp>
        <p:nvSpPr>
          <p:cNvPr id="209923" name="Text Box 3"/>
          <p:cNvSpPr txBox="1">
            <a:spLocks noChangeArrowheads="1"/>
          </p:cNvSpPr>
          <p:nvPr/>
        </p:nvSpPr>
        <p:spPr bwMode="auto">
          <a:xfrm>
            <a:off x="2792413" y="6053138"/>
            <a:ext cx="3513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Quantity of computers</a:t>
            </a:r>
          </a:p>
        </p:txBody>
      </p:sp>
      <p:sp>
        <p:nvSpPr>
          <p:cNvPr id="209924" name="Text Box 4"/>
          <p:cNvSpPr txBox="1">
            <a:spLocks noChangeArrowheads="1"/>
          </p:cNvSpPr>
          <p:nvPr/>
        </p:nvSpPr>
        <p:spPr bwMode="auto">
          <a:xfrm rot="-5400000">
            <a:off x="429418" y="3526632"/>
            <a:ext cx="2671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sz="1600" b="1" smtClean="0">
                <a:solidFill>
                  <a:srgbClr val="FFFFFF"/>
                </a:solidFill>
                <a:latin typeface="Arial" panose="020B0604020202020204" pitchFamily="34" charset="0"/>
              </a:rPr>
              <a:t>Price of computers</a:t>
            </a:r>
          </a:p>
        </p:txBody>
      </p:sp>
      <p:sp>
        <p:nvSpPr>
          <p:cNvPr id="209925" name="Text Box 5"/>
          <p:cNvSpPr txBox="1">
            <a:spLocks noChangeArrowheads="1"/>
          </p:cNvSpPr>
          <p:nvPr/>
        </p:nvSpPr>
        <p:spPr bwMode="auto">
          <a:xfrm>
            <a:off x="3157538" y="5738813"/>
            <a:ext cx="665162"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S</a:t>
            </a:r>
            <a:endParaRPr lang="en-US" altLang="hu-HU" sz="1600" b="1" i="1" smtClean="0">
              <a:solidFill>
                <a:srgbClr val="FFFFFF"/>
              </a:solidFill>
              <a:latin typeface="Arial" panose="020B0604020202020204" pitchFamily="34" charset="0"/>
            </a:endParaRPr>
          </a:p>
        </p:txBody>
      </p:sp>
      <p:sp>
        <p:nvSpPr>
          <p:cNvPr id="209926" name="Line 6"/>
          <p:cNvSpPr>
            <a:spLocks noChangeShapeType="1"/>
          </p:cNvSpPr>
          <p:nvPr/>
        </p:nvSpPr>
        <p:spPr bwMode="auto">
          <a:xfrm rot="-5400000">
            <a:off x="2709863" y="4751388"/>
            <a:ext cx="189230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27" name="Line 7"/>
          <p:cNvSpPr>
            <a:spLocks noChangeShapeType="1"/>
          </p:cNvSpPr>
          <p:nvPr/>
        </p:nvSpPr>
        <p:spPr bwMode="auto">
          <a:xfrm rot="-10800000">
            <a:off x="2259013" y="3789363"/>
            <a:ext cx="4457700" cy="0"/>
          </a:xfrm>
          <a:prstGeom prst="line">
            <a:avLst/>
          </a:prstGeom>
          <a:noFill/>
          <a:ln w="5715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28" name="Line 8"/>
          <p:cNvSpPr>
            <a:spLocks noChangeShapeType="1"/>
          </p:cNvSpPr>
          <p:nvPr/>
        </p:nvSpPr>
        <p:spPr bwMode="auto">
          <a:xfrm>
            <a:off x="2246313" y="5715000"/>
            <a:ext cx="5313362" cy="15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29" name="Line 9"/>
          <p:cNvSpPr>
            <a:spLocks noChangeShapeType="1"/>
          </p:cNvSpPr>
          <p:nvPr/>
        </p:nvSpPr>
        <p:spPr bwMode="auto">
          <a:xfrm>
            <a:off x="2255838" y="1627188"/>
            <a:ext cx="1587" cy="40878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30" name="Text Box 10"/>
          <p:cNvSpPr txBox="1">
            <a:spLocks noChangeArrowheads="1"/>
          </p:cNvSpPr>
          <p:nvPr/>
        </p:nvSpPr>
        <p:spPr bwMode="auto">
          <a:xfrm>
            <a:off x="1301750" y="3251200"/>
            <a:ext cx="954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p</a:t>
            </a:r>
            <a:r>
              <a:rPr lang="en-US" altLang="hu-HU" sz="1600" b="1" i="1" baseline="-25000" smtClean="0">
                <a:solidFill>
                  <a:srgbClr val="FFFFFF"/>
                </a:solidFill>
                <a:latin typeface="Arial" panose="020B0604020202020204" pitchFamily="34" charset="0"/>
              </a:rPr>
              <a:t>T</a:t>
            </a:r>
            <a:endParaRPr lang="en-US" altLang="hu-HU" sz="1600" b="1" i="1" smtClean="0">
              <a:solidFill>
                <a:srgbClr val="FFFFFF"/>
              </a:solidFill>
              <a:latin typeface="Arial" panose="020B0604020202020204" pitchFamily="34" charset="0"/>
            </a:endParaRPr>
          </a:p>
        </p:txBody>
      </p:sp>
      <p:sp>
        <p:nvSpPr>
          <p:cNvPr id="209931" name="Line 11"/>
          <p:cNvSpPr>
            <a:spLocks noChangeShapeType="1"/>
          </p:cNvSpPr>
          <p:nvPr/>
        </p:nvSpPr>
        <p:spPr bwMode="auto">
          <a:xfrm rot="-5400000">
            <a:off x="3020219" y="4585494"/>
            <a:ext cx="2201862"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32" name="Line 12"/>
          <p:cNvSpPr>
            <a:spLocks noChangeShapeType="1"/>
          </p:cNvSpPr>
          <p:nvPr/>
        </p:nvSpPr>
        <p:spPr bwMode="auto">
          <a:xfrm flipH="1">
            <a:off x="2444750" y="1963738"/>
            <a:ext cx="3689350" cy="2735262"/>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33" name="Text Box 13"/>
          <p:cNvSpPr txBox="1">
            <a:spLocks noChangeArrowheads="1"/>
          </p:cNvSpPr>
          <p:nvPr/>
        </p:nvSpPr>
        <p:spPr bwMode="auto">
          <a:xfrm>
            <a:off x="4427538" y="3022600"/>
            <a:ext cx="1471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hu-HU" b="1" i="1" smtClean="0">
                <a:solidFill>
                  <a:srgbClr val="FFFFFF"/>
                </a:solidFill>
                <a:latin typeface="Arial" panose="020B0604020202020204" pitchFamily="34" charset="0"/>
              </a:rPr>
              <a:t>F</a:t>
            </a:r>
          </a:p>
        </p:txBody>
      </p:sp>
      <p:sp>
        <p:nvSpPr>
          <p:cNvPr id="209934" name="Text Box 14"/>
          <p:cNvSpPr txBox="1">
            <a:spLocks noChangeArrowheads="1"/>
          </p:cNvSpPr>
          <p:nvPr/>
        </p:nvSpPr>
        <p:spPr bwMode="auto">
          <a:xfrm>
            <a:off x="3660775" y="5738813"/>
            <a:ext cx="66516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S</a:t>
            </a:r>
            <a:endParaRPr lang="en-US" altLang="hu-HU" sz="1600" b="1" i="1" smtClean="0">
              <a:solidFill>
                <a:srgbClr val="FFFFFF"/>
              </a:solidFill>
              <a:latin typeface="Arial" panose="020B0604020202020204" pitchFamily="34" charset="0"/>
            </a:endParaRPr>
          </a:p>
        </p:txBody>
      </p:sp>
      <p:sp>
        <p:nvSpPr>
          <p:cNvPr id="209935" name="Text Box 15"/>
          <p:cNvSpPr txBox="1">
            <a:spLocks noChangeArrowheads="1"/>
          </p:cNvSpPr>
          <p:nvPr/>
        </p:nvSpPr>
        <p:spPr bwMode="auto">
          <a:xfrm>
            <a:off x="4727575" y="5738813"/>
            <a:ext cx="66516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D</a:t>
            </a:r>
            <a:endParaRPr lang="en-US" altLang="hu-HU" sz="1600" b="1" i="1" smtClean="0">
              <a:solidFill>
                <a:srgbClr val="FFFFFF"/>
              </a:solidFill>
              <a:latin typeface="Arial" panose="020B0604020202020204" pitchFamily="34" charset="0"/>
            </a:endParaRPr>
          </a:p>
        </p:txBody>
      </p:sp>
      <p:sp>
        <p:nvSpPr>
          <p:cNvPr id="209936" name="Text Box 16"/>
          <p:cNvSpPr txBox="1">
            <a:spLocks noChangeArrowheads="1"/>
          </p:cNvSpPr>
          <p:nvPr/>
        </p:nvSpPr>
        <p:spPr bwMode="auto">
          <a:xfrm>
            <a:off x="5181600" y="5738813"/>
            <a:ext cx="66516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hu-HU" sz="1600" b="1" i="1" smtClean="0">
                <a:solidFill>
                  <a:srgbClr val="FFFFFF"/>
                </a:solidFill>
                <a:latin typeface="Arial" panose="020B0604020202020204" pitchFamily="34" charset="0"/>
              </a:rPr>
              <a:t>q</a:t>
            </a:r>
            <a:r>
              <a:rPr lang="en-US" altLang="hu-HU" sz="1600" b="1" i="1" baseline="-25000" smtClean="0">
                <a:solidFill>
                  <a:srgbClr val="FFFFFF"/>
                </a:solidFill>
                <a:latin typeface="Arial" panose="020B0604020202020204" pitchFamily="34" charset="0"/>
              </a:rPr>
              <a:t>D</a:t>
            </a:r>
            <a:endParaRPr lang="en-US" altLang="hu-HU" sz="1600" b="1" i="1" smtClean="0">
              <a:solidFill>
                <a:srgbClr val="FFFFFF"/>
              </a:solidFill>
              <a:latin typeface="Arial" panose="020B0604020202020204" pitchFamily="34" charset="0"/>
            </a:endParaRPr>
          </a:p>
        </p:txBody>
      </p:sp>
      <p:sp>
        <p:nvSpPr>
          <p:cNvPr id="209937" name="Line 17"/>
          <p:cNvSpPr>
            <a:spLocks noChangeShapeType="1"/>
          </p:cNvSpPr>
          <p:nvPr/>
        </p:nvSpPr>
        <p:spPr bwMode="auto">
          <a:xfrm rot="-5400000">
            <a:off x="4047331" y="4579144"/>
            <a:ext cx="2236788"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38" name="Line 18"/>
          <p:cNvSpPr>
            <a:spLocks noChangeShapeType="1"/>
          </p:cNvSpPr>
          <p:nvPr/>
        </p:nvSpPr>
        <p:spPr bwMode="auto">
          <a:xfrm rot="-5400000">
            <a:off x="4684713" y="4740275"/>
            <a:ext cx="1892300" cy="0"/>
          </a:xfrm>
          <a:prstGeom prst="line">
            <a:avLst/>
          </a:prstGeom>
          <a:noFill/>
          <a:ln w="95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39" name="Line 19"/>
          <p:cNvSpPr>
            <a:spLocks noChangeShapeType="1"/>
          </p:cNvSpPr>
          <p:nvPr/>
        </p:nvSpPr>
        <p:spPr bwMode="auto">
          <a:xfrm rot="-10800000">
            <a:off x="2259013" y="3459163"/>
            <a:ext cx="4457700" cy="0"/>
          </a:xfrm>
          <a:prstGeom prst="line">
            <a:avLst/>
          </a:prstGeom>
          <a:noFill/>
          <a:ln w="285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40" name="AutoShape 20"/>
          <p:cNvSpPr>
            <a:spLocks/>
          </p:cNvSpPr>
          <p:nvPr/>
        </p:nvSpPr>
        <p:spPr bwMode="auto">
          <a:xfrm rot="-16200000">
            <a:off x="4552156" y="5020469"/>
            <a:ext cx="193675" cy="1055688"/>
          </a:xfrm>
          <a:prstGeom prst="leftBrace">
            <a:avLst>
              <a:gd name="adj1" fmla="val 45424"/>
              <a:gd name="adj2" fmla="val 50000"/>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2000" b="1" smtClean="0">
              <a:solidFill>
                <a:srgbClr val="FFFFFF"/>
              </a:solidFill>
              <a:latin typeface="Arial" panose="020B0604020202020204" pitchFamily="34" charset="0"/>
            </a:endParaRPr>
          </a:p>
        </p:txBody>
      </p:sp>
      <p:sp>
        <p:nvSpPr>
          <p:cNvPr id="209941" name="Line 21"/>
          <p:cNvSpPr>
            <a:spLocks noChangeShapeType="1"/>
          </p:cNvSpPr>
          <p:nvPr/>
        </p:nvSpPr>
        <p:spPr bwMode="auto">
          <a:xfrm flipH="1">
            <a:off x="2849563" y="2449513"/>
            <a:ext cx="3689350" cy="2735262"/>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42" name="Line 22"/>
          <p:cNvSpPr>
            <a:spLocks noChangeShapeType="1"/>
          </p:cNvSpPr>
          <p:nvPr/>
        </p:nvSpPr>
        <p:spPr bwMode="auto">
          <a:xfrm flipH="1" flipV="1">
            <a:off x="3159125" y="1957388"/>
            <a:ext cx="3513138" cy="2624137"/>
          </a:xfrm>
          <a:prstGeom prst="line">
            <a:avLst/>
          </a:prstGeom>
          <a:noFill/>
          <a:ln w="5715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2000" b="1" smtClean="0">
              <a:solidFill>
                <a:srgbClr val="FFFFFF"/>
              </a:solidFill>
              <a:latin typeface="Arial" panose="020B0604020202020204" pitchFamily="34" charset="0"/>
            </a:endParaRPr>
          </a:p>
        </p:txBody>
      </p:sp>
      <p:sp>
        <p:nvSpPr>
          <p:cNvPr id="209943" name="Text Box 23"/>
          <p:cNvSpPr txBox="1">
            <a:spLocks noChangeArrowheads="1"/>
          </p:cNvSpPr>
          <p:nvPr/>
        </p:nvSpPr>
        <p:spPr bwMode="auto">
          <a:xfrm>
            <a:off x="6170613" y="1533525"/>
            <a:ext cx="1098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Domestic</a:t>
            </a:r>
          </a:p>
          <a:p>
            <a:r>
              <a:rPr lang="en-US" altLang="hu-HU" sz="1600" b="1" smtClean="0">
                <a:solidFill>
                  <a:srgbClr val="FFFFFF"/>
                </a:solidFill>
                <a:latin typeface="Arial" panose="020B0604020202020204" pitchFamily="34" charset="0"/>
              </a:rPr>
              <a:t>supply</a:t>
            </a:r>
          </a:p>
        </p:txBody>
      </p:sp>
      <p:sp>
        <p:nvSpPr>
          <p:cNvPr id="209944" name="Text Box 24"/>
          <p:cNvSpPr txBox="1">
            <a:spLocks noChangeArrowheads="1"/>
          </p:cNvSpPr>
          <p:nvPr/>
        </p:nvSpPr>
        <p:spPr bwMode="auto">
          <a:xfrm>
            <a:off x="6557963" y="2222500"/>
            <a:ext cx="12112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Domestic</a:t>
            </a:r>
          </a:p>
          <a:p>
            <a:r>
              <a:rPr lang="en-US" altLang="hu-HU" sz="1600" b="1" smtClean="0">
                <a:solidFill>
                  <a:srgbClr val="FFFFFF"/>
                </a:solidFill>
                <a:latin typeface="Arial" panose="020B0604020202020204" pitchFamily="34" charset="0"/>
              </a:rPr>
              <a:t>supply</a:t>
            </a:r>
          </a:p>
          <a:p>
            <a:r>
              <a:rPr lang="en-US" altLang="hu-HU" sz="1600" b="1" smtClean="0">
                <a:solidFill>
                  <a:srgbClr val="FFFFFF"/>
                </a:solidFill>
                <a:latin typeface="Arial" panose="020B0604020202020204" pitchFamily="34" charset="0"/>
              </a:rPr>
              <a:t>plus quota</a:t>
            </a:r>
          </a:p>
        </p:txBody>
      </p:sp>
      <p:sp>
        <p:nvSpPr>
          <p:cNvPr id="209945" name="Text Box 25"/>
          <p:cNvSpPr txBox="1">
            <a:spLocks noChangeArrowheads="1"/>
          </p:cNvSpPr>
          <p:nvPr/>
        </p:nvSpPr>
        <p:spPr bwMode="auto">
          <a:xfrm>
            <a:off x="6708775" y="3475038"/>
            <a:ext cx="7604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World</a:t>
            </a:r>
          </a:p>
          <a:p>
            <a:r>
              <a:rPr lang="en-US" altLang="hu-HU" sz="1600" b="1" smtClean="0">
                <a:solidFill>
                  <a:srgbClr val="FFFFFF"/>
                </a:solidFill>
                <a:latin typeface="Arial" panose="020B0604020202020204" pitchFamily="34" charset="0"/>
              </a:rPr>
              <a:t>price</a:t>
            </a:r>
          </a:p>
        </p:txBody>
      </p:sp>
      <p:sp>
        <p:nvSpPr>
          <p:cNvPr id="209946" name="Text Box 26"/>
          <p:cNvSpPr txBox="1">
            <a:spLocks noChangeArrowheads="1"/>
          </p:cNvSpPr>
          <p:nvPr/>
        </p:nvSpPr>
        <p:spPr bwMode="auto">
          <a:xfrm>
            <a:off x="6746875" y="4491038"/>
            <a:ext cx="1098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Domestic</a:t>
            </a:r>
          </a:p>
          <a:p>
            <a:r>
              <a:rPr lang="en-US" altLang="hu-HU" sz="1600" b="1" smtClean="0">
                <a:solidFill>
                  <a:srgbClr val="FFFFFF"/>
                </a:solidFill>
                <a:latin typeface="Arial" panose="020B0604020202020204" pitchFamily="34" charset="0"/>
              </a:rPr>
              <a:t>demand</a:t>
            </a:r>
          </a:p>
        </p:txBody>
      </p:sp>
      <p:sp>
        <p:nvSpPr>
          <p:cNvPr id="209947" name="Text Box 27"/>
          <p:cNvSpPr txBox="1">
            <a:spLocks noChangeArrowheads="1"/>
          </p:cNvSpPr>
          <p:nvPr/>
        </p:nvSpPr>
        <p:spPr bwMode="auto">
          <a:xfrm>
            <a:off x="4243388" y="4867275"/>
            <a:ext cx="817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u-HU" sz="1600" b="1" smtClean="0">
                <a:solidFill>
                  <a:srgbClr val="FFFFFF"/>
                </a:solidFill>
                <a:latin typeface="Arial" panose="020B0604020202020204" pitchFamily="34" charset="0"/>
              </a:rPr>
              <a:t>Import</a:t>
            </a:r>
          </a:p>
          <a:p>
            <a:r>
              <a:rPr lang="en-US" altLang="hu-HU" sz="1600" b="1" smtClean="0">
                <a:solidFill>
                  <a:srgbClr val="FFFFFF"/>
                </a:solidFill>
                <a:latin typeface="Arial" panose="020B0604020202020204" pitchFamily="34" charset="0"/>
              </a:rPr>
              <a:t>quota</a:t>
            </a:r>
          </a:p>
        </p:txBody>
      </p:sp>
      <p:sp>
        <p:nvSpPr>
          <p:cNvPr id="209948" name="Text Box 28"/>
          <p:cNvSpPr txBox="1">
            <a:spLocks noChangeArrowheads="1"/>
          </p:cNvSpPr>
          <p:nvPr/>
        </p:nvSpPr>
        <p:spPr bwMode="auto">
          <a:xfrm>
            <a:off x="1711325" y="1109663"/>
            <a:ext cx="42973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hu-HU" sz="1600" b="1" smtClean="0">
                <a:solidFill>
                  <a:srgbClr val="FFFF00"/>
                </a:solidFill>
                <a:latin typeface="Arial" panose="020B0604020202020204" pitchFamily="34" charset="0"/>
              </a:rPr>
              <a:t>Impact of quota = impact of tariff</a:t>
            </a:r>
          </a:p>
          <a:p>
            <a:pPr>
              <a:buFontTx/>
              <a:buChar char="•"/>
            </a:pPr>
            <a:r>
              <a:rPr lang="en-US" altLang="hu-HU" sz="1600" b="1" smtClean="0">
                <a:solidFill>
                  <a:srgbClr val="FFFF00"/>
                </a:solidFill>
                <a:latin typeface="Arial" panose="020B0604020202020204" pitchFamily="34" charset="0"/>
              </a:rPr>
              <a:t>Revenue from quota goes to the producer</a:t>
            </a:r>
          </a:p>
        </p:txBody>
      </p:sp>
    </p:spTree>
    <p:extLst>
      <p:ext uri="{BB962C8B-B14F-4D97-AF65-F5344CB8AC3E}">
        <p14:creationId xmlns:p14="http://schemas.microsoft.com/office/powerpoint/2010/main" val="1476741134"/>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normAutofit/>
          </a:bodyPr>
          <a:lstStyle/>
          <a:p>
            <a:pPr eaLnBrk="1" hangingPunct="1"/>
            <a:r>
              <a:rPr lang="en-US" smtClean="0"/>
              <a:t>Comparative Advantage Example</a:t>
            </a:r>
          </a:p>
        </p:txBody>
      </p:sp>
      <p:sp>
        <p:nvSpPr>
          <p:cNvPr id="6" name="Footer Placeholder 4"/>
          <p:cNvSpPr>
            <a:spLocks noGrp="1"/>
          </p:cNvSpPr>
          <p:nvPr>
            <p:ph type="ftr" sz="quarter" idx="11"/>
          </p:nvPr>
        </p:nvSpPr>
        <p:spPr>
          <a:xfrm>
            <a:off x="3047999" y="6400800"/>
            <a:ext cx="3364675" cy="320675"/>
          </a:xfrm>
          <a:prstGeom prst="rect">
            <a:avLst/>
          </a:prstGeom>
        </p:spPr>
        <p:txBody>
          <a:bodyPr/>
          <a:lstStyle>
            <a:lvl1pPr>
              <a:defRPr sz="1200">
                <a:solidFill>
                  <a:schemeClr val="bg1"/>
                </a:solidFill>
              </a:defRPr>
            </a:lvl1pPr>
          </a:lstStyle>
          <a:p>
            <a:r>
              <a:rPr lang="en-US" dirty="0" smtClean="0"/>
              <a:t>©McGraw-Hill Education. All rights reserved.</a:t>
            </a:r>
          </a:p>
        </p:txBody>
      </p:sp>
      <p:sp>
        <p:nvSpPr>
          <p:cNvPr id="31745" name="Slide Number Placeholder 1"/>
          <p:cNvSpPr>
            <a:spLocks noGrp="1"/>
          </p:cNvSpPr>
          <p:nvPr>
            <p:ph type="sldNum" sz="quarter" idx="12"/>
          </p:nvPr>
        </p:nvSpPr>
        <p:spPr>
          <a:noFill/>
        </p:spPr>
        <p:txBody>
          <a:bodyPr/>
          <a:lstStyle/>
          <a:p>
            <a:r>
              <a:rPr lang="en-US" smtClean="0"/>
              <a:t>2-</a:t>
            </a:r>
            <a:fld id="{4E6BAC43-9F28-4831-8C48-B13371FEA721}" type="slidenum">
              <a:rPr lang="en-US" smtClean="0"/>
              <a:pPr/>
              <a:t>9</a:t>
            </a:fld>
            <a:endParaRPr lang="en-US" smtClean="0"/>
          </a:p>
        </p:txBody>
      </p:sp>
      <p:graphicFrame>
        <p:nvGraphicFramePr>
          <p:cNvPr id="43043" name="Group 35"/>
          <p:cNvGraphicFramePr>
            <a:graphicFrameLocks noGrp="1"/>
          </p:cNvGraphicFramePr>
          <p:nvPr>
            <p:extLst>
              <p:ext uri="{D42A27DB-BD31-4B8C-83A1-F6EECF244321}">
                <p14:modId xmlns:p14="http://schemas.microsoft.com/office/powerpoint/2010/main" val="932944769"/>
              </p:ext>
            </p:extLst>
          </p:nvPr>
        </p:nvGraphicFramePr>
        <p:xfrm>
          <a:off x="740569" y="1963738"/>
          <a:ext cx="7662863" cy="1981200"/>
        </p:xfrm>
        <a:graphic>
          <a:graphicData uri="http://schemas.openxmlformats.org/drawingml/2006/table">
            <a:tbl>
              <a:tblPr/>
              <a:tblGrid>
                <a:gridCol w="2803525"/>
                <a:gridCol w="2430463"/>
                <a:gridCol w="24288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Production Times</a:t>
                      </a: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Web Update</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Bike Repair</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Mary</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Paula</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 minutes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3044" name="Group 36"/>
          <p:cNvGraphicFramePr>
            <a:graphicFrameLocks noGrp="1"/>
          </p:cNvGraphicFramePr>
          <p:nvPr>
            <p:extLst>
              <p:ext uri="{D42A27DB-BD31-4B8C-83A1-F6EECF244321}">
                <p14:modId xmlns:p14="http://schemas.microsoft.com/office/powerpoint/2010/main" val="430749849"/>
              </p:ext>
            </p:extLst>
          </p:nvPr>
        </p:nvGraphicFramePr>
        <p:xfrm>
          <a:off x="740569" y="4197350"/>
          <a:ext cx="7662863" cy="1554480"/>
        </p:xfrm>
        <a:graphic>
          <a:graphicData uri="http://schemas.openxmlformats.org/drawingml/2006/table">
            <a:tbl>
              <a:tblPr/>
              <a:tblGrid>
                <a:gridCol w="2849563"/>
                <a:gridCol w="2406650"/>
                <a:gridCol w="24066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Hourly Output</a:t>
                      </a:r>
                      <a:endParaRPr kumimoji="0" lang="en-US" sz="28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Web Update</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FFFF"/>
                          </a:solidFill>
                          <a:effectLst>
                            <a:outerShdw blurRad="38100" dist="38100" dir="2700000" algn="tl">
                              <a:srgbClr val="000000">
                                <a:alpha val="43137"/>
                              </a:srgbClr>
                            </a:outerShdw>
                          </a:effectLst>
                          <a:latin typeface="Arial" charset="0"/>
                        </a:rPr>
                        <a:t>Bike Repair</a:t>
                      </a:r>
                      <a:endParaRPr kumimoji="0" lang="en-US"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marL="54857" marR="548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Mary</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 updates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 repairs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Paula</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 updates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 repairs</a:t>
                      </a:r>
                    </a:p>
                  </a:txBody>
                  <a:tcPr marL="54857" marR="548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u-HU" sz="2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u-HU" sz="2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u-HU" sz="2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u-HU" sz="2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Frank template</Template>
  <TotalTime>3475</TotalTime>
  <Words>5450</Words>
  <Application>Microsoft Office PowerPoint</Application>
  <PresentationFormat>Diavetítés a képernyőre (4:3 oldalarány)</PresentationFormat>
  <Paragraphs>935</Paragraphs>
  <Slides>87</Slides>
  <Notes>56</Notes>
  <HiddenSlides>0</HiddenSlides>
  <MMClips>0</MMClips>
  <ScaleCrop>false</ScaleCrop>
  <HeadingPairs>
    <vt:vector size="8" baseType="variant">
      <vt:variant>
        <vt:lpstr>Használt betűtípusok</vt:lpstr>
      </vt:variant>
      <vt:variant>
        <vt:i4>8</vt:i4>
      </vt:variant>
      <vt:variant>
        <vt:lpstr>Téma</vt:lpstr>
      </vt:variant>
      <vt:variant>
        <vt:i4>4</vt:i4>
      </vt:variant>
      <vt:variant>
        <vt:lpstr>Beágyazott OLE kiszolgálók</vt:lpstr>
      </vt:variant>
      <vt:variant>
        <vt:i4>1</vt:i4>
      </vt:variant>
      <vt:variant>
        <vt:lpstr>Diacímek</vt:lpstr>
      </vt:variant>
      <vt:variant>
        <vt:i4>87</vt:i4>
      </vt:variant>
    </vt:vector>
  </HeadingPairs>
  <TitlesOfParts>
    <vt:vector size="100" baseType="lpstr">
      <vt:lpstr>宋体</vt:lpstr>
      <vt:lpstr>Arial</vt:lpstr>
      <vt:lpstr>Arial Black</vt:lpstr>
      <vt:lpstr>Calibri</vt:lpstr>
      <vt:lpstr>Helvetica</vt:lpstr>
      <vt:lpstr>Symbol</vt:lpstr>
      <vt:lpstr>Times New Roman</vt:lpstr>
      <vt:lpstr>Wingdings</vt:lpstr>
      <vt:lpstr>2_Default Design</vt:lpstr>
      <vt:lpstr>Presentation2</vt:lpstr>
      <vt:lpstr>Default Design</vt:lpstr>
      <vt:lpstr>1_Default Design</vt:lpstr>
      <vt:lpstr>Equation</vt:lpstr>
      <vt:lpstr>Comparative Advantage</vt:lpstr>
      <vt:lpstr>Learning Objectives</vt:lpstr>
      <vt:lpstr>Exchange and Opportunity Cost</vt:lpstr>
      <vt:lpstr>Exchange and Opportunity Cost</vt:lpstr>
      <vt:lpstr>The Principle of Comparative Advantage</vt:lpstr>
      <vt:lpstr>The Principle of Comparative Advantage</vt:lpstr>
      <vt:lpstr>Comparative Advantage Example</vt:lpstr>
      <vt:lpstr>Comparative Advantage Example</vt:lpstr>
      <vt:lpstr>Comparative Advantage Example</vt:lpstr>
      <vt:lpstr>Comparative Advantage Example</vt:lpstr>
      <vt:lpstr>Another Example</vt:lpstr>
      <vt:lpstr>Sources of Comparative Advantage</vt:lpstr>
      <vt:lpstr>Production Possibilities Curve</vt:lpstr>
      <vt:lpstr>Comparative Advantage and Production Possibilities</vt:lpstr>
      <vt:lpstr>Comparative Advantage and Production Possibilities</vt:lpstr>
      <vt:lpstr>Susan's Production Possibilities</vt:lpstr>
      <vt:lpstr>Susan's Opportunity Cost</vt:lpstr>
      <vt:lpstr>Tom's Production Possibilities</vt:lpstr>
      <vt:lpstr>Tom, Meet Susan</vt:lpstr>
      <vt:lpstr>Gains from Specialization and Trade</vt:lpstr>
      <vt:lpstr>Gains from Specialization and Trade</vt:lpstr>
      <vt:lpstr>Gains from Specialization and Trade</vt:lpstr>
      <vt:lpstr>Production Possibilities for a National Economy</vt:lpstr>
      <vt:lpstr>The Principle of Increasing Opportunity Cost</vt:lpstr>
      <vt:lpstr>Production Possibilities Curve For a Large Economy</vt:lpstr>
      <vt:lpstr>Comparative Advantage and Production Possibilities</vt:lpstr>
      <vt:lpstr>Economic Growth:  An Outward Shift in the Economy’s PPC</vt:lpstr>
      <vt:lpstr>Factors That Shift The Economy’s Production Possibilities Curve</vt:lpstr>
      <vt:lpstr>Factors That Shift The Economy’s Production Possibilities Curve</vt:lpstr>
      <vt:lpstr>The Principle of Increasing Opportunity Cost</vt:lpstr>
      <vt:lpstr>The Dynamic Economy</vt:lpstr>
      <vt:lpstr>Shifts in PPC</vt:lpstr>
      <vt:lpstr>Some Countries Resist Specialization</vt:lpstr>
      <vt:lpstr>Specialization: Benefits and Costs</vt:lpstr>
      <vt:lpstr>Too Much Specialization?</vt:lpstr>
      <vt:lpstr>Comparative Advantage and International Trade</vt:lpstr>
      <vt:lpstr>Outsourcing </vt:lpstr>
      <vt:lpstr>PowerPoint bemutató</vt:lpstr>
      <vt:lpstr>PowerPoint bemutató</vt:lpstr>
      <vt:lpstr>PowerPoint bemutató</vt:lpstr>
      <vt:lpstr>PowerPoint bemutató</vt:lpstr>
      <vt:lpstr>Ricardian Model</vt:lpstr>
      <vt:lpstr>Ricardian Model</vt:lpstr>
      <vt:lpstr>PowerPoint bemutató</vt:lpstr>
      <vt:lpstr>PowerPoint bemutató</vt:lpstr>
      <vt:lpstr>PowerPoint bemutató</vt:lpstr>
      <vt:lpstr>PowerPoint bemutató</vt:lpstr>
      <vt:lpstr>Ricardian Model</vt:lpstr>
      <vt:lpstr>PowerPoint bemutató</vt:lpstr>
      <vt:lpstr>PowerPoint bemutató</vt:lpstr>
      <vt:lpstr>PowerPoint bemutató</vt:lpstr>
      <vt:lpstr>Ricardian Model</vt:lpstr>
      <vt:lpstr>PowerPoint bemutató</vt:lpstr>
      <vt:lpstr>PowerPoint bemutató</vt:lpstr>
      <vt:lpstr>PowerPoint bemutató</vt:lpstr>
      <vt:lpstr>PowerPoint bemutató</vt:lpstr>
      <vt:lpstr>PowerPoint bemutató</vt:lpstr>
      <vt:lpstr>Determining the Pattern of International Trade</vt:lpstr>
      <vt:lpstr>Determining the Pattern of International Trade</vt:lpstr>
      <vt:lpstr>Determining the Pattern of International Trade</vt:lpstr>
      <vt:lpstr>Determining the Pattern of International Trade</vt:lpstr>
      <vt:lpstr>Determining the Pattern of International Trade</vt:lpstr>
      <vt:lpstr>PowerPoint bemutató</vt:lpstr>
      <vt:lpstr>PowerPoint bemutató</vt:lpstr>
      <vt:lpstr>Determining the Pattern of International Trade</vt:lpstr>
      <vt:lpstr>Labor Productivity and Wages</vt:lpstr>
      <vt:lpstr>Labor Productivity and Wages</vt:lpstr>
      <vt:lpstr>PowerPoint bemutató</vt:lpstr>
      <vt:lpstr>Labor Productivity and Wages</vt:lpstr>
      <vt:lpstr>PowerPoint bemutató</vt:lpstr>
      <vt:lpstr>Solving for International Prices</vt:lpstr>
      <vt:lpstr>Solving for International Prices</vt:lpstr>
      <vt:lpstr>Solving for International Prices</vt:lpstr>
      <vt:lpstr>Solving for International Prices</vt:lpstr>
      <vt:lpstr>PowerPoint bemutató</vt:lpstr>
      <vt:lpstr>PowerPoint bemutató</vt:lpstr>
      <vt:lpstr>Solving for International Prices</vt:lpstr>
      <vt:lpstr>Solving for International Prices</vt:lpstr>
      <vt:lpstr>PowerPoint bemutató</vt:lpstr>
      <vt:lpstr>PowerPoint bemutató</vt:lpstr>
      <vt:lpstr>Solving for International Prices</vt:lpstr>
      <vt:lpstr>PowerPoint bemutató</vt:lpstr>
      <vt:lpstr>A Supply and Demand Perspective on Trade</vt:lpstr>
      <vt:lpstr>The Market for Computers after  the Imposition of an Import Tariff</vt:lpstr>
      <vt:lpstr>The Market for Computers after  the Imposition of an Import Tariff</vt:lpstr>
      <vt:lpstr>The Market for Computers after  the Imposition of an Import Quota</vt:lpstr>
      <vt:lpstr>The Market for Computers after  the Imposition of an Import Quota</vt:lpstr>
    </vt:vector>
  </TitlesOfParts>
  <Company>UNC Charlotte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Carol</dc:creator>
  <cp:lastModifiedBy>Iván Major</cp:lastModifiedBy>
  <cp:revision>198</cp:revision>
  <dcterms:created xsi:type="dcterms:W3CDTF">2010-08-19T14:23:25Z</dcterms:created>
  <dcterms:modified xsi:type="dcterms:W3CDTF">2018-08-27T15:24:11Z</dcterms:modified>
</cp:coreProperties>
</file>