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6" r:id="rId3"/>
    <p:sldId id="302" r:id="rId4"/>
    <p:sldId id="303" r:id="rId5"/>
    <p:sldId id="288" r:id="rId6"/>
    <p:sldId id="289" r:id="rId7"/>
    <p:sldId id="298" r:id="rId8"/>
    <p:sldId id="259" r:id="rId9"/>
    <p:sldId id="301" r:id="rId10"/>
    <p:sldId id="260" r:id="rId11"/>
    <p:sldId id="290" r:id="rId12"/>
    <p:sldId id="304" r:id="rId13"/>
    <p:sldId id="305" r:id="rId14"/>
    <p:sldId id="306" r:id="rId15"/>
    <p:sldId id="291" r:id="rId16"/>
    <p:sldId id="307" r:id="rId17"/>
    <p:sldId id="308" r:id="rId18"/>
    <p:sldId id="309" r:id="rId19"/>
    <p:sldId id="262" r:id="rId20"/>
    <p:sldId id="263" r:id="rId21"/>
    <p:sldId id="310" r:id="rId22"/>
    <p:sldId id="311" r:id="rId23"/>
    <p:sldId id="312" r:id="rId24"/>
    <p:sldId id="313" r:id="rId25"/>
    <p:sldId id="314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56" r:id="rId46"/>
    <p:sldId id="335" r:id="rId47"/>
    <p:sldId id="336" r:id="rId48"/>
    <p:sldId id="357" r:id="rId49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1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726">
          <p15:clr>
            <a:srgbClr val="A4A3A4"/>
          </p15:clr>
        </p15:guide>
        <p15:guide id="2" pos="43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65D"/>
    <a:srgbClr val="FF9933"/>
    <a:srgbClr val="CC6600"/>
    <a:srgbClr val="6A5218"/>
    <a:srgbClr val="F1FFFF"/>
    <a:srgbClr val="F6FFEC"/>
    <a:srgbClr val="EAFAFF"/>
    <a:srgbClr val="31A5A9"/>
    <a:srgbClr val="298B1B"/>
    <a:srgbClr val="F7F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1799" autoAdjust="0"/>
  </p:normalViewPr>
  <p:slideViewPr>
    <p:cSldViewPr snapToGrid="0">
      <p:cViewPr varScale="1">
        <p:scale>
          <a:sx n="68" d="100"/>
          <a:sy n="68" d="100"/>
        </p:scale>
        <p:origin x="1410" y="72"/>
      </p:cViewPr>
      <p:guideLst>
        <p:guide orient="horz" pos="4311"/>
        <p:guide pos="5759"/>
      </p:guideLst>
    </p:cSldViewPr>
  </p:slideViewPr>
  <p:outlineViewPr>
    <p:cViewPr>
      <p:scale>
        <a:sx n="33" d="100"/>
        <a:sy n="33" d="100"/>
      </p:scale>
      <p:origin x="6" y="14478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-2320" y="1456"/>
      </p:cViewPr>
      <p:guideLst>
        <p:guide orient="horz" pos="5726"/>
        <p:guide pos="431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3.xml"/><Relationship Id="rId1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6D05F-D199-4CC1-8824-C6AB964345A6}" type="doc">
      <dgm:prSet loTypeId="urn:microsoft.com/office/officeart/2005/8/layout/vProcess5" loCatId="process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FD8BD39-79E8-43B1-90C6-1112BCFA705C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Economics</a:t>
          </a:r>
          <a:r>
            <a:rPr lang="en-US" sz="2400" dirty="0" smtClean="0">
              <a:solidFill>
                <a:schemeClr val="bg1"/>
              </a:solidFill>
            </a:rPr>
            <a:t>:   </a:t>
          </a:r>
          <a:r>
            <a:rPr lang="en-US" sz="2400" dirty="0" smtClean="0"/>
            <a:t>The study of how people make choices under scarcity  and</a:t>
          </a:r>
          <a:r>
            <a:rPr lang="en-US" sz="2400" baseline="0" dirty="0" smtClean="0"/>
            <a:t> the results of these choices for society. </a:t>
          </a:r>
          <a:endParaRPr lang="en-US" sz="2400" dirty="0"/>
        </a:p>
      </dgm:t>
    </dgm:pt>
    <dgm:pt modelId="{D4F196AE-9BAF-4E97-84E8-D3847BB5E8E5}" type="parTrans" cxnId="{7E2799C5-5C92-4531-9224-8A1B6C02FBD5}">
      <dgm:prSet/>
      <dgm:spPr/>
      <dgm:t>
        <a:bodyPr/>
        <a:lstStyle/>
        <a:p>
          <a:endParaRPr lang="en-US"/>
        </a:p>
      </dgm:t>
    </dgm:pt>
    <dgm:pt modelId="{8E3E79C3-4338-45D0-8AEE-BF05705344E3}" type="sibTrans" cxnId="{7E2799C5-5C92-4531-9224-8A1B6C02FBD5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ECC91855-106A-46B0-9957-A40E1034CCC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i="0" baseline="0" dirty="0" smtClean="0">
              <a:solidFill>
                <a:schemeClr val="bg1"/>
              </a:solidFill>
            </a:rPr>
            <a:t>The Scarcity Principle:  </a:t>
          </a:r>
          <a:r>
            <a:rPr lang="en-US" sz="2400" b="0" i="0" baseline="0" dirty="0" smtClean="0">
              <a:solidFill>
                <a:schemeClr val="bg1"/>
              </a:solidFill>
            </a:rPr>
            <a:t>People have unlimited wants and limited resources.  Having more of one good means having less of another.</a:t>
          </a:r>
          <a:endParaRPr lang="en-US" sz="2400" b="0" dirty="0">
            <a:solidFill>
              <a:schemeClr val="bg1"/>
            </a:solidFill>
          </a:endParaRPr>
        </a:p>
      </dgm:t>
    </dgm:pt>
    <dgm:pt modelId="{47A08A7A-2C87-4D05-ABCF-974F3EBF673F}" type="parTrans" cxnId="{3DB20FE7-B77B-4D70-A1E2-908741C56AE8}">
      <dgm:prSet/>
      <dgm:spPr/>
      <dgm:t>
        <a:bodyPr/>
        <a:lstStyle/>
        <a:p>
          <a:endParaRPr lang="en-US"/>
        </a:p>
      </dgm:t>
    </dgm:pt>
    <dgm:pt modelId="{3B6E7C15-9E45-48A6-AB54-633A878F2400}" type="sibTrans" cxnId="{3DB20FE7-B77B-4D70-A1E2-908741C56AE8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22E9FDC6-C142-4BC5-A17C-0344D990082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baseline="0" dirty="0" smtClean="0">
              <a:solidFill>
                <a:schemeClr val="tx1"/>
              </a:solidFill>
            </a:rPr>
            <a:t>Also</a:t>
          </a:r>
          <a:r>
            <a:rPr lang="en-US" sz="2400" dirty="0" smtClean="0">
              <a:solidFill>
                <a:schemeClr val="tx1"/>
              </a:solidFill>
            </a:rPr>
            <a:t> called </a:t>
          </a:r>
          <a:r>
            <a:rPr lang="en-US" sz="2400" b="1" i="0" dirty="0" smtClean="0">
              <a:solidFill>
                <a:schemeClr val="tx1"/>
              </a:solidFill>
            </a:rPr>
            <a:t>No Free-Lunch Principle</a:t>
          </a:r>
          <a:endParaRPr lang="en-US" sz="2400" b="1" i="0" dirty="0">
            <a:solidFill>
              <a:schemeClr val="tx1"/>
            </a:solidFill>
          </a:endParaRPr>
        </a:p>
      </dgm:t>
    </dgm:pt>
    <dgm:pt modelId="{2B657EC1-C0AF-4F25-AC11-6BCE774AA770}" type="parTrans" cxnId="{A3446575-C015-406B-95F5-2726B2BFC736}">
      <dgm:prSet/>
      <dgm:spPr/>
      <dgm:t>
        <a:bodyPr/>
        <a:lstStyle/>
        <a:p>
          <a:endParaRPr lang="en-US"/>
        </a:p>
      </dgm:t>
    </dgm:pt>
    <dgm:pt modelId="{95B1FA29-5B6A-4278-AA65-E3E63C1D809E}" type="sibTrans" cxnId="{A3446575-C015-406B-95F5-2726B2BFC736}">
      <dgm:prSet/>
      <dgm:spPr/>
      <dgm:t>
        <a:bodyPr/>
        <a:lstStyle/>
        <a:p>
          <a:endParaRPr lang="en-US"/>
        </a:p>
      </dgm:t>
    </dgm:pt>
    <dgm:pt modelId="{60A05E65-E796-4C01-AAF2-8C5D3D6407BF}" type="pres">
      <dgm:prSet presAssocID="{A1A6D05F-D199-4CC1-8824-C6AB964345A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36981A-06CA-4772-BCCA-BD58A84F21A7}" type="pres">
      <dgm:prSet presAssocID="{A1A6D05F-D199-4CC1-8824-C6AB964345A6}" presName="dummyMaxCanvas" presStyleCnt="0">
        <dgm:presLayoutVars/>
      </dgm:prSet>
      <dgm:spPr/>
    </dgm:pt>
    <dgm:pt modelId="{6BA40D25-C13C-4DB2-B9F4-05C468FD988D}" type="pres">
      <dgm:prSet presAssocID="{A1A6D05F-D199-4CC1-8824-C6AB964345A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63698-B5C2-4736-A689-2E9DC85E48DC}" type="pres">
      <dgm:prSet presAssocID="{A1A6D05F-D199-4CC1-8824-C6AB964345A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F373B-F14D-48A7-B88A-3B87A489221F}" type="pres">
      <dgm:prSet presAssocID="{A1A6D05F-D199-4CC1-8824-C6AB964345A6}" presName="ThreeNodes_3" presStyleLbl="node1" presStyleIdx="2" presStyleCnt="3" custLinFactNeighborX="-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6212C-8A7D-4DE9-BBD4-F2591885E5C9}" type="pres">
      <dgm:prSet presAssocID="{A1A6D05F-D199-4CC1-8824-C6AB964345A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153F2-2DAB-4975-BF71-6A520E297A3C}" type="pres">
      <dgm:prSet presAssocID="{A1A6D05F-D199-4CC1-8824-C6AB964345A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1BEDB-5FE8-469F-A797-DA6527FA5EC7}" type="pres">
      <dgm:prSet presAssocID="{A1A6D05F-D199-4CC1-8824-C6AB964345A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794E-6795-427C-8A31-8CD894E7F84D}" type="pres">
      <dgm:prSet presAssocID="{A1A6D05F-D199-4CC1-8824-C6AB964345A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5ECDE-FF2D-47E2-BB4B-8A05FEFE8026}" type="pres">
      <dgm:prSet presAssocID="{A1A6D05F-D199-4CC1-8824-C6AB964345A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4FAAF-7850-4D1F-B382-28D925C40FA9}" type="presOf" srcId="{EFD8BD39-79E8-43B1-90C6-1112BCFA705C}" destId="{6981BEDB-5FE8-469F-A797-DA6527FA5EC7}" srcOrd="1" destOrd="0" presId="urn:microsoft.com/office/officeart/2005/8/layout/vProcess5"/>
    <dgm:cxn modelId="{F85786B9-7FA3-4990-9166-604FD44C95C0}" type="presOf" srcId="{3B6E7C15-9E45-48A6-AB54-633A878F2400}" destId="{F4C153F2-2DAB-4975-BF71-6A520E297A3C}" srcOrd="0" destOrd="0" presId="urn:microsoft.com/office/officeart/2005/8/layout/vProcess5"/>
    <dgm:cxn modelId="{A3446575-C015-406B-95F5-2726B2BFC736}" srcId="{A1A6D05F-D199-4CC1-8824-C6AB964345A6}" destId="{22E9FDC6-C142-4BC5-A17C-0344D990082E}" srcOrd="2" destOrd="0" parTransId="{2B657EC1-C0AF-4F25-AC11-6BCE774AA770}" sibTransId="{95B1FA29-5B6A-4278-AA65-E3E63C1D809E}"/>
    <dgm:cxn modelId="{5C455098-AA48-4232-AC91-DC26BAE00795}" type="presOf" srcId="{8E3E79C3-4338-45D0-8AEE-BF05705344E3}" destId="{C756212C-8A7D-4DE9-BBD4-F2591885E5C9}" srcOrd="0" destOrd="0" presId="urn:microsoft.com/office/officeart/2005/8/layout/vProcess5"/>
    <dgm:cxn modelId="{6EC50BD6-29EB-4DF1-8EB1-5E6B0AC0C560}" type="presOf" srcId="{A1A6D05F-D199-4CC1-8824-C6AB964345A6}" destId="{60A05E65-E796-4C01-AAF2-8C5D3D6407BF}" srcOrd="0" destOrd="0" presId="urn:microsoft.com/office/officeart/2005/8/layout/vProcess5"/>
    <dgm:cxn modelId="{06574010-BD68-4785-A1F6-31F74C278E86}" type="presOf" srcId="{22E9FDC6-C142-4BC5-A17C-0344D990082E}" destId="{9DEF373B-F14D-48A7-B88A-3B87A489221F}" srcOrd="0" destOrd="0" presId="urn:microsoft.com/office/officeart/2005/8/layout/vProcess5"/>
    <dgm:cxn modelId="{F07887E0-2780-4499-AEF1-B320CA1C31AE}" type="presOf" srcId="{EFD8BD39-79E8-43B1-90C6-1112BCFA705C}" destId="{6BA40D25-C13C-4DB2-B9F4-05C468FD988D}" srcOrd="0" destOrd="0" presId="urn:microsoft.com/office/officeart/2005/8/layout/vProcess5"/>
    <dgm:cxn modelId="{FCB98A9C-C44B-472F-984A-EDE52DD63415}" type="presOf" srcId="{22E9FDC6-C142-4BC5-A17C-0344D990082E}" destId="{B245ECDE-FF2D-47E2-BB4B-8A05FEFE8026}" srcOrd="1" destOrd="0" presId="urn:microsoft.com/office/officeart/2005/8/layout/vProcess5"/>
    <dgm:cxn modelId="{01B3552F-B14F-4116-9B99-37D281F2F8EE}" type="presOf" srcId="{ECC91855-106A-46B0-9957-A40E1034CCC4}" destId="{5987794E-6795-427C-8A31-8CD894E7F84D}" srcOrd="1" destOrd="0" presId="urn:microsoft.com/office/officeart/2005/8/layout/vProcess5"/>
    <dgm:cxn modelId="{7E2799C5-5C92-4531-9224-8A1B6C02FBD5}" srcId="{A1A6D05F-D199-4CC1-8824-C6AB964345A6}" destId="{EFD8BD39-79E8-43B1-90C6-1112BCFA705C}" srcOrd="0" destOrd="0" parTransId="{D4F196AE-9BAF-4E97-84E8-D3847BB5E8E5}" sibTransId="{8E3E79C3-4338-45D0-8AEE-BF05705344E3}"/>
    <dgm:cxn modelId="{B7327B23-1194-4D6F-84F8-1A66C8FEED31}" type="presOf" srcId="{ECC91855-106A-46B0-9957-A40E1034CCC4}" destId="{54763698-B5C2-4736-A689-2E9DC85E48DC}" srcOrd="0" destOrd="0" presId="urn:microsoft.com/office/officeart/2005/8/layout/vProcess5"/>
    <dgm:cxn modelId="{3DB20FE7-B77B-4D70-A1E2-908741C56AE8}" srcId="{A1A6D05F-D199-4CC1-8824-C6AB964345A6}" destId="{ECC91855-106A-46B0-9957-A40E1034CCC4}" srcOrd="1" destOrd="0" parTransId="{47A08A7A-2C87-4D05-ABCF-974F3EBF673F}" sibTransId="{3B6E7C15-9E45-48A6-AB54-633A878F2400}"/>
    <dgm:cxn modelId="{1598D8D1-5F75-48EE-86EC-6ECB07B6A3DE}" type="presParOf" srcId="{60A05E65-E796-4C01-AAF2-8C5D3D6407BF}" destId="{0A36981A-06CA-4772-BCCA-BD58A84F21A7}" srcOrd="0" destOrd="0" presId="urn:microsoft.com/office/officeart/2005/8/layout/vProcess5"/>
    <dgm:cxn modelId="{34F65718-6D99-49A6-A9CB-5DFC84BAD91B}" type="presParOf" srcId="{60A05E65-E796-4C01-AAF2-8C5D3D6407BF}" destId="{6BA40D25-C13C-4DB2-B9F4-05C468FD988D}" srcOrd="1" destOrd="0" presId="urn:microsoft.com/office/officeart/2005/8/layout/vProcess5"/>
    <dgm:cxn modelId="{716E8999-1928-498F-9197-9BE81FA06CC8}" type="presParOf" srcId="{60A05E65-E796-4C01-AAF2-8C5D3D6407BF}" destId="{54763698-B5C2-4736-A689-2E9DC85E48DC}" srcOrd="2" destOrd="0" presId="urn:microsoft.com/office/officeart/2005/8/layout/vProcess5"/>
    <dgm:cxn modelId="{698B8939-6360-4DF7-8D23-A4C84C498A67}" type="presParOf" srcId="{60A05E65-E796-4C01-AAF2-8C5D3D6407BF}" destId="{9DEF373B-F14D-48A7-B88A-3B87A489221F}" srcOrd="3" destOrd="0" presId="urn:microsoft.com/office/officeart/2005/8/layout/vProcess5"/>
    <dgm:cxn modelId="{41A78050-1689-426E-858E-399756FAA384}" type="presParOf" srcId="{60A05E65-E796-4C01-AAF2-8C5D3D6407BF}" destId="{C756212C-8A7D-4DE9-BBD4-F2591885E5C9}" srcOrd="4" destOrd="0" presId="urn:microsoft.com/office/officeart/2005/8/layout/vProcess5"/>
    <dgm:cxn modelId="{C1FCA77C-DA9B-428F-9F9F-E8FC26109121}" type="presParOf" srcId="{60A05E65-E796-4C01-AAF2-8C5D3D6407BF}" destId="{F4C153F2-2DAB-4975-BF71-6A520E297A3C}" srcOrd="5" destOrd="0" presId="urn:microsoft.com/office/officeart/2005/8/layout/vProcess5"/>
    <dgm:cxn modelId="{81EDF8E4-D683-4BBC-8233-9AA7A05A1610}" type="presParOf" srcId="{60A05E65-E796-4C01-AAF2-8C5D3D6407BF}" destId="{6981BEDB-5FE8-469F-A797-DA6527FA5EC7}" srcOrd="6" destOrd="0" presId="urn:microsoft.com/office/officeart/2005/8/layout/vProcess5"/>
    <dgm:cxn modelId="{3A74BC7B-A51C-4BF3-B07F-56CE3A2B04E5}" type="presParOf" srcId="{60A05E65-E796-4C01-AAF2-8C5D3D6407BF}" destId="{5987794E-6795-427C-8A31-8CD894E7F84D}" srcOrd="7" destOrd="0" presId="urn:microsoft.com/office/officeart/2005/8/layout/vProcess5"/>
    <dgm:cxn modelId="{D9AC3CDC-0BBA-41CA-A8D4-20B0D0E513E5}" type="presParOf" srcId="{60A05E65-E796-4C01-AAF2-8C5D3D6407BF}" destId="{B245ECDE-FF2D-47E2-BB4B-8A05FEFE802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E2A106-F9D9-4BA3-8BD0-EE84D9BAE77D}" type="doc">
      <dgm:prSet loTypeId="urn:microsoft.com/office/officeart/2005/8/layout/hList3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D3A71BB-AC55-46AC-90EE-47C3F3F077ED}">
      <dgm:prSet phldrT="[Text]" custT="1"/>
      <dgm:spPr>
        <a:noFill/>
      </dgm:spPr>
      <dgm:t>
        <a:bodyPr/>
        <a:lstStyle/>
        <a:p>
          <a:r>
            <a:rPr lang="en-US" sz="2800" b="1" dirty="0" smtClean="0">
              <a:solidFill>
                <a:srgbClr val="FFC000"/>
              </a:solidFill>
            </a:rPr>
            <a:t>Incentives </a:t>
          </a:r>
          <a:r>
            <a:rPr lang="en-US" sz="2800" b="1" dirty="0" smtClean="0"/>
            <a:t>are central to people's choices</a:t>
          </a:r>
          <a:endParaRPr lang="en-US" sz="2800" b="1" dirty="0"/>
        </a:p>
      </dgm:t>
    </dgm:pt>
    <dgm:pt modelId="{FDCE6C62-6E65-4B4F-8ED1-599C084ED055}" type="parTrans" cxnId="{366E4061-4D04-44DE-9C89-DEDA94713D72}">
      <dgm:prSet/>
      <dgm:spPr/>
      <dgm:t>
        <a:bodyPr/>
        <a:lstStyle/>
        <a:p>
          <a:endParaRPr lang="en-US"/>
        </a:p>
      </dgm:t>
    </dgm:pt>
    <dgm:pt modelId="{F92A80AD-28B7-470A-BC0D-A3E06EBB31D6}" type="sibTrans" cxnId="{366E4061-4D04-44DE-9C89-DEDA94713D72}">
      <dgm:prSet/>
      <dgm:spPr/>
      <dgm:t>
        <a:bodyPr/>
        <a:lstStyle/>
        <a:p>
          <a:endParaRPr lang="en-US"/>
        </a:p>
      </dgm:t>
    </dgm:pt>
    <dgm:pt modelId="{BE38B7F8-B1B5-4DDF-A471-EDBF7E97B0B8}">
      <dgm:prSet phldrT="[Text]" custT="1"/>
      <dgm:spPr>
        <a:solidFill>
          <a:schemeClr val="accent3"/>
        </a:solidFill>
        <a:ln w="38100">
          <a:solidFill>
            <a:schemeClr val="bg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Benefits</a:t>
          </a:r>
        </a:p>
        <a:p>
          <a:pPr algn="ctr"/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Actions are more likely to be taken if their benefits rise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34FFF-6DC1-412F-A9FD-0967A59FA092}" type="parTrans" cxnId="{7934C9B8-A2F5-48C2-9B3A-A24D3DEF9854}">
      <dgm:prSet/>
      <dgm:spPr/>
      <dgm:t>
        <a:bodyPr/>
        <a:lstStyle/>
        <a:p>
          <a:endParaRPr lang="en-US"/>
        </a:p>
      </dgm:t>
    </dgm:pt>
    <dgm:pt modelId="{70C15F61-82BA-440A-ADF0-D131B2BE2248}" type="sibTrans" cxnId="{7934C9B8-A2F5-48C2-9B3A-A24D3DEF9854}">
      <dgm:prSet/>
      <dgm:spPr/>
      <dgm:t>
        <a:bodyPr/>
        <a:lstStyle/>
        <a:p>
          <a:endParaRPr lang="en-US"/>
        </a:p>
      </dgm:t>
    </dgm:pt>
    <dgm:pt modelId="{01290837-8E53-46B9-9EB1-4CF6F37CEF62}">
      <dgm:prSet phldrT="[Text]" custT="1"/>
      <dgm:spPr>
        <a:solidFill>
          <a:schemeClr val="accent1"/>
        </a:solidFill>
        <a:ln w="38100">
          <a:solidFill>
            <a:schemeClr val="bg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Costs</a:t>
          </a:r>
        </a:p>
        <a:p>
          <a:pPr algn="ctr"/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Actions are less likely to be taken if their costs rise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F2CD35-2AD3-4B17-AB59-EB0700915C57}" type="parTrans" cxnId="{C0AD27A4-7297-496B-8AA9-B25BF8235616}">
      <dgm:prSet/>
      <dgm:spPr/>
      <dgm:t>
        <a:bodyPr/>
        <a:lstStyle/>
        <a:p>
          <a:endParaRPr lang="en-US"/>
        </a:p>
      </dgm:t>
    </dgm:pt>
    <dgm:pt modelId="{7B116576-2DD5-4AE1-AFCF-42555383A058}" type="sibTrans" cxnId="{C0AD27A4-7297-496B-8AA9-B25BF8235616}">
      <dgm:prSet/>
      <dgm:spPr/>
      <dgm:t>
        <a:bodyPr/>
        <a:lstStyle/>
        <a:p>
          <a:endParaRPr lang="en-US"/>
        </a:p>
      </dgm:t>
    </dgm:pt>
    <dgm:pt modelId="{F315CE3A-C13A-4EFE-9D2F-827097305976}" type="pres">
      <dgm:prSet presAssocID="{3FE2A106-F9D9-4BA3-8BD0-EE84D9BAE7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84BFA-0615-4E56-AF1D-222339F12498}" type="pres">
      <dgm:prSet presAssocID="{6D3A71BB-AC55-46AC-90EE-47C3F3F077ED}" presName="roof" presStyleLbl="dkBgShp" presStyleIdx="0" presStyleCnt="2"/>
      <dgm:spPr/>
      <dgm:t>
        <a:bodyPr/>
        <a:lstStyle/>
        <a:p>
          <a:endParaRPr lang="en-US"/>
        </a:p>
      </dgm:t>
    </dgm:pt>
    <dgm:pt modelId="{C2AD2D98-4D3D-4EF8-A287-244165DF2FA8}" type="pres">
      <dgm:prSet presAssocID="{6D3A71BB-AC55-46AC-90EE-47C3F3F077ED}" presName="pillars" presStyleCnt="0"/>
      <dgm:spPr/>
      <dgm:t>
        <a:bodyPr/>
        <a:lstStyle/>
        <a:p>
          <a:endParaRPr lang="en-US"/>
        </a:p>
      </dgm:t>
    </dgm:pt>
    <dgm:pt modelId="{61ADDA34-F642-43BB-8EE5-1BD3CA16C531}" type="pres">
      <dgm:prSet presAssocID="{6D3A71BB-AC55-46AC-90EE-47C3F3F077ED}" presName="pillar1" presStyleLbl="node1" presStyleIdx="0" presStyleCnt="2" custLinFactNeighborX="-1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2A645-3B17-4B52-AED6-8980F1A1CCEF}" type="pres">
      <dgm:prSet presAssocID="{01290837-8E53-46B9-9EB1-4CF6F37CEF6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34717-F8F3-4C0E-86DD-23DAD89F18EE}" type="pres">
      <dgm:prSet presAssocID="{6D3A71BB-AC55-46AC-90EE-47C3F3F077ED}" presName="base" presStyleLbl="dkBgShp" presStyleIdx="1" presStyleCnt="2"/>
      <dgm:spPr>
        <a:noFill/>
      </dgm:spPr>
      <dgm:t>
        <a:bodyPr/>
        <a:lstStyle/>
        <a:p>
          <a:endParaRPr lang="en-US"/>
        </a:p>
      </dgm:t>
    </dgm:pt>
  </dgm:ptLst>
  <dgm:cxnLst>
    <dgm:cxn modelId="{9A4235B8-A2A2-4592-BD53-331A5973DBB7}" type="presOf" srcId="{6D3A71BB-AC55-46AC-90EE-47C3F3F077ED}" destId="{0B284BFA-0615-4E56-AF1D-222339F12498}" srcOrd="0" destOrd="0" presId="urn:microsoft.com/office/officeart/2005/8/layout/hList3"/>
    <dgm:cxn modelId="{366E4061-4D04-44DE-9C89-DEDA94713D72}" srcId="{3FE2A106-F9D9-4BA3-8BD0-EE84D9BAE77D}" destId="{6D3A71BB-AC55-46AC-90EE-47C3F3F077ED}" srcOrd="0" destOrd="0" parTransId="{FDCE6C62-6E65-4B4F-8ED1-599C084ED055}" sibTransId="{F92A80AD-28B7-470A-BC0D-A3E06EBB31D6}"/>
    <dgm:cxn modelId="{8A705F1F-EE3C-4C5C-9CFF-4251D669B9A3}" type="presOf" srcId="{BE38B7F8-B1B5-4DDF-A471-EDBF7E97B0B8}" destId="{61ADDA34-F642-43BB-8EE5-1BD3CA16C531}" srcOrd="0" destOrd="0" presId="urn:microsoft.com/office/officeart/2005/8/layout/hList3"/>
    <dgm:cxn modelId="{C0AD27A4-7297-496B-8AA9-B25BF8235616}" srcId="{6D3A71BB-AC55-46AC-90EE-47C3F3F077ED}" destId="{01290837-8E53-46B9-9EB1-4CF6F37CEF62}" srcOrd="1" destOrd="0" parTransId="{5BF2CD35-2AD3-4B17-AB59-EB0700915C57}" sibTransId="{7B116576-2DD5-4AE1-AFCF-42555383A058}"/>
    <dgm:cxn modelId="{B56FDFBC-C4DA-4A14-8C69-9A7F9C7028C4}" type="presOf" srcId="{3FE2A106-F9D9-4BA3-8BD0-EE84D9BAE77D}" destId="{F315CE3A-C13A-4EFE-9D2F-827097305976}" srcOrd="0" destOrd="0" presId="urn:microsoft.com/office/officeart/2005/8/layout/hList3"/>
    <dgm:cxn modelId="{8A8D9E7E-6D43-4E1F-B00D-A7632DBEF73C}" type="presOf" srcId="{01290837-8E53-46B9-9EB1-4CF6F37CEF62}" destId="{1422A645-3B17-4B52-AED6-8980F1A1CCEF}" srcOrd="0" destOrd="0" presId="urn:microsoft.com/office/officeart/2005/8/layout/hList3"/>
    <dgm:cxn modelId="{7934C9B8-A2F5-48C2-9B3A-A24D3DEF9854}" srcId="{6D3A71BB-AC55-46AC-90EE-47C3F3F077ED}" destId="{BE38B7F8-B1B5-4DDF-A471-EDBF7E97B0B8}" srcOrd="0" destOrd="0" parTransId="{BA834FFF-6DC1-412F-A9FD-0967A59FA092}" sibTransId="{70C15F61-82BA-440A-ADF0-D131B2BE2248}"/>
    <dgm:cxn modelId="{1A983C8E-55EE-4E92-B6A7-3DA51EC407A2}" type="presParOf" srcId="{F315CE3A-C13A-4EFE-9D2F-827097305976}" destId="{0B284BFA-0615-4E56-AF1D-222339F12498}" srcOrd="0" destOrd="0" presId="urn:microsoft.com/office/officeart/2005/8/layout/hList3"/>
    <dgm:cxn modelId="{1CCA6369-114D-4A55-B3AD-BDE6710411C2}" type="presParOf" srcId="{F315CE3A-C13A-4EFE-9D2F-827097305976}" destId="{C2AD2D98-4D3D-4EF8-A287-244165DF2FA8}" srcOrd="1" destOrd="0" presId="urn:microsoft.com/office/officeart/2005/8/layout/hList3"/>
    <dgm:cxn modelId="{B3E7D09C-8C54-47D8-B6C2-DF93DE815943}" type="presParOf" srcId="{C2AD2D98-4D3D-4EF8-A287-244165DF2FA8}" destId="{61ADDA34-F642-43BB-8EE5-1BD3CA16C531}" srcOrd="0" destOrd="0" presId="urn:microsoft.com/office/officeart/2005/8/layout/hList3"/>
    <dgm:cxn modelId="{7E9373E1-96D3-4825-B234-6BD7C30A5DBF}" type="presParOf" srcId="{C2AD2D98-4D3D-4EF8-A287-244165DF2FA8}" destId="{1422A645-3B17-4B52-AED6-8980F1A1CCEF}" srcOrd="1" destOrd="0" presId="urn:microsoft.com/office/officeart/2005/8/layout/hList3"/>
    <dgm:cxn modelId="{36A5961A-F06B-488B-BAF4-1ECCB4149FC3}" type="presParOf" srcId="{F315CE3A-C13A-4EFE-9D2F-827097305976}" destId="{C2834717-F8F3-4C0E-86DD-23DAD89F18E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B56A7-3646-41F6-8E00-3A5F42F87352}" type="doc">
      <dgm:prSet loTypeId="urn:microsoft.com/office/officeart/2005/8/layout/hList3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1E13EB-877C-4E45-8830-A21ED103A975}">
      <dgm:prSet phldrT="[Text]" custT="1"/>
      <dgm:spPr>
        <a:noFill/>
      </dgm:spPr>
      <dgm:t>
        <a:bodyPr/>
        <a:lstStyle/>
        <a:p>
          <a:r>
            <a:rPr lang="en-US" sz="2800" b="1" dirty="0" smtClean="0"/>
            <a:t>Scarcity is involved in</a:t>
          </a:r>
          <a:r>
            <a:rPr lang="en-US" sz="5800" dirty="0" smtClean="0"/>
            <a:t> </a:t>
          </a:r>
          <a:endParaRPr lang="en-US" sz="5800" dirty="0"/>
        </a:p>
      </dgm:t>
    </dgm:pt>
    <dgm:pt modelId="{66496823-C1C9-494D-A2CE-B4FBC687DA3B}" type="parTrans" cxnId="{106B6AC7-BCDE-4AAD-9207-7EF22635BBE9}">
      <dgm:prSet/>
      <dgm:spPr/>
      <dgm:t>
        <a:bodyPr/>
        <a:lstStyle/>
        <a:p>
          <a:endParaRPr lang="en-US"/>
        </a:p>
      </dgm:t>
    </dgm:pt>
    <dgm:pt modelId="{C2639D23-6F63-4C1F-AC2B-787C2E99AC48}" type="sibTrans" cxnId="{106B6AC7-BCDE-4AAD-9207-7EF22635BBE9}">
      <dgm:prSet/>
      <dgm:spPr/>
      <dgm:t>
        <a:bodyPr/>
        <a:lstStyle/>
        <a:p>
          <a:endParaRPr lang="en-US"/>
        </a:p>
      </dgm:t>
    </dgm:pt>
    <dgm:pt modelId="{9EDAD22C-E0CC-4ADD-91EA-B21C293CBCCC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en-US" sz="2800" b="1" dirty="0" smtClean="0"/>
            <a:t>Global warming</a:t>
          </a:r>
          <a:endParaRPr lang="en-US" sz="2800" b="1" dirty="0"/>
        </a:p>
      </dgm:t>
    </dgm:pt>
    <dgm:pt modelId="{339DA7BB-0F79-4F3E-ACD8-3EEC98C7E19B}" type="parTrans" cxnId="{68C53589-695D-474D-9065-0FA7F62FC27F}">
      <dgm:prSet/>
      <dgm:spPr/>
      <dgm:t>
        <a:bodyPr/>
        <a:lstStyle/>
        <a:p>
          <a:endParaRPr lang="en-US"/>
        </a:p>
      </dgm:t>
    </dgm:pt>
    <dgm:pt modelId="{0A4F8ED8-9D02-4B3A-9565-5BE80245E2CA}" type="sibTrans" cxnId="{68C53589-695D-474D-9065-0FA7F62FC27F}">
      <dgm:prSet/>
      <dgm:spPr/>
      <dgm:t>
        <a:bodyPr/>
        <a:lstStyle/>
        <a:p>
          <a:endParaRPr lang="en-US"/>
        </a:p>
      </dgm:t>
    </dgm:pt>
    <dgm:pt modelId="{E7FC47AB-0B52-4F02-A337-DA5B16238495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en-US" sz="2800" b="1" dirty="0" smtClean="0"/>
            <a:t>Political elections</a:t>
          </a:r>
          <a:endParaRPr lang="en-US" sz="2800" b="1" dirty="0"/>
        </a:p>
      </dgm:t>
    </dgm:pt>
    <dgm:pt modelId="{0B6B2935-D425-4D52-9761-E180A9915BD1}" type="parTrans" cxnId="{D1B8DB24-27F7-4634-9496-443B4C462BB2}">
      <dgm:prSet/>
      <dgm:spPr/>
      <dgm:t>
        <a:bodyPr/>
        <a:lstStyle/>
        <a:p>
          <a:endParaRPr lang="en-US"/>
        </a:p>
      </dgm:t>
    </dgm:pt>
    <dgm:pt modelId="{0A278B68-5F91-4268-A43E-D42A3B17607B}" type="sibTrans" cxnId="{D1B8DB24-27F7-4634-9496-443B4C462BB2}">
      <dgm:prSet/>
      <dgm:spPr/>
      <dgm:t>
        <a:bodyPr/>
        <a:lstStyle/>
        <a:p>
          <a:endParaRPr lang="en-US"/>
        </a:p>
      </dgm:t>
    </dgm:pt>
    <dgm:pt modelId="{FE2544F7-955B-4019-BAD0-110CDDFC74AF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en-US" sz="2800" b="1" dirty="0" smtClean="0"/>
            <a:t>Career choices</a:t>
          </a:r>
          <a:endParaRPr lang="en-US" sz="2800" b="1" dirty="0"/>
        </a:p>
      </dgm:t>
    </dgm:pt>
    <dgm:pt modelId="{867F1FC2-7DD8-44BA-8716-DEC76BEE2793}" type="parTrans" cxnId="{13003801-63F1-46A2-9603-A75D7ADD7165}">
      <dgm:prSet/>
      <dgm:spPr/>
      <dgm:t>
        <a:bodyPr/>
        <a:lstStyle/>
        <a:p>
          <a:endParaRPr lang="en-US"/>
        </a:p>
      </dgm:t>
    </dgm:pt>
    <dgm:pt modelId="{69DCFE6F-3EFA-457B-9D64-3A6F99ED69E0}" type="sibTrans" cxnId="{13003801-63F1-46A2-9603-A75D7ADD7165}">
      <dgm:prSet/>
      <dgm:spPr/>
      <dgm:t>
        <a:bodyPr/>
        <a:lstStyle/>
        <a:p>
          <a:endParaRPr lang="en-US"/>
        </a:p>
      </dgm:t>
    </dgm:pt>
    <dgm:pt modelId="{7F319434-291F-40F4-BA5F-EDCD059D0FE1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en-US" sz="2800" b="1" dirty="0" smtClean="0"/>
            <a:t>Buying bottled water</a:t>
          </a:r>
          <a:endParaRPr lang="en-US" sz="2800" b="1" dirty="0"/>
        </a:p>
      </dgm:t>
    </dgm:pt>
    <dgm:pt modelId="{8B9CF0C5-5BA4-4921-9B3E-42AFBD752C77}" type="parTrans" cxnId="{C2FFB6D2-F7B1-42CB-A3CA-C00EB4AFB3F1}">
      <dgm:prSet/>
      <dgm:spPr/>
      <dgm:t>
        <a:bodyPr/>
        <a:lstStyle/>
        <a:p>
          <a:endParaRPr lang="en-US"/>
        </a:p>
      </dgm:t>
    </dgm:pt>
    <dgm:pt modelId="{B52934F6-31E9-40C1-BFAE-8FEBBCEF8FBE}" type="sibTrans" cxnId="{C2FFB6D2-F7B1-42CB-A3CA-C00EB4AFB3F1}">
      <dgm:prSet/>
      <dgm:spPr/>
      <dgm:t>
        <a:bodyPr/>
        <a:lstStyle/>
        <a:p>
          <a:endParaRPr lang="en-US"/>
        </a:p>
      </dgm:t>
    </dgm:pt>
    <dgm:pt modelId="{771971FF-AF2A-4B40-953F-9DA16F6E8F90}" type="pres">
      <dgm:prSet presAssocID="{711B56A7-3646-41F6-8E00-3A5F42F873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25247D-48F1-4D77-8671-41A763F820A8}" type="pres">
      <dgm:prSet presAssocID="{D41E13EB-877C-4E45-8830-A21ED103A975}" presName="roof" presStyleLbl="dkBgShp" presStyleIdx="0" presStyleCnt="2"/>
      <dgm:spPr/>
      <dgm:t>
        <a:bodyPr/>
        <a:lstStyle/>
        <a:p>
          <a:endParaRPr lang="en-US"/>
        </a:p>
      </dgm:t>
    </dgm:pt>
    <dgm:pt modelId="{7725093B-519E-4947-8472-5B34F0B3E9A7}" type="pres">
      <dgm:prSet presAssocID="{D41E13EB-877C-4E45-8830-A21ED103A975}" presName="pillars" presStyleCnt="0"/>
      <dgm:spPr/>
    </dgm:pt>
    <dgm:pt modelId="{B838F631-3845-4318-926B-C03D93CA8FFD}" type="pres">
      <dgm:prSet presAssocID="{D41E13EB-877C-4E45-8830-A21ED103A97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8AE72-73A0-4BD4-873B-A7F43CC78095}" type="pres">
      <dgm:prSet presAssocID="{E7FC47AB-0B52-4F02-A337-DA5B16238495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1B636-0D48-4C6D-AE25-BB3BA9711760}" type="pres">
      <dgm:prSet presAssocID="{FE2544F7-955B-4019-BAD0-110CDDFC74AF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DFF31-7B46-4565-85D9-587470041F16}" type="pres">
      <dgm:prSet presAssocID="{7F319434-291F-40F4-BA5F-EDCD059D0FE1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A1738-41CD-48D2-B4EF-5D4C7DAF6386}" type="pres">
      <dgm:prSet presAssocID="{D41E13EB-877C-4E45-8830-A21ED103A975}" presName="base" presStyleLbl="dkBgShp" presStyleIdx="1" presStyleCnt="2"/>
      <dgm:spPr>
        <a:noFill/>
      </dgm:spPr>
      <dgm:t>
        <a:bodyPr/>
        <a:lstStyle/>
        <a:p>
          <a:endParaRPr lang="en-US"/>
        </a:p>
      </dgm:t>
    </dgm:pt>
  </dgm:ptLst>
  <dgm:cxnLst>
    <dgm:cxn modelId="{C2FFB6D2-F7B1-42CB-A3CA-C00EB4AFB3F1}" srcId="{D41E13EB-877C-4E45-8830-A21ED103A975}" destId="{7F319434-291F-40F4-BA5F-EDCD059D0FE1}" srcOrd="3" destOrd="0" parTransId="{8B9CF0C5-5BA4-4921-9B3E-42AFBD752C77}" sibTransId="{B52934F6-31E9-40C1-BFAE-8FEBBCEF8FBE}"/>
    <dgm:cxn modelId="{A209FE89-62DC-4AC8-9034-1964E18B61BF}" type="presOf" srcId="{E7FC47AB-0B52-4F02-A337-DA5B16238495}" destId="{AF28AE72-73A0-4BD4-873B-A7F43CC78095}" srcOrd="0" destOrd="0" presId="urn:microsoft.com/office/officeart/2005/8/layout/hList3"/>
    <dgm:cxn modelId="{78D12B83-E9EC-4F65-9092-037B85C524A0}" type="presOf" srcId="{9EDAD22C-E0CC-4ADD-91EA-B21C293CBCCC}" destId="{B838F631-3845-4318-926B-C03D93CA8FFD}" srcOrd="0" destOrd="0" presId="urn:microsoft.com/office/officeart/2005/8/layout/hList3"/>
    <dgm:cxn modelId="{CBEA3A81-C86C-4AE6-99C9-86343F32A2F3}" type="presOf" srcId="{D41E13EB-877C-4E45-8830-A21ED103A975}" destId="{3825247D-48F1-4D77-8671-41A763F820A8}" srcOrd="0" destOrd="0" presId="urn:microsoft.com/office/officeart/2005/8/layout/hList3"/>
    <dgm:cxn modelId="{52C0B233-2F80-4484-9716-226349772EF4}" type="presOf" srcId="{FE2544F7-955B-4019-BAD0-110CDDFC74AF}" destId="{6151B636-0D48-4C6D-AE25-BB3BA9711760}" srcOrd="0" destOrd="0" presId="urn:microsoft.com/office/officeart/2005/8/layout/hList3"/>
    <dgm:cxn modelId="{106B6AC7-BCDE-4AAD-9207-7EF22635BBE9}" srcId="{711B56A7-3646-41F6-8E00-3A5F42F87352}" destId="{D41E13EB-877C-4E45-8830-A21ED103A975}" srcOrd="0" destOrd="0" parTransId="{66496823-C1C9-494D-A2CE-B4FBC687DA3B}" sibTransId="{C2639D23-6F63-4C1F-AC2B-787C2E99AC48}"/>
    <dgm:cxn modelId="{68C53589-695D-474D-9065-0FA7F62FC27F}" srcId="{D41E13EB-877C-4E45-8830-A21ED103A975}" destId="{9EDAD22C-E0CC-4ADD-91EA-B21C293CBCCC}" srcOrd="0" destOrd="0" parTransId="{339DA7BB-0F79-4F3E-ACD8-3EEC98C7E19B}" sibTransId="{0A4F8ED8-9D02-4B3A-9565-5BE80245E2CA}"/>
    <dgm:cxn modelId="{16D37A4F-D30C-4D8D-B499-03DFEBABC8A6}" type="presOf" srcId="{711B56A7-3646-41F6-8E00-3A5F42F87352}" destId="{771971FF-AF2A-4B40-953F-9DA16F6E8F90}" srcOrd="0" destOrd="0" presId="urn:microsoft.com/office/officeart/2005/8/layout/hList3"/>
    <dgm:cxn modelId="{7975A255-24E4-4B7D-87E8-EA25005F4782}" type="presOf" srcId="{7F319434-291F-40F4-BA5F-EDCD059D0FE1}" destId="{F35DFF31-7B46-4565-85D9-587470041F16}" srcOrd="0" destOrd="0" presId="urn:microsoft.com/office/officeart/2005/8/layout/hList3"/>
    <dgm:cxn modelId="{D1B8DB24-27F7-4634-9496-443B4C462BB2}" srcId="{D41E13EB-877C-4E45-8830-A21ED103A975}" destId="{E7FC47AB-0B52-4F02-A337-DA5B16238495}" srcOrd="1" destOrd="0" parTransId="{0B6B2935-D425-4D52-9761-E180A9915BD1}" sibTransId="{0A278B68-5F91-4268-A43E-D42A3B17607B}"/>
    <dgm:cxn modelId="{13003801-63F1-46A2-9603-A75D7ADD7165}" srcId="{D41E13EB-877C-4E45-8830-A21ED103A975}" destId="{FE2544F7-955B-4019-BAD0-110CDDFC74AF}" srcOrd="2" destOrd="0" parTransId="{867F1FC2-7DD8-44BA-8716-DEC76BEE2793}" sibTransId="{69DCFE6F-3EFA-457B-9D64-3A6F99ED69E0}"/>
    <dgm:cxn modelId="{D0CE5835-8245-4733-9085-C6EFDFA2DCA6}" type="presParOf" srcId="{771971FF-AF2A-4B40-953F-9DA16F6E8F90}" destId="{3825247D-48F1-4D77-8671-41A763F820A8}" srcOrd="0" destOrd="0" presId="urn:microsoft.com/office/officeart/2005/8/layout/hList3"/>
    <dgm:cxn modelId="{0ABE8DDF-8561-47CA-9D28-3300C28C6969}" type="presParOf" srcId="{771971FF-AF2A-4B40-953F-9DA16F6E8F90}" destId="{7725093B-519E-4947-8472-5B34F0B3E9A7}" srcOrd="1" destOrd="0" presId="urn:microsoft.com/office/officeart/2005/8/layout/hList3"/>
    <dgm:cxn modelId="{5BC7CAD9-050F-4197-81B0-C77D119E1212}" type="presParOf" srcId="{7725093B-519E-4947-8472-5B34F0B3E9A7}" destId="{B838F631-3845-4318-926B-C03D93CA8FFD}" srcOrd="0" destOrd="0" presId="urn:microsoft.com/office/officeart/2005/8/layout/hList3"/>
    <dgm:cxn modelId="{BFA41CDA-892B-484C-A027-63C458D32D7D}" type="presParOf" srcId="{7725093B-519E-4947-8472-5B34F0B3E9A7}" destId="{AF28AE72-73A0-4BD4-873B-A7F43CC78095}" srcOrd="1" destOrd="0" presId="urn:microsoft.com/office/officeart/2005/8/layout/hList3"/>
    <dgm:cxn modelId="{A47D68B3-A407-4DAC-A4E6-D0B56B1332F5}" type="presParOf" srcId="{7725093B-519E-4947-8472-5B34F0B3E9A7}" destId="{6151B636-0D48-4C6D-AE25-BB3BA9711760}" srcOrd="2" destOrd="0" presId="urn:microsoft.com/office/officeart/2005/8/layout/hList3"/>
    <dgm:cxn modelId="{6F4A9592-7AE2-41CE-A44C-60DC77B5BD6E}" type="presParOf" srcId="{7725093B-519E-4947-8472-5B34F0B3E9A7}" destId="{F35DFF31-7B46-4565-85D9-587470041F16}" srcOrd="3" destOrd="0" presId="urn:microsoft.com/office/officeart/2005/8/layout/hList3"/>
    <dgm:cxn modelId="{FD476469-0147-4ABB-890F-736DECCF0519}" type="presParOf" srcId="{771971FF-AF2A-4B40-953F-9DA16F6E8F90}" destId="{D63A1738-41CD-48D2-B4EF-5D4C7DAF638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1B56A7-3646-41F6-8E00-3A5F42F87352}" type="doc">
      <dgm:prSet loTypeId="urn:microsoft.com/office/officeart/2005/8/layout/hList3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DAD22C-E0CC-4ADD-91EA-B21C293CBCCC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en-US" sz="2800" b="1" noProof="0" dirty="0" smtClean="0"/>
            <a:t>Should Bill Gates pick up a $100 bill while hurrying to a business meeting?</a:t>
          </a:r>
          <a:endParaRPr lang="en-US" sz="2800" b="1" noProof="0" dirty="0"/>
        </a:p>
      </dgm:t>
    </dgm:pt>
    <dgm:pt modelId="{339DA7BB-0F79-4F3E-ACD8-3EEC98C7E19B}" type="parTrans" cxnId="{68C53589-695D-474D-9065-0FA7F62FC27F}">
      <dgm:prSet/>
      <dgm:spPr/>
      <dgm:t>
        <a:bodyPr/>
        <a:lstStyle/>
        <a:p>
          <a:endParaRPr lang="en-US"/>
        </a:p>
      </dgm:t>
    </dgm:pt>
    <dgm:pt modelId="{0A4F8ED8-9D02-4B3A-9565-5BE80245E2CA}" type="sibTrans" cxnId="{68C53589-695D-474D-9065-0FA7F62FC27F}">
      <dgm:prSet/>
      <dgm:spPr/>
      <dgm:t>
        <a:bodyPr/>
        <a:lstStyle/>
        <a:p>
          <a:endParaRPr lang="en-US"/>
        </a:p>
      </dgm:t>
    </dgm:pt>
    <dgm:pt modelId="{D41E13EB-877C-4E45-8830-A21ED103A975}">
      <dgm:prSet phldrT="[Text]" custT="1"/>
      <dgm:spPr>
        <a:noFill/>
      </dgm:spPr>
      <dgm:t>
        <a:bodyPr/>
        <a:lstStyle/>
        <a:p>
          <a:r>
            <a:rPr lang="en-US" sz="2800" b="1" noProof="0" dirty="0" smtClean="0"/>
            <a:t>Scarcity: Time is </a:t>
          </a:r>
          <a:r>
            <a:rPr lang="hu-HU" sz="2800" b="1" noProof="0" dirty="0" smtClean="0"/>
            <a:t>a </a:t>
          </a:r>
          <a:r>
            <a:rPr lang="en-US" sz="2800" b="1" noProof="0" dirty="0" smtClean="0"/>
            <a:t>valuable asset, too</a:t>
          </a:r>
          <a:endParaRPr lang="en-US" sz="5800" noProof="0" dirty="0"/>
        </a:p>
      </dgm:t>
    </dgm:pt>
    <dgm:pt modelId="{C2639D23-6F63-4C1F-AC2B-787C2E99AC48}" type="sibTrans" cxnId="{106B6AC7-BCDE-4AAD-9207-7EF22635BBE9}">
      <dgm:prSet/>
      <dgm:spPr/>
      <dgm:t>
        <a:bodyPr/>
        <a:lstStyle/>
        <a:p>
          <a:endParaRPr lang="en-US"/>
        </a:p>
      </dgm:t>
    </dgm:pt>
    <dgm:pt modelId="{66496823-C1C9-494D-A2CE-B4FBC687DA3B}" type="parTrans" cxnId="{106B6AC7-BCDE-4AAD-9207-7EF22635BBE9}">
      <dgm:prSet/>
      <dgm:spPr/>
      <dgm:t>
        <a:bodyPr/>
        <a:lstStyle/>
        <a:p>
          <a:endParaRPr lang="en-US"/>
        </a:p>
      </dgm:t>
    </dgm:pt>
    <dgm:pt modelId="{5C3219DB-06E9-4171-8554-93FBA5C2656E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en-US" sz="2800" b="1" noProof="0" dirty="0" smtClean="0"/>
            <a:t>Should a famous divorce lawyer write his own will?</a:t>
          </a:r>
          <a:endParaRPr lang="en-US" sz="2800" b="1" noProof="0" dirty="0"/>
        </a:p>
      </dgm:t>
    </dgm:pt>
    <dgm:pt modelId="{32928EA8-59EA-4D97-8902-4076B64C3A67}" type="parTrans" cxnId="{6D1687ED-0324-4EBE-A68C-0CF617AE5EA7}">
      <dgm:prSet/>
      <dgm:spPr/>
      <dgm:t>
        <a:bodyPr/>
        <a:lstStyle/>
        <a:p>
          <a:endParaRPr lang="hu-HU"/>
        </a:p>
      </dgm:t>
    </dgm:pt>
    <dgm:pt modelId="{4AAAFA08-5503-4BD2-AFDB-E2EE8FC32CBD}" type="sibTrans" cxnId="{6D1687ED-0324-4EBE-A68C-0CF617AE5EA7}">
      <dgm:prSet/>
      <dgm:spPr/>
      <dgm:t>
        <a:bodyPr/>
        <a:lstStyle/>
        <a:p>
          <a:endParaRPr lang="hu-HU"/>
        </a:p>
      </dgm:t>
    </dgm:pt>
    <dgm:pt modelId="{771971FF-AF2A-4B40-953F-9DA16F6E8F90}" type="pres">
      <dgm:prSet presAssocID="{711B56A7-3646-41F6-8E00-3A5F42F873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25247D-48F1-4D77-8671-41A763F820A8}" type="pres">
      <dgm:prSet presAssocID="{D41E13EB-877C-4E45-8830-A21ED103A975}" presName="roof" presStyleLbl="dkBgShp" presStyleIdx="0" presStyleCnt="2"/>
      <dgm:spPr/>
      <dgm:t>
        <a:bodyPr/>
        <a:lstStyle/>
        <a:p>
          <a:endParaRPr lang="en-US"/>
        </a:p>
      </dgm:t>
    </dgm:pt>
    <dgm:pt modelId="{7725093B-519E-4947-8472-5B34F0B3E9A7}" type="pres">
      <dgm:prSet presAssocID="{D41E13EB-877C-4E45-8830-A21ED103A975}" presName="pillars" presStyleCnt="0"/>
      <dgm:spPr/>
    </dgm:pt>
    <dgm:pt modelId="{B838F631-3845-4318-926B-C03D93CA8FFD}" type="pres">
      <dgm:prSet presAssocID="{D41E13EB-877C-4E45-8830-A21ED103A975}" presName="pillar1" presStyleLbl="node1" presStyleIdx="0" presStyleCnt="2" custScaleX="170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99476-7626-4A61-BC99-6B6E40C2C988}" type="pres">
      <dgm:prSet presAssocID="{5C3219DB-06E9-4171-8554-93FBA5C2656E}" presName="pillarX" presStyleLbl="node1" presStyleIdx="1" presStyleCnt="2" custScaleX="16939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3A1738-41CD-48D2-B4EF-5D4C7DAF6386}" type="pres">
      <dgm:prSet presAssocID="{D41E13EB-877C-4E45-8830-A21ED103A975}" presName="base" presStyleLbl="dkBgShp" presStyleIdx="1" presStyleCnt="2"/>
      <dgm:spPr>
        <a:noFill/>
      </dgm:spPr>
      <dgm:t>
        <a:bodyPr/>
        <a:lstStyle/>
        <a:p>
          <a:endParaRPr lang="en-US"/>
        </a:p>
      </dgm:t>
    </dgm:pt>
  </dgm:ptLst>
  <dgm:cxnLst>
    <dgm:cxn modelId="{68C53589-695D-474D-9065-0FA7F62FC27F}" srcId="{D41E13EB-877C-4E45-8830-A21ED103A975}" destId="{9EDAD22C-E0CC-4ADD-91EA-B21C293CBCCC}" srcOrd="0" destOrd="0" parTransId="{339DA7BB-0F79-4F3E-ACD8-3EEC98C7E19B}" sibTransId="{0A4F8ED8-9D02-4B3A-9565-5BE80245E2CA}"/>
    <dgm:cxn modelId="{FFC3442B-A9B1-486B-8527-997D73ED96A6}" type="presOf" srcId="{D41E13EB-877C-4E45-8830-A21ED103A975}" destId="{3825247D-48F1-4D77-8671-41A763F820A8}" srcOrd="0" destOrd="0" presId="urn:microsoft.com/office/officeart/2005/8/layout/hList3"/>
    <dgm:cxn modelId="{80C262B4-FC4C-42A9-9A15-CDFF3DD855DA}" type="presOf" srcId="{711B56A7-3646-41F6-8E00-3A5F42F87352}" destId="{771971FF-AF2A-4B40-953F-9DA16F6E8F90}" srcOrd="0" destOrd="0" presId="urn:microsoft.com/office/officeart/2005/8/layout/hList3"/>
    <dgm:cxn modelId="{C4CEFEDC-F068-4AB7-A429-926A4CFB37A6}" type="presOf" srcId="{9EDAD22C-E0CC-4ADD-91EA-B21C293CBCCC}" destId="{B838F631-3845-4318-926B-C03D93CA8FFD}" srcOrd="0" destOrd="0" presId="urn:microsoft.com/office/officeart/2005/8/layout/hList3"/>
    <dgm:cxn modelId="{EDE0459C-C52F-482C-840C-E2FC57E08B3A}" type="presOf" srcId="{5C3219DB-06E9-4171-8554-93FBA5C2656E}" destId="{06599476-7626-4A61-BC99-6B6E40C2C988}" srcOrd="0" destOrd="0" presId="urn:microsoft.com/office/officeart/2005/8/layout/hList3"/>
    <dgm:cxn modelId="{106B6AC7-BCDE-4AAD-9207-7EF22635BBE9}" srcId="{711B56A7-3646-41F6-8E00-3A5F42F87352}" destId="{D41E13EB-877C-4E45-8830-A21ED103A975}" srcOrd="0" destOrd="0" parTransId="{66496823-C1C9-494D-A2CE-B4FBC687DA3B}" sibTransId="{C2639D23-6F63-4C1F-AC2B-787C2E99AC48}"/>
    <dgm:cxn modelId="{6D1687ED-0324-4EBE-A68C-0CF617AE5EA7}" srcId="{D41E13EB-877C-4E45-8830-A21ED103A975}" destId="{5C3219DB-06E9-4171-8554-93FBA5C2656E}" srcOrd="1" destOrd="0" parTransId="{32928EA8-59EA-4D97-8902-4076B64C3A67}" sibTransId="{4AAAFA08-5503-4BD2-AFDB-E2EE8FC32CBD}"/>
    <dgm:cxn modelId="{7D576D2F-6514-4CB7-ABF0-420510D05334}" type="presParOf" srcId="{771971FF-AF2A-4B40-953F-9DA16F6E8F90}" destId="{3825247D-48F1-4D77-8671-41A763F820A8}" srcOrd="0" destOrd="0" presId="urn:microsoft.com/office/officeart/2005/8/layout/hList3"/>
    <dgm:cxn modelId="{C1E71702-6FBF-4A0D-911F-787F625365DB}" type="presParOf" srcId="{771971FF-AF2A-4B40-953F-9DA16F6E8F90}" destId="{7725093B-519E-4947-8472-5B34F0B3E9A7}" srcOrd="1" destOrd="0" presId="urn:microsoft.com/office/officeart/2005/8/layout/hList3"/>
    <dgm:cxn modelId="{95168E27-3A95-4BE7-8EB7-C3C83A25C09D}" type="presParOf" srcId="{7725093B-519E-4947-8472-5B34F0B3E9A7}" destId="{B838F631-3845-4318-926B-C03D93CA8FFD}" srcOrd="0" destOrd="0" presId="urn:microsoft.com/office/officeart/2005/8/layout/hList3"/>
    <dgm:cxn modelId="{78132864-5B10-444D-92B7-6320D839FB4C}" type="presParOf" srcId="{7725093B-519E-4947-8472-5B34F0B3E9A7}" destId="{06599476-7626-4A61-BC99-6B6E40C2C988}" srcOrd="1" destOrd="0" presId="urn:microsoft.com/office/officeart/2005/8/layout/hList3"/>
    <dgm:cxn modelId="{CD252009-AC7C-4911-83AF-AFF2D45B2769}" type="presParOf" srcId="{771971FF-AF2A-4B40-953F-9DA16F6E8F90}" destId="{D63A1738-41CD-48D2-B4EF-5D4C7DAF638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C58243-5E52-43BC-888D-DF71693686E6}" type="doc">
      <dgm:prSet loTypeId="urn:microsoft.com/office/officeart/2005/8/layout/arrow3" loCatId="relationship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9C1AA07-2825-4180-983D-5EF5A48BD61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Marginal Benefits</a:t>
          </a:r>
          <a:endParaRPr lang="en-US" sz="2400" dirty="0">
            <a:solidFill>
              <a:schemeClr val="bg1"/>
            </a:solidFill>
          </a:endParaRPr>
        </a:p>
      </dgm:t>
    </dgm:pt>
    <dgm:pt modelId="{D44BA58A-6C15-4234-B87B-83DCE37A59D3}" type="parTrans" cxnId="{509434CB-19E4-43E0-BC6F-723B5DF2F331}">
      <dgm:prSet/>
      <dgm:spPr/>
      <dgm:t>
        <a:bodyPr/>
        <a:lstStyle/>
        <a:p>
          <a:endParaRPr lang="en-US"/>
        </a:p>
      </dgm:t>
    </dgm:pt>
    <dgm:pt modelId="{42E942DE-941A-4333-B570-447909843119}" type="sibTrans" cxnId="{509434CB-19E4-43E0-BC6F-723B5DF2F331}">
      <dgm:prSet/>
      <dgm:spPr/>
      <dgm:t>
        <a:bodyPr/>
        <a:lstStyle/>
        <a:p>
          <a:endParaRPr lang="en-US"/>
        </a:p>
      </dgm:t>
    </dgm:pt>
    <dgm:pt modelId="{3DC9A188-3C29-4F65-BA64-7FD4F3A7EE57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Marginal Costs</a:t>
          </a:r>
          <a:endParaRPr lang="en-US" sz="2400" dirty="0">
            <a:solidFill>
              <a:schemeClr val="bg1"/>
            </a:solidFill>
          </a:endParaRPr>
        </a:p>
      </dgm:t>
    </dgm:pt>
    <dgm:pt modelId="{CA7589F0-896B-462C-8948-0CCB5A32E3D0}" type="parTrans" cxnId="{14AF4596-BD8B-4B93-9F67-4A2AC0C738CC}">
      <dgm:prSet/>
      <dgm:spPr/>
      <dgm:t>
        <a:bodyPr/>
        <a:lstStyle/>
        <a:p>
          <a:endParaRPr lang="en-US"/>
        </a:p>
      </dgm:t>
    </dgm:pt>
    <dgm:pt modelId="{FFEE03F8-7036-4885-9254-F90F292B4292}" type="sibTrans" cxnId="{14AF4596-BD8B-4B93-9F67-4A2AC0C738CC}">
      <dgm:prSet/>
      <dgm:spPr/>
      <dgm:t>
        <a:bodyPr/>
        <a:lstStyle/>
        <a:p>
          <a:endParaRPr lang="en-US"/>
        </a:p>
      </dgm:t>
    </dgm:pt>
    <dgm:pt modelId="{827929BF-B1ED-4064-BBF1-742D7BFB3A3D}" type="pres">
      <dgm:prSet presAssocID="{F6C58243-5E52-43BC-888D-DF71693686E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0EB6B6-91E6-498E-9BDD-2EA0FE94B437}" type="pres">
      <dgm:prSet presAssocID="{F6C58243-5E52-43BC-888D-DF71693686E6}" presName="divider" presStyleLbl="fgShp" presStyleIdx="0" presStyleCnt="1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324FA41D-07B3-4FBA-A2F6-5DEF8DB96177}" type="pres">
      <dgm:prSet presAssocID="{A9C1AA07-2825-4180-983D-5EF5A48BD616}" presName="downArrow" presStyleLbl="node1" presStyleIdx="0" presStyleCnt="2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F53705FA-79B9-4F04-B962-23CD266A075A}" type="pres">
      <dgm:prSet presAssocID="{A9C1AA07-2825-4180-983D-5EF5A48BD61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85807-E874-415C-9E9A-CD81356AA6D6}" type="pres">
      <dgm:prSet presAssocID="{3DC9A188-3C29-4F65-BA64-7FD4F3A7EE57}" presName="upArrow" presStyleLbl="node1" presStyleIdx="1" presStyleCnt="2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C179537F-462B-4635-88F8-45D423FC8D32}" type="pres">
      <dgm:prSet presAssocID="{3DC9A188-3C29-4F65-BA64-7FD4F3A7EE5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82C94-C1A9-4618-8E62-7ED27DD94CF6}" type="presOf" srcId="{A9C1AA07-2825-4180-983D-5EF5A48BD616}" destId="{F53705FA-79B9-4F04-B962-23CD266A075A}" srcOrd="0" destOrd="0" presId="urn:microsoft.com/office/officeart/2005/8/layout/arrow3"/>
    <dgm:cxn modelId="{4B01EAA4-EDB9-4900-A907-365EEDD670D3}" type="presOf" srcId="{F6C58243-5E52-43BC-888D-DF71693686E6}" destId="{827929BF-B1ED-4064-BBF1-742D7BFB3A3D}" srcOrd="0" destOrd="0" presId="urn:microsoft.com/office/officeart/2005/8/layout/arrow3"/>
    <dgm:cxn modelId="{DDCAF855-3E10-44F3-B895-A58712F3FF31}" type="presOf" srcId="{3DC9A188-3C29-4F65-BA64-7FD4F3A7EE57}" destId="{C179537F-462B-4635-88F8-45D423FC8D32}" srcOrd="0" destOrd="0" presId="urn:microsoft.com/office/officeart/2005/8/layout/arrow3"/>
    <dgm:cxn modelId="{509434CB-19E4-43E0-BC6F-723B5DF2F331}" srcId="{F6C58243-5E52-43BC-888D-DF71693686E6}" destId="{A9C1AA07-2825-4180-983D-5EF5A48BD616}" srcOrd="0" destOrd="0" parTransId="{D44BA58A-6C15-4234-B87B-83DCE37A59D3}" sibTransId="{42E942DE-941A-4333-B570-447909843119}"/>
    <dgm:cxn modelId="{14AF4596-BD8B-4B93-9F67-4A2AC0C738CC}" srcId="{F6C58243-5E52-43BC-888D-DF71693686E6}" destId="{3DC9A188-3C29-4F65-BA64-7FD4F3A7EE57}" srcOrd="1" destOrd="0" parTransId="{CA7589F0-896B-462C-8948-0CCB5A32E3D0}" sibTransId="{FFEE03F8-7036-4885-9254-F90F292B4292}"/>
    <dgm:cxn modelId="{85A40203-37BE-4C8B-88C2-2AE7DAC86214}" type="presParOf" srcId="{827929BF-B1ED-4064-BBF1-742D7BFB3A3D}" destId="{A70EB6B6-91E6-498E-9BDD-2EA0FE94B437}" srcOrd="0" destOrd="0" presId="urn:microsoft.com/office/officeart/2005/8/layout/arrow3"/>
    <dgm:cxn modelId="{54A5C711-D1BF-4E9C-9841-FEED749FF720}" type="presParOf" srcId="{827929BF-B1ED-4064-BBF1-742D7BFB3A3D}" destId="{324FA41D-07B3-4FBA-A2F6-5DEF8DB96177}" srcOrd="1" destOrd="0" presId="urn:microsoft.com/office/officeart/2005/8/layout/arrow3"/>
    <dgm:cxn modelId="{2B34024E-658E-4295-8E63-4BC97683B611}" type="presParOf" srcId="{827929BF-B1ED-4064-BBF1-742D7BFB3A3D}" destId="{F53705FA-79B9-4F04-B962-23CD266A075A}" srcOrd="2" destOrd="0" presId="urn:microsoft.com/office/officeart/2005/8/layout/arrow3"/>
    <dgm:cxn modelId="{2D95EEA2-32F1-4034-825F-CBC318E5B4C8}" type="presParOf" srcId="{827929BF-B1ED-4064-BBF1-742D7BFB3A3D}" destId="{4CC85807-E874-415C-9E9A-CD81356AA6D6}" srcOrd="3" destOrd="0" presId="urn:microsoft.com/office/officeart/2005/8/layout/arrow3"/>
    <dgm:cxn modelId="{DA3B0537-6CB6-4133-A600-530DB264DFCB}" type="presParOf" srcId="{827929BF-B1ED-4064-BBF1-742D7BFB3A3D}" destId="{C179537F-462B-4635-88F8-45D423FC8D3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4AF07B-E767-4DFB-B51D-F076A49F88D6}" type="doc">
      <dgm:prSet loTypeId="urn:microsoft.com/office/officeart/2005/8/layout/matrix3" loCatId="matrix" qsTypeId="urn:microsoft.com/office/officeart/2005/8/quickstyle/simple1#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61A6A3-7F1F-4174-8FE6-A09F4B9B6488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You clip grocery coupons but Bill and Melinda Gates do not</a:t>
          </a:r>
          <a:endParaRPr lang="en-US" dirty="0"/>
        </a:p>
      </dgm:t>
    </dgm:pt>
    <dgm:pt modelId="{FBFE972A-7D3E-47CF-A8FC-D804C82D838E}" type="parTrans" cxnId="{BEED6DFB-E2BC-4216-9CF4-A75F8C0A276E}">
      <dgm:prSet/>
      <dgm:spPr/>
      <dgm:t>
        <a:bodyPr/>
        <a:lstStyle/>
        <a:p>
          <a:endParaRPr lang="en-US"/>
        </a:p>
      </dgm:t>
    </dgm:pt>
    <dgm:pt modelId="{8F20DC40-4AD4-409A-B5CE-C4CDA018F0F9}" type="sibTrans" cxnId="{BEED6DFB-E2BC-4216-9CF4-A75F8C0A276E}">
      <dgm:prSet/>
      <dgm:spPr/>
      <dgm:t>
        <a:bodyPr/>
        <a:lstStyle/>
        <a:p>
          <a:endParaRPr lang="en-US"/>
        </a:p>
      </dgm:t>
    </dgm:pt>
    <dgm:pt modelId="{6895C71D-5B69-4076-B53F-BC4A84B43C25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You speed on the way to work but not on the way to school</a:t>
          </a:r>
          <a:endParaRPr lang="en-US" dirty="0"/>
        </a:p>
      </dgm:t>
    </dgm:pt>
    <dgm:pt modelId="{233B7BFF-9999-4B7F-BFD9-63AC51208E3D}" type="parTrans" cxnId="{DE30E114-913B-44F2-B538-31561417C5C3}">
      <dgm:prSet/>
      <dgm:spPr/>
      <dgm:t>
        <a:bodyPr/>
        <a:lstStyle/>
        <a:p>
          <a:endParaRPr lang="en-US"/>
        </a:p>
      </dgm:t>
    </dgm:pt>
    <dgm:pt modelId="{FB4C14CA-19CB-4476-BF30-B062E3B4D130}" type="sibTrans" cxnId="{DE30E114-913B-44F2-B538-31561417C5C3}">
      <dgm:prSet/>
      <dgm:spPr/>
      <dgm:t>
        <a:bodyPr/>
        <a:lstStyle/>
        <a:p>
          <a:endParaRPr lang="en-US"/>
        </a:p>
      </dgm:t>
    </dgm:pt>
    <dgm:pt modelId="{0079FE33-50FC-43AC-B47C-CEBF3807CF29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At the ball park, you pay extra to buy a soda from the hawkers in the stands</a:t>
          </a:r>
          <a:endParaRPr lang="en-US" dirty="0"/>
        </a:p>
      </dgm:t>
    </dgm:pt>
    <dgm:pt modelId="{D446E562-EBC3-4FF9-8FC2-FC94A9DF2667}" type="parTrans" cxnId="{6683F8AA-99A2-40F1-ADE3-E804371EBB74}">
      <dgm:prSet/>
      <dgm:spPr/>
      <dgm:t>
        <a:bodyPr/>
        <a:lstStyle/>
        <a:p>
          <a:endParaRPr lang="en-US"/>
        </a:p>
      </dgm:t>
    </dgm:pt>
    <dgm:pt modelId="{AD93AD17-3EEB-4347-9FF3-1C774897DDAF}" type="sibTrans" cxnId="{6683F8AA-99A2-40F1-ADE3-E804371EBB74}">
      <dgm:prSet/>
      <dgm:spPr/>
      <dgm:t>
        <a:bodyPr/>
        <a:lstStyle/>
        <a:p>
          <a:endParaRPr lang="en-US"/>
        </a:p>
      </dgm:t>
    </dgm:pt>
    <dgm:pt modelId="{17F3575A-FD04-44E3-9CAC-708CB582F2C1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You skip your regular dental check-up</a:t>
          </a:r>
        </a:p>
      </dgm:t>
    </dgm:pt>
    <dgm:pt modelId="{D417C64E-B33A-4CB6-B8E3-FCC941BB13A1}" type="parTrans" cxnId="{6BB86BD0-35FE-40CA-888D-F41523BEFA2A}">
      <dgm:prSet/>
      <dgm:spPr/>
      <dgm:t>
        <a:bodyPr/>
        <a:lstStyle/>
        <a:p>
          <a:endParaRPr lang="en-US"/>
        </a:p>
      </dgm:t>
    </dgm:pt>
    <dgm:pt modelId="{27C52B6F-009B-4134-96A6-E065411860C6}" type="sibTrans" cxnId="{6BB86BD0-35FE-40CA-888D-F41523BEFA2A}">
      <dgm:prSet/>
      <dgm:spPr/>
      <dgm:t>
        <a:bodyPr/>
        <a:lstStyle/>
        <a:p>
          <a:endParaRPr lang="en-US"/>
        </a:p>
      </dgm:t>
    </dgm:pt>
    <dgm:pt modelId="{42D5753C-A0AF-48F1-B851-4DF917DA152F}" type="pres">
      <dgm:prSet presAssocID="{764AF07B-E767-4DFB-B51D-F076A49F88D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AAB025-6A01-47EB-B69A-80AD8E50F361}" type="pres">
      <dgm:prSet presAssocID="{764AF07B-E767-4DFB-B51D-F076A49F88D6}" presName="diamond" presStyleLbl="bgShp" presStyleIdx="0" presStyleCnt="1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E880D119-955D-4027-96E2-9F841A24A4B1}" type="pres">
      <dgm:prSet presAssocID="{764AF07B-E767-4DFB-B51D-F076A49F88D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0E5EE-1B77-49B1-8490-D1C66BB3CDF0}" type="pres">
      <dgm:prSet presAssocID="{764AF07B-E767-4DFB-B51D-F076A49F88D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BDBA3-706E-4C48-8BCE-21BEAB721077}" type="pres">
      <dgm:prSet presAssocID="{764AF07B-E767-4DFB-B51D-F076A49F88D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5DED1-E093-47C8-9A07-0BF3B81331BE}" type="pres">
      <dgm:prSet presAssocID="{764AF07B-E767-4DFB-B51D-F076A49F88D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86BD0-35FE-40CA-888D-F41523BEFA2A}" srcId="{764AF07B-E767-4DFB-B51D-F076A49F88D6}" destId="{17F3575A-FD04-44E3-9CAC-708CB582F2C1}" srcOrd="3" destOrd="0" parTransId="{D417C64E-B33A-4CB6-B8E3-FCC941BB13A1}" sibTransId="{27C52B6F-009B-4134-96A6-E065411860C6}"/>
    <dgm:cxn modelId="{DE30E114-913B-44F2-B538-31561417C5C3}" srcId="{764AF07B-E767-4DFB-B51D-F076A49F88D6}" destId="{6895C71D-5B69-4076-B53F-BC4A84B43C25}" srcOrd="1" destOrd="0" parTransId="{233B7BFF-9999-4B7F-BFD9-63AC51208E3D}" sibTransId="{FB4C14CA-19CB-4476-BF30-B062E3B4D130}"/>
    <dgm:cxn modelId="{703C04C8-932C-4F7D-9491-47B6BB30DE5D}" type="presOf" srcId="{764AF07B-E767-4DFB-B51D-F076A49F88D6}" destId="{42D5753C-A0AF-48F1-B851-4DF917DA152F}" srcOrd="0" destOrd="0" presId="urn:microsoft.com/office/officeart/2005/8/layout/matrix3"/>
    <dgm:cxn modelId="{857F93AD-3055-4117-B591-6293D617FE5D}" type="presOf" srcId="{17F3575A-FD04-44E3-9CAC-708CB582F2C1}" destId="{AA55DED1-E093-47C8-9A07-0BF3B81331BE}" srcOrd="0" destOrd="0" presId="urn:microsoft.com/office/officeart/2005/8/layout/matrix3"/>
    <dgm:cxn modelId="{56BB1888-64E1-458A-AD9F-4781E14D1F7D}" type="presOf" srcId="{0261A6A3-7F1F-4174-8FE6-A09F4B9B6488}" destId="{E880D119-955D-4027-96E2-9F841A24A4B1}" srcOrd="0" destOrd="0" presId="urn:microsoft.com/office/officeart/2005/8/layout/matrix3"/>
    <dgm:cxn modelId="{BEED6DFB-E2BC-4216-9CF4-A75F8C0A276E}" srcId="{764AF07B-E767-4DFB-B51D-F076A49F88D6}" destId="{0261A6A3-7F1F-4174-8FE6-A09F4B9B6488}" srcOrd="0" destOrd="0" parTransId="{FBFE972A-7D3E-47CF-A8FC-D804C82D838E}" sibTransId="{8F20DC40-4AD4-409A-B5CE-C4CDA018F0F9}"/>
    <dgm:cxn modelId="{6683F8AA-99A2-40F1-ADE3-E804371EBB74}" srcId="{764AF07B-E767-4DFB-B51D-F076A49F88D6}" destId="{0079FE33-50FC-43AC-B47C-CEBF3807CF29}" srcOrd="2" destOrd="0" parTransId="{D446E562-EBC3-4FF9-8FC2-FC94A9DF2667}" sibTransId="{AD93AD17-3EEB-4347-9FF3-1C774897DDAF}"/>
    <dgm:cxn modelId="{D4D988E5-7F2F-4F83-AB11-0B3790F66E04}" type="presOf" srcId="{0079FE33-50FC-43AC-B47C-CEBF3807CF29}" destId="{611BDBA3-706E-4C48-8BCE-21BEAB721077}" srcOrd="0" destOrd="0" presId="urn:microsoft.com/office/officeart/2005/8/layout/matrix3"/>
    <dgm:cxn modelId="{69A7E161-6907-49B9-8CD5-373D339F2D76}" type="presOf" srcId="{6895C71D-5B69-4076-B53F-BC4A84B43C25}" destId="{CC50E5EE-1B77-49B1-8490-D1C66BB3CDF0}" srcOrd="0" destOrd="0" presId="urn:microsoft.com/office/officeart/2005/8/layout/matrix3"/>
    <dgm:cxn modelId="{C472CF48-3266-4A1A-9EE1-1C0119EA50C9}" type="presParOf" srcId="{42D5753C-A0AF-48F1-B851-4DF917DA152F}" destId="{64AAB025-6A01-47EB-B69A-80AD8E50F361}" srcOrd="0" destOrd="0" presId="urn:microsoft.com/office/officeart/2005/8/layout/matrix3"/>
    <dgm:cxn modelId="{CD2708CE-32CF-4A92-B90B-3A23AC122BCE}" type="presParOf" srcId="{42D5753C-A0AF-48F1-B851-4DF917DA152F}" destId="{E880D119-955D-4027-96E2-9F841A24A4B1}" srcOrd="1" destOrd="0" presId="urn:microsoft.com/office/officeart/2005/8/layout/matrix3"/>
    <dgm:cxn modelId="{AD182ACE-D1CD-4824-A301-B1A153B96253}" type="presParOf" srcId="{42D5753C-A0AF-48F1-B851-4DF917DA152F}" destId="{CC50E5EE-1B77-49B1-8490-D1C66BB3CDF0}" srcOrd="2" destOrd="0" presId="urn:microsoft.com/office/officeart/2005/8/layout/matrix3"/>
    <dgm:cxn modelId="{78B2C0E7-C1E5-4E16-9339-4920985A0B33}" type="presParOf" srcId="{42D5753C-A0AF-48F1-B851-4DF917DA152F}" destId="{611BDBA3-706E-4C48-8BCE-21BEAB721077}" srcOrd="3" destOrd="0" presId="urn:microsoft.com/office/officeart/2005/8/layout/matrix3"/>
    <dgm:cxn modelId="{7A4A9052-E40C-48B9-B6A6-91A241675954}" type="presParOf" srcId="{42D5753C-A0AF-48F1-B851-4DF917DA152F}" destId="{AA55DED1-E093-47C8-9A07-0BF3B81331B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D3BFA5-857B-41C0-8896-958C03692E7F}" type="doc">
      <dgm:prSet loTypeId="urn:microsoft.com/office/officeart/2005/8/layout/radial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D3B064-4CA8-4D5A-BDC8-6F54CE16CC1E}">
      <dgm:prSet phldrT="[Text]" custT="1"/>
      <dgm:spPr>
        <a:solidFill>
          <a:schemeClr val="accent3">
            <a:lumMod val="5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sz="2400" dirty="0" smtClean="0"/>
            <a:t>Economic Surplus</a:t>
          </a:r>
          <a:endParaRPr lang="en-US" sz="2400" dirty="0"/>
        </a:p>
      </dgm:t>
    </dgm:pt>
    <dgm:pt modelId="{91D92A60-2BDD-4CEA-BA71-1F833AD0798F}" type="parTrans" cxnId="{4E19B2AB-D824-4592-A0B6-CA87D1ABD451}">
      <dgm:prSet/>
      <dgm:spPr/>
      <dgm:t>
        <a:bodyPr/>
        <a:lstStyle/>
        <a:p>
          <a:endParaRPr lang="en-US"/>
        </a:p>
      </dgm:t>
    </dgm:pt>
    <dgm:pt modelId="{32DF5371-078E-43A2-9F2D-CE5382110CD0}" type="sibTrans" cxnId="{4E19B2AB-D824-4592-A0B6-CA87D1ABD451}">
      <dgm:prSet/>
      <dgm:spPr/>
      <dgm:t>
        <a:bodyPr/>
        <a:lstStyle/>
        <a:p>
          <a:endParaRPr lang="en-US"/>
        </a:p>
      </dgm:t>
    </dgm:pt>
    <dgm:pt modelId="{03569DEB-07FA-43DA-B809-8DC983D5E07C}">
      <dgm:prSet phldrT="[Text]" custT="1"/>
      <dgm:spPr>
        <a:solidFill>
          <a:schemeClr val="accent3">
            <a:lumMod val="5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sz="2400" dirty="0" smtClean="0"/>
            <a:t>Total Benefits</a:t>
          </a:r>
          <a:endParaRPr lang="en-US" sz="2400" dirty="0"/>
        </a:p>
      </dgm:t>
    </dgm:pt>
    <dgm:pt modelId="{BDD0E47D-F1FD-4E26-BC53-715D00B5B14E}" type="parTrans" cxnId="{C2A943BD-CC6E-460F-BDC6-4A51D680A824}">
      <dgm:prSet/>
      <dgm:spPr>
        <a:solidFill>
          <a:schemeClr val="bg2">
            <a:lumMod val="90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n-US" dirty="0"/>
        </a:p>
      </dgm:t>
    </dgm:pt>
    <dgm:pt modelId="{AAFE8908-1A48-44E4-B793-AF5E41FB9382}" type="sibTrans" cxnId="{C2A943BD-CC6E-460F-BDC6-4A51D680A824}">
      <dgm:prSet/>
      <dgm:spPr/>
      <dgm:t>
        <a:bodyPr/>
        <a:lstStyle/>
        <a:p>
          <a:endParaRPr lang="en-US"/>
        </a:p>
      </dgm:t>
    </dgm:pt>
    <dgm:pt modelId="{314A7FBA-36DE-4B83-AB52-6E7A6630C97A}">
      <dgm:prSet phldrT="[Text]" custT="1"/>
      <dgm:spPr>
        <a:solidFill>
          <a:schemeClr val="accent3">
            <a:lumMod val="5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sz="2400" dirty="0" smtClean="0"/>
            <a:t>Total </a:t>
          </a:r>
          <a:br>
            <a:rPr lang="en-US" sz="2400" dirty="0" smtClean="0"/>
          </a:br>
          <a:r>
            <a:rPr lang="en-US" sz="2400" dirty="0" smtClean="0"/>
            <a:t>Costs</a:t>
          </a:r>
          <a:endParaRPr lang="en-US" sz="2400" dirty="0"/>
        </a:p>
      </dgm:t>
    </dgm:pt>
    <dgm:pt modelId="{B977738A-5595-492A-9F00-0DD2FAB736FF}" type="parTrans" cxnId="{25041D94-86F1-43AE-9AA0-EF92D590CD52}">
      <dgm:prSet/>
      <dgm:spPr>
        <a:solidFill>
          <a:schemeClr val="bg2">
            <a:lumMod val="90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n-US" dirty="0"/>
        </a:p>
      </dgm:t>
    </dgm:pt>
    <dgm:pt modelId="{7E3CE93E-27B5-45EF-89C0-38460DE7178A}" type="sibTrans" cxnId="{25041D94-86F1-43AE-9AA0-EF92D590CD52}">
      <dgm:prSet/>
      <dgm:spPr/>
      <dgm:t>
        <a:bodyPr/>
        <a:lstStyle/>
        <a:p>
          <a:endParaRPr lang="en-US"/>
        </a:p>
      </dgm:t>
    </dgm:pt>
    <dgm:pt modelId="{F80AC6B4-9756-4588-BBB5-07EC52DF3305}" type="pres">
      <dgm:prSet presAssocID="{54D3BFA5-857B-41C0-8896-958C03692E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CC002E-A0FD-4FE4-8F51-F992E0113CE3}" type="pres">
      <dgm:prSet presAssocID="{25D3B064-4CA8-4D5A-BDC8-6F54CE16CC1E}" presName="centerShape" presStyleLbl="node0" presStyleIdx="0" presStyleCnt="1"/>
      <dgm:spPr/>
      <dgm:t>
        <a:bodyPr/>
        <a:lstStyle/>
        <a:p>
          <a:endParaRPr lang="en-US"/>
        </a:p>
      </dgm:t>
    </dgm:pt>
    <dgm:pt modelId="{BCEC3363-29D9-4A0B-AF66-75964532FCE0}" type="pres">
      <dgm:prSet presAssocID="{BDD0E47D-F1FD-4E26-BC53-715D00B5B14E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A926A17A-BE01-4466-9E13-CC78F2AD438E}" type="pres">
      <dgm:prSet presAssocID="{03569DEB-07FA-43DA-B809-8DC983D5E07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1E32B-4A30-45D7-A5A0-391A95C09B09}" type="pres">
      <dgm:prSet presAssocID="{B977738A-5595-492A-9F00-0DD2FAB736FF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2023BDA3-417B-4F02-BD1D-FC1F7ECCD6A9}" type="pres">
      <dgm:prSet presAssocID="{314A7FBA-36DE-4B83-AB52-6E7A6630C97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41D94-86F1-43AE-9AA0-EF92D590CD52}" srcId="{25D3B064-4CA8-4D5A-BDC8-6F54CE16CC1E}" destId="{314A7FBA-36DE-4B83-AB52-6E7A6630C97A}" srcOrd="1" destOrd="0" parTransId="{B977738A-5595-492A-9F00-0DD2FAB736FF}" sibTransId="{7E3CE93E-27B5-45EF-89C0-38460DE7178A}"/>
    <dgm:cxn modelId="{942E53AA-9942-4A52-A0BD-479AE3792CEE}" type="presOf" srcId="{25D3B064-4CA8-4D5A-BDC8-6F54CE16CC1E}" destId="{BACC002E-A0FD-4FE4-8F51-F992E0113CE3}" srcOrd="0" destOrd="0" presId="urn:microsoft.com/office/officeart/2005/8/layout/radial4"/>
    <dgm:cxn modelId="{B649D5FA-3DAF-4950-BB39-C05BC24FFC68}" type="presOf" srcId="{54D3BFA5-857B-41C0-8896-958C03692E7F}" destId="{F80AC6B4-9756-4588-BBB5-07EC52DF3305}" srcOrd="0" destOrd="0" presId="urn:microsoft.com/office/officeart/2005/8/layout/radial4"/>
    <dgm:cxn modelId="{C2A943BD-CC6E-460F-BDC6-4A51D680A824}" srcId="{25D3B064-4CA8-4D5A-BDC8-6F54CE16CC1E}" destId="{03569DEB-07FA-43DA-B809-8DC983D5E07C}" srcOrd="0" destOrd="0" parTransId="{BDD0E47D-F1FD-4E26-BC53-715D00B5B14E}" sibTransId="{AAFE8908-1A48-44E4-B793-AF5E41FB9382}"/>
    <dgm:cxn modelId="{4E19B2AB-D824-4592-A0B6-CA87D1ABD451}" srcId="{54D3BFA5-857B-41C0-8896-958C03692E7F}" destId="{25D3B064-4CA8-4D5A-BDC8-6F54CE16CC1E}" srcOrd="0" destOrd="0" parTransId="{91D92A60-2BDD-4CEA-BA71-1F833AD0798F}" sibTransId="{32DF5371-078E-43A2-9F2D-CE5382110CD0}"/>
    <dgm:cxn modelId="{7E671E92-7201-4DA3-95B2-88C9C3DC3EA2}" type="presOf" srcId="{B977738A-5595-492A-9F00-0DD2FAB736FF}" destId="{DB31E32B-4A30-45D7-A5A0-391A95C09B09}" srcOrd="0" destOrd="0" presId="urn:microsoft.com/office/officeart/2005/8/layout/radial4"/>
    <dgm:cxn modelId="{A7E6F2C9-62DA-414C-AD86-FF340CD0C49C}" type="presOf" srcId="{03569DEB-07FA-43DA-B809-8DC983D5E07C}" destId="{A926A17A-BE01-4466-9E13-CC78F2AD438E}" srcOrd="0" destOrd="0" presId="urn:microsoft.com/office/officeart/2005/8/layout/radial4"/>
    <dgm:cxn modelId="{D7AD4C27-FAAF-4A67-B8B7-D7E1D23C7C71}" type="presOf" srcId="{314A7FBA-36DE-4B83-AB52-6E7A6630C97A}" destId="{2023BDA3-417B-4F02-BD1D-FC1F7ECCD6A9}" srcOrd="0" destOrd="0" presId="urn:microsoft.com/office/officeart/2005/8/layout/radial4"/>
    <dgm:cxn modelId="{8823210E-41BD-4C63-851F-35BE3AB25777}" type="presOf" srcId="{BDD0E47D-F1FD-4E26-BC53-715D00B5B14E}" destId="{BCEC3363-29D9-4A0B-AF66-75964532FCE0}" srcOrd="0" destOrd="0" presId="urn:microsoft.com/office/officeart/2005/8/layout/radial4"/>
    <dgm:cxn modelId="{9B5F2663-164C-4F9F-AD0D-8A99DA54E044}" type="presParOf" srcId="{F80AC6B4-9756-4588-BBB5-07EC52DF3305}" destId="{BACC002E-A0FD-4FE4-8F51-F992E0113CE3}" srcOrd="0" destOrd="0" presId="urn:microsoft.com/office/officeart/2005/8/layout/radial4"/>
    <dgm:cxn modelId="{72723FFB-3F33-46E5-9784-0D641A2809D7}" type="presParOf" srcId="{F80AC6B4-9756-4588-BBB5-07EC52DF3305}" destId="{BCEC3363-29D9-4A0B-AF66-75964532FCE0}" srcOrd="1" destOrd="0" presId="urn:microsoft.com/office/officeart/2005/8/layout/radial4"/>
    <dgm:cxn modelId="{2C44C9E3-063E-4114-85D0-5D5AC4630DFD}" type="presParOf" srcId="{F80AC6B4-9756-4588-BBB5-07EC52DF3305}" destId="{A926A17A-BE01-4466-9E13-CC78F2AD438E}" srcOrd="2" destOrd="0" presId="urn:microsoft.com/office/officeart/2005/8/layout/radial4"/>
    <dgm:cxn modelId="{4CB9FDFE-80DA-4A98-8D97-18C4A3D1A7FA}" type="presParOf" srcId="{F80AC6B4-9756-4588-BBB5-07EC52DF3305}" destId="{DB31E32B-4A30-45D7-A5A0-391A95C09B09}" srcOrd="3" destOrd="0" presId="urn:microsoft.com/office/officeart/2005/8/layout/radial4"/>
    <dgm:cxn modelId="{6C9E8E47-5FB9-4DA0-B544-A70C9076FF61}" type="presParOf" srcId="{F80AC6B4-9756-4588-BBB5-07EC52DF3305}" destId="{2023BDA3-417B-4F02-BD1D-FC1F7ECCD6A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C61D1D-F5C2-4433-82D3-496E01D7259F}" type="doc">
      <dgm:prSet loTypeId="urn:microsoft.com/office/officeart/2005/8/layout/gear1" loCatId="relationship" qsTypeId="urn:microsoft.com/office/officeart/2005/8/quickstyle/3d2" qsCatId="3D" csTypeId="urn:microsoft.com/office/officeart/2005/8/colors/accent2_2" csCatId="accent2" phldr="1"/>
      <dgm:spPr/>
    </dgm:pt>
    <dgm:pt modelId="{616DB997-12E4-48A6-911A-236125B682A0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Action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09435-EA1C-4066-ACC7-395335531FBA}" type="parTrans" cxnId="{CA5B1462-4906-4C9E-914B-A507F64A3287}">
      <dgm:prSet/>
      <dgm:spPr/>
      <dgm:t>
        <a:bodyPr/>
        <a:lstStyle/>
        <a:p>
          <a:endParaRPr lang="en-US"/>
        </a:p>
      </dgm:t>
    </dgm:pt>
    <dgm:pt modelId="{93105D82-DC12-4C11-9E2A-1588989A3DCD}" type="sibTrans" cxnId="{CA5B1462-4906-4C9E-914B-A507F64A3287}">
      <dgm:prSet/>
      <dgm:spPr>
        <a:solidFill>
          <a:schemeClr val="accent3"/>
        </a:solidFill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0CBC8487-6D46-44BB-8C44-E3BA5096363E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Marginal Costs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E0F2BC-5240-4FA6-B036-4C561BF44B8B}" type="parTrans" cxnId="{27CDBE06-AFD9-4542-A19A-868840FB3FC1}">
      <dgm:prSet/>
      <dgm:spPr/>
      <dgm:t>
        <a:bodyPr/>
        <a:lstStyle/>
        <a:p>
          <a:endParaRPr lang="en-US"/>
        </a:p>
      </dgm:t>
    </dgm:pt>
    <dgm:pt modelId="{331965C3-E4C8-4B91-93F1-136421D4373A}" type="sibTrans" cxnId="{27CDBE06-AFD9-4542-A19A-868840FB3FC1}">
      <dgm:prSet/>
      <dgm:spPr>
        <a:solidFill>
          <a:schemeClr val="accent3"/>
        </a:solidFill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6EE938C5-B5CD-481E-B00A-828AA9F985CD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Marginal Benefits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68B9B-7AB4-4994-BC91-47A4D35EAA97}" type="parTrans" cxnId="{F1CB1A5A-E89D-48EE-AAF7-AA3BBC9E9454}">
      <dgm:prSet/>
      <dgm:spPr/>
      <dgm:t>
        <a:bodyPr/>
        <a:lstStyle/>
        <a:p>
          <a:endParaRPr lang="en-US"/>
        </a:p>
      </dgm:t>
    </dgm:pt>
    <dgm:pt modelId="{A5BC5EE9-1143-4763-9038-69FFA5C195D9}" type="sibTrans" cxnId="{F1CB1A5A-E89D-48EE-AAF7-AA3BBC9E9454}">
      <dgm:prSet/>
      <dgm:spPr>
        <a:solidFill>
          <a:schemeClr val="accent3"/>
        </a:solidFill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6EB734A9-51F8-4260-A1C6-0ECACC40BF0C}" type="pres">
      <dgm:prSet presAssocID="{14C61D1D-F5C2-4433-82D3-496E01D7259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CB9264E-147E-443E-A297-27083D709A0F}" type="pres">
      <dgm:prSet presAssocID="{616DB997-12E4-48A6-911A-236125B682A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6B372-B040-49AE-B844-4D01B61DC737}" type="pres">
      <dgm:prSet presAssocID="{616DB997-12E4-48A6-911A-236125B682A0}" presName="gear1srcNode" presStyleLbl="node1" presStyleIdx="0" presStyleCnt="3"/>
      <dgm:spPr/>
      <dgm:t>
        <a:bodyPr/>
        <a:lstStyle/>
        <a:p>
          <a:endParaRPr lang="en-US"/>
        </a:p>
      </dgm:t>
    </dgm:pt>
    <dgm:pt modelId="{2664F69B-C88A-4305-B1CC-D39CFDEBC0FE}" type="pres">
      <dgm:prSet presAssocID="{616DB997-12E4-48A6-911A-236125B682A0}" presName="gear1dstNode" presStyleLbl="node1" presStyleIdx="0" presStyleCnt="3"/>
      <dgm:spPr/>
      <dgm:t>
        <a:bodyPr/>
        <a:lstStyle/>
        <a:p>
          <a:endParaRPr lang="en-US"/>
        </a:p>
      </dgm:t>
    </dgm:pt>
    <dgm:pt modelId="{7A9EF6CD-13AE-43B8-B2E7-C7F26723E44A}" type="pres">
      <dgm:prSet presAssocID="{0CBC8487-6D46-44BB-8C44-E3BA5096363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A9E37-2C04-481D-A4AD-1958CB5DECCB}" type="pres">
      <dgm:prSet presAssocID="{0CBC8487-6D46-44BB-8C44-E3BA5096363E}" presName="gear2srcNode" presStyleLbl="node1" presStyleIdx="1" presStyleCnt="3"/>
      <dgm:spPr/>
      <dgm:t>
        <a:bodyPr/>
        <a:lstStyle/>
        <a:p>
          <a:endParaRPr lang="en-US"/>
        </a:p>
      </dgm:t>
    </dgm:pt>
    <dgm:pt modelId="{E74963C2-68F9-46D5-83E7-8A4002901DE4}" type="pres">
      <dgm:prSet presAssocID="{0CBC8487-6D46-44BB-8C44-E3BA5096363E}" presName="gear2dstNode" presStyleLbl="node1" presStyleIdx="1" presStyleCnt="3"/>
      <dgm:spPr/>
      <dgm:t>
        <a:bodyPr/>
        <a:lstStyle/>
        <a:p>
          <a:endParaRPr lang="en-US"/>
        </a:p>
      </dgm:t>
    </dgm:pt>
    <dgm:pt modelId="{23749B96-2701-4F87-AE8B-BE7844185D1E}" type="pres">
      <dgm:prSet presAssocID="{6EE938C5-B5CD-481E-B00A-828AA9F985CD}" presName="gear3" presStyleLbl="node1" presStyleIdx="2" presStyleCnt="3"/>
      <dgm:spPr/>
      <dgm:t>
        <a:bodyPr/>
        <a:lstStyle/>
        <a:p>
          <a:endParaRPr lang="en-US"/>
        </a:p>
      </dgm:t>
    </dgm:pt>
    <dgm:pt modelId="{36C50347-3F57-49CB-BC6A-9BF4F2989F7D}" type="pres">
      <dgm:prSet presAssocID="{6EE938C5-B5CD-481E-B00A-828AA9F985C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CFE7F-475D-468E-B3E9-D5F7EE98AC54}" type="pres">
      <dgm:prSet presAssocID="{6EE938C5-B5CD-481E-B00A-828AA9F985CD}" presName="gear3srcNode" presStyleLbl="node1" presStyleIdx="2" presStyleCnt="3"/>
      <dgm:spPr/>
      <dgm:t>
        <a:bodyPr/>
        <a:lstStyle/>
        <a:p>
          <a:endParaRPr lang="en-US"/>
        </a:p>
      </dgm:t>
    </dgm:pt>
    <dgm:pt modelId="{15776FE6-9AFF-4E34-AFC1-59575EFDF26E}" type="pres">
      <dgm:prSet presAssocID="{6EE938C5-B5CD-481E-B00A-828AA9F985CD}" presName="gear3dstNode" presStyleLbl="node1" presStyleIdx="2" presStyleCnt="3"/>
      <dgm:spPr/>
      <dgm:t>
        <a:bodyPr/>
        <a:lstStyle/>
        <a:p>
          <a:endParaRPr lang="en-US"/>
        </a:p>
      </dgm:t>
    </dgm:pt>
    <dgm:pt modelId="{488EAE47-4CC5-44A5-BE67-8E3C43CD5DEC}" type="pres">
      <dgm:prSet presAssocID="{93105D82-DC12-4C11-9E2A-1588989A3DC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6E67A0E-0D3D-4DC3-B40D-FC06CE6E208D}" type="pres">
      <dgm:prSet presAssocID="{331965C3-E4C8-4B91-93F1-136421D4373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F6E5F9A-D7CC-46CC-8C17-7B3A556F5034}" type="pres">
      <dgm:prSet presAssocID="{A5BC5EE9-1143-4763-9038-69FFA5C195D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583DFC0-7888-4E2A-A1D3-28C6E52A9715}" type="presOf" srcId="{616DB997-12E4-48A6-911A-236125B682A0}" destId="{6CB9264E-147E-443E-A297-27083D709A0F}" srcOrd="0" destOrd="0" presId="urn:microsoft.com/office/officeart/2005/8/layout/gear1"/>
    <dgm:cxn modelId="{CA5B1462-4906-4C9E-914B-A507F64A3287}" srcId="{14C61D1D-F5C2-4433-82D3-496E01D7259F}" destId="{616DB997-12E4-48A6-911A-236125B682A0}" srcOrd="0" destOrd="0" parTransId="{4F609435-EA1C-4066-ACC7-395335531FBA}" sibTransId="{93105D82-DC12-4C11-9E2A-1588989A3DCD}"/>
    <dgm:cxn modelId="{06E477EC-036A-4725-BA31-E3873B457DEB}" type="presOf" srcId="{14C61D1D-F5C2-4433-82D3-496E01D7259F}" destId="{6EB734A9-51F8-4260-A1C6-0ECACC40BF0C}" srcOrd="0" destOrd="0" presId="urn:microsoft.com/office/officeart/2005/8/layout/gear1"/>
    <dgm:cxn modelId="{2503B7C2-7CFD-4965-8C18-3FEE39562023}" type="presOf" srcId="{616DB997-12E4-48A6-911A-236125B682A0}" destId="{2664F69B-C88A-4305-B1CC-D39CFDEBC0FE}" srcOrd="2" destOrd="0" presId="urn:microsoft.com/office/officeart/2005/8/layout/gear1"/>
    <dgm:cxn modelId="{5E19CAB0-D2F0-45D9-8E28-CC214F59CD7A}" type="presOf" srcId="{0CBC8487-6D46-44BB-8C44-E3BA5096363E}" destId="{E74963C2-68F9-46D5-83E7-8A4002901DE4}" srcOrd="2" destOrd="0" presId="urn:microsoft.com/office/officeart/2005/8/layout/gear1"/>
    <dgm:cxn modelId="{AA4CAC23-9BF6-4CCE-A689-0FDE13FA5E2E}" type="presOf" srcId="{6EE938C5-B5CD-481E-B00A-828AA9F985CD}" destId="{EB5CFE7F-475D-468E-B3E9-D5F7EE98AC54}" srcOrd="2" destOrd="0" presId="urn:microsoft.com/office/officeart/2005/8/layout/gear1"/>
    <dgm:cxn modelId="{D728DD6D-B74E-489C-8B1E-84D28C071594}" type="presOf" srcId="{6EE938C5-B5CD-481E-B00A-828AA9F985CD}" destId="{23749B96-2701-4F87-AE8B-BE7844185D1E}" srcOrd="0" destOrd="0" presId="urn:microsoft.com/office/officeart/2005/8/layout/gear1"/>
    <dgm:cxn modelId="{B4452996-2FAA-4503-858E-5875BD9C7C13}" type="presOf" srcId="{6EE938C5-B5CD-481E-B00A-828AA9F985CD}" destId="{15776FE6-9AFF-4E34-AFC1-59575EFDF26E}" srcOrd="3" destOrd="0" presId="urn:microsoft.com/office/officeart/2005/8/layout/gear1"/>
    <dgm:cxn modelId="{DFD76F38-C665-4D08-9176-48271A5E696E}" type="presOf" srcId="{93105D82-DC12-4C11-9E2A-1588989A3DCD}" destId="{488EAE47-4CC5-44A5-BE67-8E3C43CD5DEC}" srcOrd="0" destOrd="0" presId="urn:microsoft.com/office/officeart/2005/8/layout/gear1"/>
    <dgm:cxn modelId="{B7FCC178-DF6F-4AF8-A505-125D47177C97}" type="presOf" srcId="{0CBC8487-6D46-44BB-8C44-E3BA5096363E}" destId="{7A9EF6CD-13AE-43B8-B2E7-C7F26723E44A}" srcOrd="0" destOrd="0" presId="urn:microsoft.com/office/officeart/2005/8/layout/gear1"/>
    <dgm:cxn modelId="{8021ADDB-F11C-4E52-AB58-98007F3AB6B3}" type="presOf" srcId="{0CBC8487-6D46-44BB-8C44-E3BA5096363E}" destId="{A8FA9E37-2C04-481D-A4AD-1958CB5DECCB}" srcOrd="1" destOrd="0" presId="urn:microsoft.com/office/officeart/2005/8/layout/gear1"/>
    <dgm:cxn modelId="{F1CB1A5A-E89D-48EE-AAF7-AA3BBC9E9454}" srcId="{14C61D1D-F5C2-4433-82D3-496E01D7259F}" destId="{6EE938C5-B5CD-481E-B00A-828AA9F985CD}" srcOrd="2" destOrd="0" parTransId="{D8368B9B-7AB4-4994-BC91-47A4D35EAA97}" sibTransId="{A5BC5EE9-1143-4763-9038-69FFA5C195D9}"/>
    <dgm:cxn modelId="{27CDBE06-AFD9-4542-A19A-868840FB3FC1}" srcId="{14C61D1D-F5C2-4433-82D3-496E01D7259F}" destId="{0CBC8487-6D46-44BB-8C44-E3BA5096363E}" srcOrd="1" destOrd="0" parTransId="{44E0F2BC-5240-4FA6-B036-4C561BF44B8B}" sibTransId="{331965C3-E4C8-4B91-93F1-136421D4373A}"/>
    <dgm:cxn modelId="{965E73CA-D0D6-4655-BABE-CDB55A5F2D2F}" type="presOf" srcId="{A5BC5EE9-1143-4763-9038-69FFA5C195D9}" destId="{AF6E5F9A-D7CC-46CC-8C17-7B3A556F5034}" srcOrd="0" destOrd="0" presId="urn:microsoft.com/office/officeart/2005/8/layout/gear1"/>
    <dgm:cxn modelId="{5A49014F-A2DD-4381-AEE5-6E97076E0F32}" type="presOf" srcId="{616DB997-12E4-48A6-911A-236125B682A0}" destId="{E086B372-B040-49AE-B844-4D01B61DC737}" srcOrd="1" destOrd="0" presId="urn:microsoft.com/office/officeart/2005/8/layout/gear1"/>
    <dgm:cxn modelId="{0D805EA5-4109-4CA0-912F-43F41F8DA149}" type="presOf" srcId="{331965C3-E4C8-4B91-93F1-136421D4373A}" destId="{46E67A0E-0D3D-4DC3-B40D-FC06CE6E208D}" srcOrd="0" destOrd="0" presId="urn:microsoft.com/office/officeart/2005/8/layout/gear1"/>
    <dgm:cxn modelId="{977FAE4A-4E0B-48D8-B400-EE1F33C7093B}" type="presOf" srcId="{6EE938C5-B5CD-481E-B00A-828AA9F985CD}" destId="{36C50347-3F57-49CB-BC6A-9BF4F2989F7D}" srcOrd="1" destOrd="0" presId="urn:microsoft.com/office/officeart/2005/8/layout/gear1"/>
    <dgm:cxn modelId="{B18ADB47-57F6-4720-A5CE-CB7DB93FBE88}" type="presParOf" srcId="{6EB734A9-51F8-4260-A1C6-0ECACC40BF0C}" destId="{6CB9264E-147E-443E-A297-27083D709A0F}" srcOrd="0" destOrd="0" presId="urn:microsoft.com/office/officeart/2005/8/layout/gear1"/>
    <dgm:cxn modelId="{DBB041BA-8499-4BAA-A3EC-8766CD379C64}" type="presParOf" srcId="{6EB734A9-51F8-4260-A1C6-0ECACC40BF0C}" destId="{E086B372-B040-49AE-B844-4D01B61DC737}" srcOrd="1" destOrd="0" presId="urn:microsoft.com/office/officeart/2005/8/layout/gear1"/>
    <dgm:cxn modelId="{997ECD0D-6F6A-47C5-974B-D2A24CF12E4B}" type="presParOf" srcId="{6EB734A9-51F8-4260-A1C6-0ECACC40BF0C}" destId="{2664F69B-C88A-4305-B1CC-D39CFDEBC0FE}" srcOrd="2" destOrd="0" presId="urn:microsoft.com/office/officeart/2005/8/layout/gear1"/>
    <dgm:cxn modelId="{DD2A2FA1-B99B-47E9-A621-CBDAC1028F32}" type="presParOf" srcId="{6EB734A9-51F8-4260-A1C6-0ECACC40BF0C}" destId="{7A9EF6CD-13AE-43B8-B2E7-C7F26723E44A}" srcOrd="3" destOrd="0" presId="urn:microsoft.com/office/officeart/2005/8/layout/gear1"/>
    <dgm:cxn modelId="{F8442FF1-60D0-4367-9594-FB92AA267441}" type="presParOf" srcId="{6EB734A9-51F8-4260-A1C6-0ECACC40BF0C}" destId="{A8FA9E37-2C04-481D-A4AD-1958CB5DECCB}" srcOrd="4" destOrd="0" presId="urn:microsoft.com/office/officeart/2005/8/layout/gear1"/>
    <dgm:cxn modelId="{DE0966CC-CA31-434D-A112-8D45457EDE55}" type="presParOf" srcId="{6EB734A9-51F8-4260-A1C6-0ECACC40BF0C}" destId="{E74963C2-68F9-46D5-83E7-8A4002901DE4}" srcOrd="5" destOrd="0" presId="urn:microsoft.com/office/officeart/2005/8/layout/gear1"/>
    <dgm:cxn modelId="{15594B5F-9D75-4109-A900-C686E1CC651C}" type="presParOf" srcId="{6EB734A9-51F8-4260-A1C6-0ECACC40BF0C}" destId="{23749B96-2701-4F87-AE8B-BE7844185D1E}" srcOrd="6" destOrd="0" presId="urn:microsoft.com/office/officeart/2005/8/layout/gear1"/>
    <dgm:cxn modelId="{79C7C6E0-AFCC-4828-B230-8ABE75DA17E7}" type="presParOf" srcId="{6EB734A9-51F8-4260-A1C6-0ECACC40BF0C}" destId="{36C50347-3F57-49CB-BC6A-9BF4F2989F7D}" srcOrd="7" destOrd="0" presId="urn:microsoft.com/office/officeart/2005/8/layout/gear1"/>
    <dgm:cxn modelId="{27F1C4F1-B8CE-4A24-B0FC-D7F810C1D405}" type="presParOf" srcId="{6EB734A9-51F8-4260-A1C6-0ECACC40BF0C}" destId="{EB5CFE7F-475D-468E-B3E9-D5F7EE98AC54}" srcOrd="8" destOrd="0" presId="urn:microsoft.com/office/officeart/2005/8/layout/gear1"/>
    <dgm:cxn modelId="{33FD0FE2-94D2-4BE7-8AEF-0BC7F9256F66}" type="presParOf" srcId="{6EB734A9-51F8-4260-A1C6-0ECACC40BF0C}" destId="{15776FE6-9AFF-4E34-AFC1-59575EFDF26E}" srcOrd="9" destOrd="0" presId="urn:microsoft.com/office/officeart/2005/8/layout/gear1"/>
    <dgm:cxn modelId="{C4448944-D2AA-4918-97A4-34DB6852B87A}" type="presParOf" srcId="{6EB734A9-51F8-4260-A1C6-0ECACC40BF0C}" destId="{488EAE47-4CC5-44A5-BE67-8E3C43CD5DEC}" srcOrd="10" destOrd="0" presId="urn:microsoft.com/office/officeart/2005/8/layout/gear1"/>
    <dgm:cxn modelId="{D6695DE5-5C0B-44D8-ACA3-5D756E232880}" type="presParOf" srcId="{6EB734A9-51F8-4260-A1C6-0ECACC40BF0C}" destId="{46E67A0E-0D3D-4DC3-B40D-FC06CE6E208D}" srcOrd="11" destOrd="0" presId="urn:microsoft.com/office/officeart/2005/8/layout/gear1"/>
    <dgm:cxn modelId="{F9761C6B-E30A-4862-A710-46C8FA93EB03}" type="presParOf" srcId="{6EB734A9-51F8-4260-A1C6-0ECACC40BF0C}" destId="{AF6E5F9A-D7CC-46CC-8C17-7B3A556F503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5B0F79-0CA0-47B6-AC98-63098DCDE82F}" type="doc">
      <dgm:prSet loTypeId="urn:microsoft.com/office/officeart/2005/8/layout/equation2" loCatId="relationship" qsTypeId="urn:microsoft.com/office/officeart/2005/8/quickstyle/3d2" qsCatId="3D" csTypeId="urn:microsoft.com/office/officeart/2005/8/colors/accent2_2" csCatId="accent2" phldr="1"/>
      <dgm:spPr/>
    </dgm:pt>
    <dgm:pt modelId="{0168853E-7520-4955-A4CB-B4AA90755097}">
      <dgm:prSet phldrT="[Text]"/>
      <dgm:spPr>
        <a:solidFill>
          <a:schemeClr val="accent3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Explicit Costs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8ADA0D-33CC-4949-BB3D-FA348A3EC415}" type="parTrans" cxnId="{88D0ED48-1AED-491D-92B6-40F507C7CAF6}">
      <dgm:prSet/>
      <dgm:spPr/>
      <dgm:t>
        <a:bodyPr/>
        <a:lstStyle/>
        <a:p>
          <a:endParaRPr lang="en-US"/>
        </a:p>
      </dgm:t>
    </dgm:pt>
    <dgm:pt modelId="{B4A23F6D-226D-4C6E-95A2-E3DA6837F8CF}" type="sibTrans" cxnId="{88D0ED48-1AED-491D-92B6-40F507C7CAF6}">
      <dgm:prSet/>
      <dgm:spPr>
        <a:solidFill>
          <a:schemeClr val="accent3"/>
        </a:solidFill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D20BB49A-1334-4A80-934F-4C49D5F22958}">
      <dgm:prSet phldrT="[Text]"/>
      <dgm:spPr>
        <a:solidFill>
          <a:schemeClr val="accent3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Implicit Costs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B32D6F-4AB7-44EE-9FE1-1AF4EFB721A3}" type="parTrans" cxnId="{181196E1-F7FC-48A8-8B2A-51BF41EF7BDF}">
      <dgm:prSet/>
      <dgm:spPr/>
      <dgm:t>
        <a:bodyPr/>
        <a:lstStyle/>
        <a:p>
          <a:endParaRPr lang="en-US"/>
        </a:p>
      </dgm:t>
    </dgm:pt>
    <dgm:pt modelId="{BEF8A412-083F-4B85-815F-50667B1AD4F2}" type="sibTrans" cxnId="{181196E1-F7FC-48A8-8B2A-51BF41EF7BDF}">
      <dgm:prSet/>
      <dgm:spPr>
        <a:solidFill>
          <a:schemeClr val="accent3"/>
        </a:solidFill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C5B91BFE-DAF2-4FBF-ACB9-AF210563B2D7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Opportunity Cost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0D2508-D081-47C5-BDEF-9F5B4B1AEBC5}" type="parTrans" cxnId="{419050AA-847C-453D-A2A4-96747D5C215E}">
      <dgm:prSet/>
      <dgm:spPr/>
      <dgm:t>
        <a:bodyPr/>
        <a:lstStyle/>
        <a:p>
          <a:endParaRPr lang="en-US"/>
        </a:p>
      </dgm:t>
    </dgm:pt>
    <dgm:pt modelId="{918D702C-F193-457B-A0D6-2D9208445120}" type="sibTrans" cxnId="{419050AA-847C-453D-A2A4-96747D5C215E}">
      <dgm:prSet/>
      <dgm:spPr/>
      <dgm:t>
        <a:bodyPr/>
        <a:lstStyle/>
        <a:p>
          <a:endParaRPr lang="en-US"/>
        </a:p>
      </dgm:t>
    </dgm:pt>
    <dgm:pt modelId="{D01B5937-74BD-4669-9068-D55CC995A2D9}" type="pres">
      <dgm:prSet presAssocID="{AE5B0F79-0CA0-47B6-AC98-63098DCDE82F}" presName="Name0" presStyleCnt="0">
        <dgm:presLayoutVars>
          <dgm:dir/>
          <dgm:resizeHandles val="exact"/>
        </dgm:presLayoutVars>
      </dgm:prSet>
      <dgm:spPr/>
    </dgm:pt>
    <dgm:pt modelId="{5C002D41-0B0B-4420-B698-5A58A4B08B5F}" type="pres">
      <dgm:prSet presAssocID="{AE5B0F79-0CA0-47B6-AC98-63098DCDE82F}" presName="vNodes" presStyleCnt="0"/>
      <dgm:spPr/>
    </dgm:pt>
    <dgm:pt modelId="{B5CA68D1-577C-4AD8-940A-96684C6DC260}" type="pres">
      <dgm:prSet presAssocID="{0168853E-7520-4955-A4CB-B4AA907550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E1-726A-4332-9EA2-1ED13C931423}" type="pres">
      <dgm:prSet presAssocID="{B4A23F6D-226D-4C6E-95A2-E3DA6837F8CF}" presName="spacerT" presStyleCnt="0"/>
      <dgm:spPr/>
    </dgm:pt>
    <dgm:pt modelId="{CD90C191-A311-4F15-B210-A540A251E009}" type="pres">
      <dgm:prSet presAssocID="{B4A23F6D-226D-4C6E-95A2-E3DA6837F8C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FD150A6-FCA5-4C53-9A1B-BAA84EBA10A6}" type="pres">
      <dgm:prSet presAssocID="{B4A23F6D-226D-4C6E-95A2-E3DA6837F8CF}" presName="spacerB" presStyleCnt="0"/>
      <dgm:spPr/>
    </dgm:pt>
    <dgm:pt modelId="{DB5FFC2F-3770-49CB-8E47-8019BAFC589D}" type="pres">
      <dgm:prSet presAssocID="{D20BB49A-1334-4A80-934F-4C49D5F2295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370DD-6905-43AE-B3A2-47998F8E0D31}" type="pres">
      <dgm:prSet presAssocID="{AE5B0F79-0CA0-47B6-AC98-63098DCDE82F}" presName="sibTransLast" presStyleLbl="sibTrans2D1" presStyleIdx="1" presStyleCnt="2" custScaleX="189013" custScaleY="150394" custLinFactNeighborX="-26560" custLinFactNeighborY="-2838"/>
      <dgm:spPr/>
      <dgm:t>
        <a:bodyPr/>
        <a:lstStyle/>
        <a:p>
          <a:endParaRPr lang="en-US"/>
        </a:p>
      </dgm:t>
    </dgm:pt>
    <dgm:pt modelId="{57A892B2-1DB1-4112-A8C8-310A168E18F9}" type="pres">
      <dgm:prSet presAssocID="{AE5B0F79-0CA0-47B6-AC98-63098DCDE82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CA233A5-DA89-452A-9257-0A2FA2C0F68F}" type="pres">
      <dgm:prSet presAssocID="{AE5B0F79-0CA0-47B6-AC98-63098DCDE82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337FF6-FD16-4B01-A5A4-7F25B67B6742}" type="presOf" srcId="{0168853E-7520-4955-A4CB-B4AA90755097}" destId="{B5CA68D1-577C-4AD8-940A-96684C6DC260}" srcOrd="0" destOrd="0" presId="urn:microsoft.com/office/officeart/2005/8/layout/equation2"/>
    <dgm:cxn modelId="{2FEF0B86-8646-434D-86EB-F2C1922D9286}" type="presOf" srcId="{D20BB49A-1334-4A80-934F-4C49D5F22958}" destId="{DB5FFC2F-3770-49CB-8E47-8019BAFC589D}" srcOrd="0" destOrd="0" presId="urn:microsoft.com/office/officeart/2005/8/layout/equation2"/>
    <dgm:cxn modelId="{181196E1-F7FC-48A8-8B2A-51BF41EF7BDF}" srcId="{AE5B0F79-0CA0-47B6-AC98-63098DCDE82F}" destId="{D20BB49A-1334-4A80-934F-4C49D5F22958}" srcOrd="1" destOrd="0" parTransId="{9CB32D6F-4AB7-44EE-9FE1-1AF4EFB721A3}" sibTransId="{BEF8A412-083F-4B85-815F-50667B1AD4F2}"/>
    <dgm:cxn modelId="{449A7053-B4F5-4248-9173-934282D768D9}" type="presOf" srcId="{B4A23F6D-226D-4C6E-95A2-E3DA6837F8CF}" destId="{CD90C191-A311-4F15-B210-A540A251E009}" srcOrd="0" destOrd="0" presId="urn:microsoft.com/office/officeart/2005/8/layout/equation2"/>
    <dgm:cxn modelId="{419050AA-847C-453D-A2A4-96747D5C215E}" srcId="{AE5B0F79-0CA0-47B6-AC98-63098DCDE82F}" destId="{C5B91BFE-DAF2-4FBF-ACB9-AF210563B2D7}" srcOrd="2" destOrd="0" parTransId="{290D2508-D081-47C5-BDEF-9F5B4B1AEBC5}" sibTransId="{918D702C-F193-457B-A0D6-2D9208445120}"/>
    <dgm:cxn modelId="{9AFFA387-BB08-40A6-B225-B7108B150BE2}" type="presOf" srcId="{BEF8A412-083F-4B85-815F-50667B1AD4F2}" destId="{760370DD-6905-43AE-B3A2-47998F8E0D31}" srcOrd="0" destOrd="0" presId="urn:microsoft.com/office/officeart/2005/8/layout/equation2"/>
    <dgm:cxn modelId="{88D0ED48-1AED-491D-92B6-40F507C7CAF6}" srcId="{AE5B0F79-0CA0-47B6-AC98-63098DCDE82F}" destId="{0168853E-7520-4955-A4CB-B4AA90755097}" srcOrd="0" destOrd="0" parTransId="{FC8ADA0D-33CC-4949-BB3D-FA348A3EC415}" sibTransId="{B4A23F6D-226D-4C6E-95A2-E3DA6837F8CF}"/>
    <dgm:cxn modelId="{35319D0E-04F7-4B01-86BC-758AA4A336C5}" type="presOf" srcId="{BEF8A412-083F-4B85-815F-50667B1AD4F2}" destId="{57A892B2-1DB1-4112-A8C8-310A168E18F9}" srcOrd="1" destOrd="0" presId="urn:microsoft.com/office/officeart/2005/8/layout/equation2"/>
    <dgm:cxn modelId="{3D88E559-27BE-4C62-AB78-76A0845A4C1B}" type="presOf" srcId="{AE5B0F79-0CA0-47B6-AC98-63098DCDE82F}" destId="{D01B5937-74BD-4669-9068-D55CC995A2D9}" srcOrd="0" destOrd="0" presId="urn:microsoft.com/office/officeart/2005/8/layout/equation2"/>
    <dgm:cxn modelId="{0B2A4CC7-ADAA-4D68-8F49-2850A7E25EA9}" type="presOf" srcId="{C5B91BFE-DAF2-4FBF-ACB9-AF210563B2D7}" destId="{FCA233A5-DA89-452A-9257-0A2FA2C0F68F}" srcOrd="0" destOrd="0" presId="urn:microsoft.com/office/officeart/2005/8/layout/equation2"/>
    <dgm:cxn modelId="{7E86D0B8-A839-4C48-BB12-8780D561C61A}" type="presParOf" srcId="{D01B5937-74BD-4669-9068-D55CC995A2D9}" destId="{5C002D41-0B0B-4420-B698-5A58A4B08B5F}" srcOrd="0" destOrd="0" presId="urn:microsoft.com/office/officeart/2005/8/layout/equation2"/>
    <dgm:cxn modelId="{51FEA681-39DD-4447-A2BC-26445F04DF01}" type="presParOf" srcId="{5C002D41-0B0B-4420-B698-5A58A4B08B5F}" destId="{B5CA68D1-577C-4AD8-940A-96684C6DC260}" srcOrd="0" destOrd="0" presId="urn:microsoft.com/office/officeart/2005/8/layout/equation2"/>
    <dgm:cxn modelId="{1DC739E9-6FEF-47D0-ACCF-D16FD59B4481}" type="presParOf" srcId="{5C002D41-0B0B-4420-B698-5A58A4B08B5F}" destId="{CD49A0E1-726A-4332-9EA2-1ED13C931423}" srcOrd="1" destOrd="0" presId="urn:microsoft.com/office/officeart/2005/8/layout/equation2"/>
    <dgm:cxn modelId="{6EA8341D-B34F-4059-93F4-1CCEC263541D}" type="presParOf" srcId="{5C002D41-0B0B-4420-B698-5A58A4B08B5F}" destId="{CD90C191-A311-4F15-B210-A540A251E009}" srcOrd="2" destOrd="0" presId="urn:microsoft.com/office/officeart/2005/8/layout/equation2"/>
    <dgm:cxn modelId="{3C12F075-2268-438A-B57E-9617B9EC6BB0}" type="presParOf" srcId="{5C002D41-0B0B-4420-B698-5A58A4B08B5F}" destId="{CFD150A6-FCA5-4C53-9A1B-BAA84EBA10A6}" srcOrd="3" destOrd="0" presId="urn:microsoft.com/office/officeart/2005/8/layout/equation2"/>
    <dgm:cxn modelId="{919845C4-6F61-4EE5-8A03-06D3A1D829EC}" type="presParOf" srcId="{5C002D41-0B0B-4420-B698-5A58A4B08B5F}" destId="{DB5FFC2F-3770-49CB-8E47-8019BAFC589D}" srcOrd="4" destOrd="0" presId="urn:microsoft.com/office/officeart/2005/8/layout/equation2"/>
    <dgm:cxn modelId="{7D4999BF-30F5-47C0-9A62-4F4C749457DA}" type="presParOf" srcId="{D01B5937-74BD-4669-9068-D55CC995A2D9}" destId="{760370DD-6905-43AE-B3A2-47998F8E0D31}" srcOrd="1" destOrd="0" presId="urn:microsoft.com/office/officeart/2005/8/layout/equation2"/>
    <dgm:cxn modelId="{34692052-FEBA-42DE-BB06-B7D7477056BC}" type="presParOf" srcId="{760370DD-6905-43AE-B3A2-47998F8E0D31}" destId="{57A892B2-1DB1-4112-A8C8-310A168E18F9}" srcOrd="0" destOrd="0" presId="urn:microsoft.com/office/officeart/2005/8/layout/equation2"/>
    <dgm:cxn modelId="{6D5B70D4-98CA-4676-907F-20D9F734E853}" type="presParOf" srcId="{D01B5937-74BD-4669-9068-D55CC995A2D9}" destId="{FCA233A5-DA89-452A-9257-0A2FA2C0F68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59E94E-6121-4CF2-9A9C-237D5BF772A1}" type="doc">
      <dgm:prSet loTypeId="urn:microsoft.com/office/officeart/2005/8/layout/arrow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D79724-56AC-4D8D-8411-B83DE97B677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Marginal Benefits</a:t>
          </a:r>
          <a:endParaRPr lang="en-US" dirty="0">
            <a:solidFill>
              <a:schemeClr val="bg1"/>
            </a:solidFill>
          </a:endParaRPr>
        </a:p>
      </dgm:t>
    </dgm:pt>
    <dgm:pt modelId="{0FCD2F9F-3792-40D3-BD6B-A49F9936FCAC}" type="parTrans" cxnId="{4C699157-9487-410C-BBF8-28B97C9E83E2}">
      <dgm:prSet/>
      <dgm:spPr/>
      <dgm:t>
        <a:bodyPr/>
        <a:lstStyle/>
        <a:p>
          <a:endParaRPr lang="en-US"/>
        </a:p>
      </dgm:t>
    </dgm:pt>
    <dgm:pt modelId="{97B3EF03-B74B-4F3F-B823-9D0D85A0D517}" type="sibTrans" cxnId="{4C699157-9487-410C-BBF8-28B97C9E83E2}">
      <dgm:prSet/>
      <dgm:spPr/>
      <dgm:t>
        <a:bodyPr/>
        <a:lstStyle/>
        <a:p>
          <a:endParaRPr lang="en-US"/>
        </a:p>
      </dgm:t>
    </dgm:pt>
    <dgm:pt modelId="{3EDB2BC8-321A-4435-9E9E-8197BE8E637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Marginal Costs</a:t>
          </a:r>
          <a:endParaRPr lang="en-US" dirty="0">
            <a:solidFill>
              <a:schemeClr val="bg1"/>
            </a:solidFill>
          </a:endParaRPr>
        </a:p>
      </dgm:t>
    </dgm:pt>
    <dgm:pt modelId="{65CACC57-55CC-44B1-B4A2-5413B14E9D40}" type="parTrans" cxnId="{78541734-E638-4E74-AC9B-05850560D1D2}">
      <dgm:prSet/>
      <dgm:spPr/>
      <dgm:t>
        <a:bodyPr/>
        <a:lstStyle/>
        <a:p>
          <a:endParaRPr lang="en-US"/>
        </a:p>
      </dgm:t>
    </dgm:pt>
    <dgm:pt modelId="{11CDA285-F3C1-4387-94D7-290741D7B532}" type="sibTrans" cxnId="{78541734-E638-4E74-AC9B-05850560D1D2}">
      <dgm:prSet/>
      <dgm:spPr/>
      <dgm:t>
        <a:bodyPr/>
        <a:lstStyle/>
        <a:p>
          <a:endParaRPr lang="en-US"/>
        </a:p>
      </dgm:t>
    </dgm:pt>
    <dgm:pt modelId="{1B392DDC-30DF-4D2A-A19D-7485D6D79370}" type="pres">
      <dgm:prSet presAssocID="{2459E94E-6121-4CF2-9A9C-237D5BF772A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B3C018-78BA-4863-8428-F59BEC6DB6E1}" type="pres">
      <dgm:prSet presAssocID="{9FD79724-56AC-4D8D-8411-B83DE97B6771}" presName="upArrow" presStyleLbl="node1" presStyleIdx="0" presStyleCnt="2"/>
      <dgm:spPr>
        <a:solidFill>
          <a:srgbClr val="FFC000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n-US"/>
        </a:p>
      </dgm:t>
    </dgm:pt>
    <dgm:pt modelId="{044CA313-E862-49AB-BC00-6CBD9A88D587}" type="pres">
      <dgm:prSet presAssocID="{9FD79724-56AC-4D8D-8411-B83DE97B677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91F05-9435-4A7F-AD60-43B81F12A610}" type="pres">
      <dgm:prSet presAssocID="{3EDB2BC8-321A-4435-9E9E-8197BE8E637B}" presName="downArrow" presStyleLbl="node1" presStyleIdx="1" presStyleCnt="2"/>
      <dgm:spPr>
        <a:solidFill>
          <a:srgbClr val="FFC000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n-US"/>
        </a:p>
      </dgm:t>
    </dgm:pt>
    <dgm:pt modelId="{F0E3CBE4-8E45-410B-83BC-B99F14EAFB08}" type="pres">
      <dgm:prSet presAssocID="{3EDB2BC8-321A-4435-9E9E-8197BE8E637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1521DD-4C55-4A6F-942B-0E9D669AE0B5}" type="presOf" srcId="{9FD79724-56AC-4D8D-8411-B83DE97B6771}" destId="{044CA313-E862-49AB-BC00-6CBD9A88D587}" srcOrd="0" destOrd="0" presId="urn:microsoft.com/office/officeart/2005/8/layout/arrow4"/>
    <dgm:cxn modelId="{4C699157-9487-410C-BBF8-28B97C9E83E2}" srcId="{2459E94E-6121-4CF2-9A9C-237D5BF772A1}" destId="{9FD79724-56AC-4D8D-8411-B83DE97B6771}" srcOrd="0" destOrd="0" parTransId="{0FCD2F9F-3792-40D3-BD6B-A49F9936FCAC}" sibTransId="{97B3EF03-B74B-4F3F-B823-9D0D85A0D517}"/>
    <dgm:cxn modelId="{78541734-E638-4E74-AC9B-05850560D1D2}" srcId="{2459E94E-6121-4CF2-9A9C-237D5BF772A1}" destId="{3EDB2BC8-321A-4435-9E9E-8197BE8E637B}" srcOrd="1" destOrd="0" parTransId="{65CACC57-55CC-44B1-B4A2-5413B14E9D40}" sibTransId="{11CDA285-F3C1-4387-94D7-290741D7B532}"/>
    <dgm:cxn modelId="{E4ADE3F5-CE31-479D-8D2F-B13417AB8576}" type="presOf" srcId="{3EDB2BC8-321A-4435-9E9E-8197BE8E637B}" destId="{F0E3CBE4-8E45-410B-83BC-B99F14EAFB08}" srcOrd="0" destOrd="0" presId="urn:microsoft.com/office/officeart/2005/8/layout/arrow4"/>
    <dgm:cxn modelId="{CADECAAF-AEA0-4909-9118-1435AB2B8E6A}" type="presOf" srcId="{2459E94E-6121-4CF2-9A9C-237D5BF772A1}" destId="{1B392DDC-30DF-4D2A-A19D-7485D6D79370}" srcOrd="0" destOrd="0" presId="urn:microsoft.com/office/officeart/2005/8/layout/arrow4"/>
    <dgm:cxn modelId="{93931775-89C0-42BF-9B75-D712F02405A8}" type="presParOf" srcId="{1B392DDC-30DF-4D2A-A19D-7485D6D79370}" destId="{12B3C018-78BA-4863-8428-F59BEC6DB6E1}" srcOrd="0" destOrd="0" presId="urn:microsoft.com/office/officeart/2005/8/layout/arrow4"/>
    <dgm:cxn modelId="{9320C868-1E05-41BF-8A6E-C9B8A5BFDF5B}" type="presParOf" srcId="{1B392DDC-30DF-4D2A-A19D-7485D6D79370}" destId="{044CA313-E862-49AB-BC00-6CBD9A88D587}" srcOrd="1" destOrd="0" presId="urn:microsoft.com/office/officeart/2005/8/layout/arrow4"/>
    <dgm:cxn modelId="{491E03E8-99D8-4A8D-9C38-F1448BAA3A74}" type="presParOf" srcId="{1B392DDC-30DF-4D2A-A19D-7485D6D79370}" destId="{E1C91F05-9435-4A7F-AD60-43B81F12A610}" srcOrd="2" destOrd="0" presId="urn:microsoft.com/office/officeart/2005/8/layout/arrow4"/>
    <dgm:cxn modelId="{3DFDACB1-A00C-4C0F-A8D9-2D07CEDD3C64}" type="presParOf" srcId="{1B392DDC-30DF-4D2A-A19D-7485D6D79370}" destId="{F0E3CBE4-8E45-410B-83BC-B99F14EAFB0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40D25-C13C-4DB2-B9F4-05C468FD988D}">
      <dsp:nvSpPr>
        <dsp:cNvPr id="0" name=""/>
        <dsp:cNvSpPr/>
      </dsp:nvSpPr>
      <dsp:spPr>
        <a:xfrm>
          <a:off x="0" y="0"/>
          <a:ext cx="6669219" cy="142911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Economics</a:t>
          </a:r>
          <a:r>
            <a:rPr lang="en-US" sz="2400" kern="1200" dirty="0" smtClean="0">
              <a:solidFill>
                <a:schemeClr val="bg1"/>
              </a:solidFill>
            </a:rPr>
            <a:t>:   </a:t>
          </a:r>
          <a:r>
            <a:rPr lang="en-US" sz="2400" kern="1200" dirty="0" smtClean="0"/>
            <a:t>The study of how people make choices under scarcity  and</a:t>
          </a:r>
          <a:r>
            <a:rPr lang="en-US" sz="2400" kern="1200" baseline="0" dirty="0" smtClean="0"/>
            <a:t> the results of these choices for society. </a:t>
          </a:r>
          <a:endParaRPr lang="en-US" sz="2400" kern="1200" dirty="0"/>
        </a:p>
      </dsp:txBody>
      <dsp:txXfrm>
        <a:off x="41857" y="41857"/>
        <a:ext cx="5127089" cy="1345405"/>
      </dsp:txXfrm>
    </dsp:sp>
    <dsp:sp modelId="{54763698-B5C2-4736-A689-2E9DC85E48DC}">
      <dsp:nvSpPr>
        <dsp:cNvPr id="0" name=""/>
        <dsp:cNvSpPr/>
      </dsp:nvSpPr>
      <dsp:spPr>
        <a:xfrm>
          <a:off x="588460" y="1667305"/>
          <a:ext cx="6669219" cy="142911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>
              <a:solidFill>
                <a:schemeClr val="bg1"/>
              </a:solidFill>
            </a:rPr>
            <a:t>The Scarcity Principle:  </a:t>
          </a:r>
          <a:r>
            <a:rPr lang="en-US" sz="2400" b="0" i="0" kern="1200" baseline="0" dirty="0" smtClean="0">
              <a:solidFill>
                <a:schemeClr val="bg1"/>
              </a:solidFill>
            </a:rPr>
            <a:t>People have unlimited wants and limited resources.  Having more of one good means having less of another.</a:t>
          </a:r>
          <a:endParaRPr lang="en-US" sz="2400" b="0" kern="1200" dirty="0">
            <a:solidFill>
              <a:schemeClr val="bg1"/>
            </a:solidFill>
          </a:endParaRPr>
        </a:p>
      </dsp:txBody>
      <dsp:txXfrm>
        <a:off x="630317" y="1709162"/>
        <a:ext cx="5068117" cy="1345404"/>
      </dsp:txXfrm>
    </dsp:sp>
    <dsp:sp modelId="{9DEF373B-F14D-48A7-B88A-3B87A489221F}">
      <dsp:nvSpPr>
        <dsp:cNvPr id="0" name=""/>
        <dsp:cNvSpPr/>
      </dsp:nvSpPr>
      <dsp:spPr>
        <a:xfrm>
          <a:off x="1122300" y="3334610"/>
          <a:ext cx="6669219" cy="142911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>
              <a:solidFill>
                <a:schemeClr val="tx1"/>
              </a:solidFill>
            </a:rPr>
            <a:t>Also</a:t>
          </a:r>
          <a:r>
            <a:rPr lang="en-US" sz="2400" kern="1200" dirty="0" smtClean="0">
              <a:solidFill>
                <a:schemeClr val="tx1"/>
              </a:solidFill>
            </a:rPr>
            <a:t> called </a:t>
          </a:r>
          <a:r>
            <a:rPr lang="en-US" sz="2400" b="1" i="0" kern="1200" dirty="0" smtClean="0">
              <a:solidFill>
                <a:schemeClr val="tx1"/>
              </a:solidFill>
            </a:rPr>
            <a:t>No Free-Lunch Principle</a:t>
          </a:r>
          <a:endParaRPr lang="en-US" sz="2400" b="1" i="0" kern="1200" dirty="0">
            <a:solidFill>
              <a:schemeClr val="tx1"/>
            </a:solidFill>
          </a:endParaRPr>
        </a:p>
      </dsp:txBody>
      <dsp:txXfrm>
        <a:off x="1164157" y="3376467"/>
        <a:ext cx="5068117" cy="1345405"/>
      </dsp:txXfrm>
    </dsp:sp>
    <dsp:sp modelId="{C756212C-8A7D-4DE9-BBD4-F2591885E5C9}">
      <dsp:nvSpPr>
        <dsp:cNvPr id="0" name=""/>
        <dsp:cNvSpPr/>
      </dsp:nvSpPr>
      <dsp:spPr>
        <a:xfrm>
          <a:off x="5740292" y="1083748"/>
          <a:ext cx="928927" cy="928927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949301" y="1083748"/>
        <a:ext cx="510909" cy="699018"/>
      </dsp:txXfrm>
    </dsp:sp>
    <dsp:sp modelId="{F4C153F2-2DAB-4975-BF71-6A520E297A3C}">
      <dsp:nvSpPr>
        <dsp:cNvPr id="0" name=""/>
        <dsp:cNvSpPr/>
      </dsp:nvSpPr>
      <dsp:spPr>
        <a:xfrm>
          <a:off x="6328753" y="2741526"/>
          <a:ext cx="928927" cy="928927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537762" y="2741526"/>
        <a:ext cx="510909" cy="6990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84BFA-0615-4E56-AF1D-222339F12498}">
      <dsp:nvSpPr>
        <dsp:cNvPr id="0" name=""/>
        <dsp:cNvSpPr/>
      </dsp:nvSpPr>
      <dsp:spPr>
        <a:xfrm>
          <a:off x="0" y="0"/>
          <a:ext cx="7745360" cy="140035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C000"/>
              </a:solidFill>
            </a:rPr>
            <a:t>Incentives </a:t>
          </a:r>
          <a:r>
            <a:rPr lang="en-US" sz="2800" b="1" kern="1200" dirty="0" smtClean="0"/>
            <a:t>are central to people's choices</a:t>
          </a:r>
          <a:endParaRPr lang="en-US" sz="2800" b="1" kern="1200" dirty="0"/>
        </a:p>
      </dsp:txBody>
      <dsp:txXfrm>
        <a:off x="0" y="0"/>
        <a:ext cx="7745360" cy="1400359"/>
      </dsp:txXfrm>
    </dsp:sp>
    <dsp:sp modelId="{61ADDA34-F642-43BB-8EE5-1BD3CA16C531}">
      <dsp:nvSpPr>
        <dsp:cNvPr id="0" name=""/>
        <dsp:cNvSpPr/>
      </dsp:nvSpPr>
      <dsp:spPr>
        <a:xfrm>
          <a:off x="0" y="1400359"/>
          <a:ext cx="3872679" cy="2940754"/>
        </a:xfrm>
        <a:prstGeom prst="rect">
          <a:avLst/>
        </a:prstGeom>
        <a:solidFill>
          <a:schemeClr val="accent3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Actions are more likely to be taken if their benefits rise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00359"/>
        <a:ext cx="3872679" cy="2940754"/>
      </dsp:txXfrm>
    </dsp:sp>
    <dsp:sp modelId="{1422A645-3B17-4B52-AED6-8980F1A1CCEF}">
      <dsp:nvSpPr>
        <dsp:cNvPr id="0" name=""/>
        <dsp:cNvSpPr/>
      </dsp:nvSpPr>
      <dsp:spPr>
        <a:xfrm>
          <a:off x="3872680" y="1400359"/>
          <a:ext cx="3872679" cy="2940754"/>
        </a:xfrm>
        <a:prstGeom prst="rect">
          <a:avLst/>
        </a:prstGeom>
        <a:solidFill>
          <a:schemeClr val="accent1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Actions are less likely to be taken if their costs rise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2680" y="1400359"/>
        <a:ext cx="3872679" cy="2940754"/>
      </dsp:txXfrm>
    </dsp:sp>
    <dsp:sp modelId="{C2834717-F8F3-4C0E-86DD-23DAD89F18EE}">
      <dsp:nvSpPr>
        <dsp:cNvPr id="0" name=""/>
        <dsp:cNvSpPr/>
      </dsp:nvSpPr>
      <dsp:spPr>
        <a:xfrm>
          <a:off x="0" y="4341114"/>
          <a:ext cx="7745360" cy="32675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5247D-48F1-4D77-8671-41A763F820A8}">
      <dsp:nvSpPr>
        <dsp:cNvPr id="0" name=""/>
        <dsp:cNvSpPr/>
      </dsp:nvSpPr>
      <dsp:spPr>
        <a:xfrm>
          <a:off x="0" y="0"/>
          <a:ext cx="7744097" cy="12192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Scarcity is involved in</a:t>
          </a:r>
          <a:r>
            <a:rPr lang="en-US" sz="5800" kern="1200" dirty="0" smtClean="0"/>
            <a:t> </a:t>
          </a:r>
          <a:endParaRPr lang="en-US" sz="5800" kern="1200" dirty="0"/>
        </a:p>
      </dsp:txBody>
      <dsp:txXfrm>
        <a:off x="0" y="0"/>
        <a:ext cx="7744097" cy="1219200"/>
      </dsp:txXfrm>
    </dsp:sp>
    <dsp:sp modelId="{B838F631-3845-4318-926B-C03D93CA8FFD}">
      <dsp:nvSpPr>
        <dsp:cNvPr id="0" name=""/>
        <dsp:cNvSpPr/>
      </dsp:nvSpPr>
      <dsp:spPr>
        <a:xfrm>
          <a:off x="0" y="1219200"/>
          <a:ext cx="1936024" cy="2560320"/>
        </a:xfrm>
        <a:prstGeom prst="rect">
          <a:avLst/>
        </a:prstGeom>
        <a:noFill/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Global warming</a:t>
          </a:r>
          <a:endParaRPr lang="en-US" sz="2800" b="1" kern="1200" dirty="0"/>
        </a:p>
      </dsp:txBody>
      <dsp:txXfrm>
        <a:off x="0" y="1219200"/>
        <a:ext cx="1936024" cy="2560320"/>
      </dsp:txXfrm>
    </dsp:sp>
    <dsp:sp modelId="{AF28AE72-73A0-4BD4-873B-A7F43CC78095}">
      <dsp:nvSpPr>
        <dsp:cNvPr id="0" name=""/>
        <dsp:cNvSpPr/>
      </dsp:nvSpPr>
      <dsp:spPr>
        <a:xfrm>
          <a:off x="1936024" y="1219200"/>
          <a:ext cx="1936024" cy="2560320"/>
        </a:xfrm>
        <a:prstGeom prst="rect">
          <a:avLst/>
        </a:prstGeom>
        <a:noFill/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Political elections</a:t>
          </a:r>
          <a:endParaRPr lang="en-US" sz="2800" b="1" kern="1200" dirty="0"/>
        </a:p>
      </dsp:txBody>
      <dsp:txXfrm>
        <a:off x="1936024" y="1219200"/>
        <a:ext cx="1936024" cy="2560320"/>
      </dsp:txXfrm>
    </dsp:sp>
    <dsp:sp modelId="{6151B636-0D48-4C6D-AE25-BB3BA9711760}">
      <dsp:nvSpPr>
        <dsp:cNvPr id="0" name=""/>
        <dsp:cNvSpPr/>
      </dsp:nvSpPr>
      <dsp:spPr>
        <a:xfrm>
          <a:off x="3872048" y="1219200"/>
          <a:ext cx="1936024" cy="2560320"/>
        </a:xfrm>
        <a:prstGeom prst="rect">
          <a:avLst/>
        </a:prstGeom>
        <a:noFill/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Career choices</a:t>
          </a:r>
          <a:endParaRPr lang="en-US" sz="2800" b="1" kern="1200" dirty="0"/>
        </a:p>
      </dsp:txBody>
      <dsp:txXfrm>
        <a:off x="3872048" y="1219200"/>
        <a:ext cx="1936024" cy="2560320"/>
      </dsp:txXfrm>
    </dsp:sp>
    <dsp:sp modelId="{F35DFF31-7B46-4565-85D9-587470041F16}">
      <dsp:nvSpPr>
        <dsp:cNvPr id="0" name=""/>
        <dsp:cNvSpPr/>
      </dsp:nvSpPr>
      <dsp:spPr>
        <a:xfrm>
          <a:off x="5808072" y="1219200"/>
          <a:ext cx="1936024" cy="2560320"/>
        </a:xfrm>
        <a:prstGeom prst="rect">
          <a:avLst/>
        </a:prstGeom>
        <a:noFill/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Buying bottled water</a:t>
          </a:r>
          <a:endParaRPr lang="en-US" sz="2800" b="1" kern="1200" dirty="0"/>
        </a:p>
      </dsp:txBody>
      <dsp:txXfrm>
        <a:off x="5808072" y="1219200"/>
        <a:ext cx="1936024" cy="2560320"/>
      </dsp:txXfrm>
    </dsp:sp>
    <dsp:sp modelId="{D63A1738-41CD-48D2-B4EF-5D4C7DAF6386}">
      <dsp:nvSpPr>
        <dsp:cNvPr id="0" name=""/>
        <dsp:cNvSpPr/>
      </dsp:nvSpPr>
      <dsp:spPr>
        <a:xfrm>
          <a:off x="0" y="3779520"/>
          <a:ext cx="7744097" cy="28448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5247D-48F1-4D77-8671-41A763F820A8}">
      <dsp:nvSpPr>
        <dsp:cNvPr id="0" name=""/>
        <dsp:cNvSpPr/>
      </dsp:nvSpPr>
      <dsp:spPr>
        <a:xfrm>
          <a:off x="0" y="0"/>
          <a:ext cx="7744097" cy="12192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/>
            <a:t>Scarcity: Time is </a:t>
          </a:r>
          <a:r>
            <a:rPr lang="hu-HU" sz="2800" b="1" kern="1200" noProof="0" dirty="0" smtClean="0"/>
            <a:t>a </a:t>
          </a:r>
          <a:r>
            <a:rPr lang="en-US" sz="2800" b="1" kern="1200" noProof="0" dirty="0" smtClean="0"/>
            <a:t>valuable asset, too</a:t>
          </a:r>
          <a:endParaRPr lang="en-US" sz="5800" kern="1200" noProof="0" dirty="0"/>
        </a:p>
      </dsp:txBody>
      <dsp:txXfrm>
        <a:off x="0" y="0"/>
        <a:ext cx="7744097" cy="1219200"/>
      </dsp:txXfrm>
    </dsp:sp>
    <dsp:sp modelId="{B838F631-3845-4318-926B-C03D93CA8FFD}">
      <dsp:nvSpPr>
        <dsp:cNvPr id="0" name=""/>
        <dsp:cNvSpPr/>
      </dsp:nvSpPr>
      <dsp:spPr>
        <a:xfrm>
          <a:off x="1904" y="1219200"/>
          <a:ext cx="3884348" cy="2560320"/>
        </a:xfrm>
        <a:prstGeom prst="rect">
          <a:avLst/>
        </a:prstGeom>
        <a:noFill/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/>
            <a:t>Should Bill Gates pick up a $100 bill while hurrying to a business meeting?</a:t>
          </a:r>
          <a:endParaRPr lang="en-US" sz="2800" b="1" kern="1200" noProof="0" dirty="0"/>
        </a:p>
      </dsp:txBody>
      <dsp:txXfrm>
        <a:off x="1904" y="1219200"/>
        <a:ext cx="3884348" cy="2560320"/>
      </dsp:txXfrm>
    </dsp:sp>
    <dsp:sp modelId="{06599476-7626-4A61-BC99-6B6E40C2C988}">
      <dsp:nvSpPr>
        <dsp:cNvPr id="0" name=""/>
        <dsp:cNvSpPr/>
      </dsp:nvSpPr>
      <dsp:spPr>
        <a:xfrm>
          <a:off x="3886252" y="1219200"/>
          <a:ext cx="3855939" cy="2560320"/>
        </a:xfrm>
        <a:prstGeom prst="rect">
          <a:avLst/>
        </a:prstGeom>
        <a:noFill/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/>
            <a:t>Should a famous divorce lawyer write his own will?</a:t>
          </a:r>
          <a:endParaRPr lang="en-US" sz="2800" b="1" kern="1200" noProof="0" dirty="0"/>
        </a:p>
      </dsp:txBody>
      <dsp:txXfrm>
        <a:off x="3886252" y="1219200"/>
        <a:ext cx="3855939" cy="2560320"/>
      </dsp:txXfrm>
    </dsp:sp>
    <dsp:sp modelId="{D63A1738-41CD-48D2-B4EF-5D4C7DAF6386}">
      <dsp:nvSpPr>
        <dsp:cNvPr id="0" name=""/>
        <dsp:cNvSpPr/>
      </dsp:nvSpPr>
      <dsp:spPr>
        <a:xfrm>
          <a:off x="0" y="3779520"/>
          <a:ext cx="7744097" cy="28448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B6B6-91E6-498E-9BDD-2EA0FE94B437}">
      <dsp:nvSpPr>
        <dsp:cNvPr id="0" name=""/>
        <dsp:cNvSpPr/>
      </dsp:nvSpPr>
      <dsp:spPr>
        <a:xfrm rot="21300000">
          <a:off x="18706" y="1221345"/>
          <a:ext cx="6058586" cy="693799"/>
        </a:xfrm>
        <a:prstGeom prst="mathMinus">
          <a:avLst/>
        </a:prstGeom>
        <a:solidFill>
          <a:schemeClr val="bg2">
            <a:lumMod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FA41D-07B3-4FBA-A2F6-5DEF8DB96177}">
      <dsp:nvSpPr>
        <dsp:cNvPr id="0" name=""/>
        <dsp:cNvSpPr/>
      </dsp:nvSpPr>
      <dsp:spPr>
        <a:xfrm>
          <a:off x="731520" y="156824"/>
          <a:ext cx="1828800" cy="1254596"/>
        </a:xfrm>
        <a:prstGeom prst="downArrow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705FA-79B9-4F04-B962-23CD266A075A}">
      <dsp:nvSpPr>
        <dsp:cNvPr id="0" name=""/>
        <dsp:cNvSpPr/>
      </dsp:nvSpPr>
      <dsp:spPr>
        <a:xfrm>
          <a:off x="3230880" y="0"/>
          <a:ext cx="1950720" cy="131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Marginal Benefits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230880" y="0"/>
        <a:ext cx="1950720" cy="1317325"/>
      </dsp:txXfrm>
    </dsp:sp>
    <dsp:sp modelId="{4CC85807-E874-415C-9E9A-CD81356AA6D6}">
      <dsp:nvSpPr>
        <dsp:cNvPr id="0" name=""/>
        <dsp:cNvSpPr/>
      </dsp:nvSpPr>
      <dsp:spPr>
        <a:xfrm>
          <a:off x="3535680" y="1725069"/>
          <a:ext cx="1828800" cy="1254596"/>
        </a:xfrm>
        <a:prstGeom prst="upArrow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9537F-462B-4635-88F8-45D423FC8D32}">
      <dsp:nvSpPr>
        <dsp:cNvPr id="0" name=""/>
        <dsp:cNvSpPr/>
      </dsp:nvSpPr>
      <dsp:spPr>
        <a:xfrm>
          <a:off x="914400" y="1819164"/>
          <a:ext cx="1950720" cy="131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Marginal Costs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914400" y="1819164"/>
        <a:ext cx="1950720" cy="1317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AB025-6A01-47EB-B69A-80AD8E50F361}">
      <dsp:nvSpPr>
        <dsp:cNvPr id="0" name=""/>
        <dsp:cNvSpPr/>
      </dsp:nvSpPr>
      <dsp:spPr>
        <a:xfrm>
          <a:off x="1947421" y="0"/>
          <a:ext cx="4469740" cy="4469740"/>
        </a:xfrm>
        <a:prstGeom prst="diamond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0D119-955D-4027-96E2-9F841A24A4B1}">
      <dsp:nvSpPr>
        <dsp:cNvPr id="0" name=""/>
        <dsp:cNvSpPr/>
      </dsp:nvSpPr>
      <dsp:spPr>
        <a:xfrm>
          <a:off x="2372046" y="424625"/>
          <a:ext cx="1743198" cy="1743198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You clip grocery coupons but Bill and Melinda Gates do not</a:t>
          </a:r>
          <a:endParaRPr lang="en-US" sz="1700" kern="1200" dirty="0"/>
        </a:p>
      </dsp:txBody>
      <dsp:txXfrm>
        <a:off x="2457142" y="509721"/>
        <a:ext cx="1573006" cy="1573006"/>
      </dsp:txXfrm>
    </dsp:sp>
    <dsp:sp modelId="{CC50E5EE-1B77-49B1-8490-D1C66BB3CDF0}">
      <dsp:nvSpPr>
        <dsp:cNvPr id="0" name=""/>
        <dsp:cNvSpPr/>
      </dsp:nvSpPr>
      <dsp:spPr>
        <a:xfrm>
          <a:off x="4249337" y="424625"/>
          <a:ext cx="1743198" cy="1743198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You speed on the way to work but not on the way to school</a:t>
          </a:r>
          <a:endParaRPr lang="en-US" sz="1700" kern="1200" dirty="0"/>
        </a:p>
      </dsp:txBody>
      <dsp:txXfrm>
        <a:off x="4334433" y="509721"/>
        <a:ext cx="1573006" cy="1573006"/>
      </dsp:txXfrm>
    </dsp:sp>
    <dsp:sp modelId="{611BDBA3-706E-4C48-8BCE-21BEAB721077}">
      <dsp:nvSpPr>
        <dsp:cNvPr id="0" name=""/>
        <dsp:cNvSpPr/>
      </dsp:nvSpPr>
      <dsp:spPr>
        <a:xfrm>
          <a:off x="2372046" y="2301916"/>
          <a:ext cx="1743198" cy="1743198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At the ball park, you pay extra to buy a soda from the hawkers in the stands</a:t>
          </a:r>
          <a:endParaRPr lang="en-US" sz="1700" kern="1200" dirty="0"/>
        </a:p>
      </dsp:txBody>
      <dsp:txXfrm>
        <a:off x="2457142" y="2387012"/>
        <a:ext cx="1573006" cy="1573006"/>
      </dsp:txXfrm>
    </dsp:sp>
    <dsp:sp modelId="{AA55DED1-E093-47C8-9A07-0BF3B81331BE}">
      <dsp:nvSpPr>
        <dsp:cNvPr id="0" name=""/>
        <dsp:cNvSpPr/>
      </dsp:nvSpPr>
      <dsp:spPr>
        <a:xfrm>
          <a:off x="4249337" y="2301916"/>
          <a:ext cx="1743198" cy="1743198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You skip your regular dental check-up</a:t>
          </a:r>
        </a:p>
      </dsp:txBody>
      <dsp:txXfrm>
        <a:off x="4334433" y="2387012"/>
        <a:ext cx="1573006" cy="15730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C002E-A0FD-4FE4-8F51-F992E0113CE3}">
      <dsp:nvSpPr>
        <dsp:cNvPr id="0" name=""/>
        <dsp:cNvSpPr/>
      </dsp:nvSpPr>
      <dsp:spPr>
        <a:xfrm>
          <a:off x="2281535" y="1561116"/>
          <a:ext cx="2104429" cy="2104429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Economic Surplus</a:t>
          </a:r>
          <a:endParaRPr lang="en-US" sz="2400" kern="1200" dirty="0"/>
        </a:p>
      </dsp:txBody>
      <dsp:txXfrm>
        <a:off x="2589721" y="1869302"/>
        <a:ext cx="1488057" cy="1488057"/>
      </dsp:txXfrm>
    </dsp:sp>
    <dsp:sp modelId="{BCEC3363-29D9-4A0B-AF66-75964532FCE0}">
      <dsp:nvSpPr>
        <dsp:cNvPr id="0" name=""/>
        <dsp:cNvSpPr/>
      </dsp:nvSpPr>
      <dsp:spPr>
        <a:xfrm rot="12900000">
          <a:off x="850573" y="1167665"/>
          <a:ext cx="1693653" cy="599762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26A17A-BE01-4466-9E13-CC78F2AD438E}">
      <dsp:nvSpPr>
        <dsp:cNvPr id="0" name=""/>
        <dsp:cNvSpPr/>
      </dsp:nvSpPr>
      <dsp:spPr>
        <a:xfrm>
          <a:off x="4116" y="182143"/>
          <a:ext cx="1999208" cy="159936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Total Benefits</a:t>
          </a:r>
          <a:endParaRPr lang="en-US" sz="2400" kern="1200" dirty="0"/>
        </a:p>
      </dsp:txBody>
      <dsp:txXfrm>
        <a:off x="50960" y="228987"/>
        <a:ext cx="1905520" cy="1505678"/>
      </dsp:txXfrm>
    </dsp:sp>
    <dsp:sp modelId="{DB31E32B-4A30-45D7-A5A0-391A95C09B09}">
      <dsp:nvSpPr>
        <dsp:cNvPr id="0" name=""/>
        <dsp:cNvSpPr/>
      </dsp:nvSpPr>
      <dsp:spPr>
        <a:xfrm rot="19500000">
          <a:off x="4123272" y="1167665"/>
          <a:ext cx="1693653" cy="599762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23BDA3-417B-4F02-BD1D-FC1F7ECCD6A9}">
      <dsp:nvSpPr>
        <dsp:cNvPr id="0" name=""/>
        <dsp:cNvSpPr/>
      </dsp:nvSpPr>
      <dsp:spPr>
        <a:xfrm>
          <a:off x="4664175" y="182143"/>
          <a:ext cx="1999208" cy="159936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Total </a:t>
          </a:r>
          <a:br>
            <a:rPr lang="en-US" sz="2400" kern="1200" dirty="0" smtClean="0"/>
          </a:br>
          <a:r>
            <a:rPr lang="en-US" sz="2400" kern="1200" dirty="0" smtClean="0"/>
            <a:t>Costs</a:t>
          </a:r>
          <a:endParaRPr lang="en-US" sz="2400" kern="1200" dirty="0"/>
        </a:p>
      </dsp:txBody>
      <dsp:txXfrm>
        <a:off x="4711019" y="228987"/>
        <a:ext cx="1905520" cy="15056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9264E-147E-443E-A297-27083D709A0F}">
      <dsp:nvSpPr>
        <dsp:cNvPr id="0" name=""/>
        <dsp:cNvSpPr/>
      </dsp:nvSpPr>
      <dsp:spPr>
        <a:xfrm>
          <a:off x="2210526" y="2065880"/>
          <a:ext cx="2524964" cy="2524964"/>
        </a:xfrm>
        <a:prstGeom prst="gear9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Action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156" y="2657341"/>
        <a:ext cx="1509704" cy="1297883"/>
      </dsp:txXfrm>
    </dsp:sp>
    <dsp:sp modelId="{7A9EF6CD-13AE-43B8-B2E7-C7F26723E44A}">
      <dsp:nvSpPr>
        <dsp:cNvPr id="0" name=""/>
        <dsp:cNvSpPr/>
      </dsp:nvSpPr>
      <dsp:spPr>
        <a:xfrm>
          <a:off x="741455" y="1469070"/>
          <a:ext cx="1836338" cy="1836338"/>
        </a:xfrm>
        <a:prstGeom prst="gear6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Marginal Costs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3759" y="1934168"/>
        <a:ext cx="911730" cy="906142"/>
      </dsp:txXfrm>
    </dsp:sp>
    <dsp:sp modelId="{23749B96-2701-4F87-AE8B-BE7844185D1E}">
      <dsp:nvSpPr>
        <dsp:cNvPr id="0" name=""/>
        <dsp:cNvSpPr/>
      </dsp:nvSpPr>
      <dsp:spPr>
        <a:xfrm rot="20700000">
          <a:off x="1769992" y="202184"/>
          <a:ext cx="1799236" cy="1799236"/>
        </a:xfrm>
        <a:prstGeom prst="gear6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Marginal Benefits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2164617" y="596809"/>
        <a:ext cx="1009985" cy="1009985"/>
      </dsp:txXfrm>
    </dsp:sp>
    <dsp:sp modelId="{488EAE47-4CC5-44A5-BE67-8E3C43CD5DEC}">
      <dsp:nvSpPr>
        <dsp:cNvPr id="0" name=""/>
        <dsp:cNvSpPr/>
      </dsp:nvSpPr>
      <dsp:spPr>
        <a:xfrm>
          <a:off x="2020747" y="1682376"/>
          <a:ext cx="3231954" cy="3231954"/>
        </a:xfrm>
        <a:prstGeom prst="circularArrow">
          <a:avLst>
            <a:gd name="adj1" fmla="val 4688"/>
            <a:gd name="adj2" fmla="val 299029"/>
            <a:gd name="adj3" fmla="val 2524897"/>
            <a:gd name="adj4" fmla="val 15842595"/>
            <a:gd name="adj5" fmla="val 5469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E67A0E-0D3D-4DC3-B40D-FC06CE6E208D}">
      <dsp:nvSpPr>
        <dsp:cNvPr id="0" name=""/>
        <dsp:cNvSpPr/>
      </dsp:nvSpPr>
      <dsp:spPr>
        <a:xfrm>
          <a:off x="416243" y="1061056"/>
          <a:ext cx="2348217" cy="23482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E5F9A-D7CC-46CC-8C17-7B3A556F5034}">
      <dsp:nvSpPr>
        <dsp:cNvPr id="0" name=""/>
        <dsp:cNvSpPr/>
      </dsp:nvSpPr>
      <dsp:spPr>
        <a:xfrm>
          <a:off x="1353810" y="-193617"/>
          <a:ext cx="2531851" cy="25318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A68D1-577C-4AD8-940A-96684C6DC260}">
      <dsp:nvSpPr>
        <dsp:cNvPr id="0" name=""/>
        <dsp:cNvSpPr/>
      </dsp:nvSpPr>
      <dsp:spPr>
        <a:xfrm>
          <a:off x="3168" y="489681"/>
          <a:ext cx="1124794" cy="1124794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Explicit Costs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890" y="654403"/>
        <a:ext cx="795350" cy="795350"/>
      </dsp:txXfrm>
    </dsp:sp>
    <dsp:sp modelId="{CD90C191-A311-4F15-B210-A540A251E009}">
      <dsp:nvSpPr>
        <dsp:cNvPr id="0" name=""/>
        <dsp:cNvSpPr/>
      </dsp:nvSpPr>
      <dsp:spPr>
        <a:xfrm>
          <a:off x="239375" y="1705809"/>
          <a:ext cx="652380" cy="652380"/>
        </a:xfrm>
        <a:prstGeom prst="mathPlus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325848" y="1955279"/>
        <a:ext cx="479434" cy="153440"/>
      </dsp:txXfrm>
    </dsp:sp>
    <dsp:sp modelId="{DB5FFC2F-3770-49CB-8E47-8019BAFC589D}">
      <dsp:nvSpPr>
        <dsp:cNvPr id="0" name=""/>
        <dsp:cNvSpPr/>
      </dsp:nvSpPr>
      <dsp:spPr>
        <a:xfrm>
          <a:off x="3168" y="2449523"/>
          <a:ext cx="1124794" cy="1124794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Implicit Costs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890" y="2614245"/>
        <a:ext cx="795350" cy="795350"/>
      </dsp:txXfrm>
    </dsp:sp>
    <dsp:sp modelId="{760370DD-6905-43AE-B3A2-47998F8E0D31}">
      <dsp:nvSpPr>
        <dsp:cNvPr id="0" name=""/>
        <dsp:cNvSpPr/>
      </dsp:nvSpPr>
      <dsp:spPr>
        <a:xfrm>
          <a:off x="1042488" y="1705483"/>
          <a:ext cx="676070" cy="62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042488" y="1831340"/>
        <a:ext cx="487285" cy="377570"/>
      </dsp:txXfrm>
    </dsp:sp>
    <dsp:sp modelId="{FCA233A5-DA89-452A-9257-0A2FA2C0F68F}">
      <dsp:nvSpPr>
        <dsp:cNvPr id="0" name=""/>
        <dsp:cNvSpPr/>
      </dsp:nvSpPr>
      <dsp:spPr>
        <a:xfrm>
          <a:off x="1802840" y="907205"/>
          <a:ext cx="2249589" cy="2249589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Opportunity Cost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2285" y="1236650"/>
        <a:ext cx="1590699" cy="15906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3C018-78BA-4863-8428-F59BEC6DB6E1}">
      <dsp:nvSpPr>
        <dsp:cNvPr id="0" name=""/>
        <dsp:cNvSpPr/>
      </dsp:nvSpPr>
      <dsp:spPr>
        <a:xfrm>
          <a:off x="2094" y="0"/>
          <a:ext cx="1256775" cy="2172461"/>
        </a:xfrm>
        <a:prstGeom prst="upArrow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4CA313-E862-49AB-BC00-6CBD9A88D587}">
      <dsp:nvSpPr>
        <dsp:cNvPr id="0" name=""/>
        <dsp:cNvSpPr/>
      </dsp:nvSpPr>
      <dsp:spPr>
        <a:xfrm>
          <a:off x="1296573" y="0"/>
          <a:ext cx="2132710" cy="217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0" rIns="248920" bIns="24892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bg1"/>
              </a:solidFill>
            </a:rPr>
            <a:t>Marginal Benefits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1296573" y="0"/>
        <a:ext cx="2132710" cy="2172461"/>
      </dsp:txXfrm>
    </dsp:sp>
    <dsp:sp modelId="{E1C91F05-9435-4A7F-AD60-43B81F12A610}">
      <dsp:nvSpPr>
        <dsp:cNvPr id="0" name=""/>
        <dsp:cNvSpPr/>
      </dsp:nvSpPr>
      <dsp:spPr>
        <a:xfrm>
          <a:off x="379127" y="2353500"/>
          <a:ext cx="1256775" cy="2172461"/>
        </a:xfrm>
        <a:prstGeom prst="downArrow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E3CBE4-8E45-410B-83BC-B99F14EAFB08}">
      <dsp:nvSpPr>
        <dsp:cNvPr id="0" name=""/>
        <dsp:cNvSpPr/>
      </dsp:nvSpPr>
      <dsp:spPr>
        <a:xfrm>
          <a:off x="1673606" y="2353500"/>
          <a:ext cx="2132710" cy="217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0" rIns="248920" bIns="24892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bg1"/>
              </a:solidFill>
            </a:rPr>
            <a:t>Marginal Costs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1673606" y="2353500"/>
        <a:ext cx="2132710" cy="2172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8FC5A3-1FB4-4BEB-9C8D-40A39CC09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0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30400" y="231775"/>
            <a:ext cx="2994025" cy="224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2705100"/>
            <a:ext cx="6032500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effectLst/>
              </a:defRPr>
            </a:lvl1pPr>
          </a:lstStyle>
          <a:p>
            <a:pPr>
              <a:defRPr/>
            </a:pPr>
            <a:fld id="{BC7C73D5-D7E2-4C79-BA19-25066A9D1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74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06400" indent="-1778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635000" indent="-1778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800100" indent="-1651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CAC716-4AE7-4C05-B3E0-DE37768B2BD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96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0988D3-CD0D-4FB3-B3DB-693210D226C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27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30EEF0-05D7-4C9D-BC73-89BC46EA5E4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34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ECE63E-D23C-4072-9313-43DD2228F76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96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66C1F5-CD2E-4521-BFB5-698D04684CD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54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119B56-F458-4D68-B07A-E263B6CAFB9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99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A62CC6-C578-4B6B-9C2C-D111C68C422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99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EDB176-3F40-4A64-95C3-8563A6E07FB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08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A96912-7C1A-4828-B273-2242BC8109A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67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EDB176-3F40-4A64-95C3-8563A6E07FB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62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EDB176-3F40-4A64-95C3-8563A6E07FB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27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EDB176-3F40-4A64-95C3-8563A6E07FB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77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EDB176-3F40-4A64-95C3-8563A6E07FB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31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8B995B-75BB-479D-9982-4541D9872D3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28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BBCDB-C770-4BDD-8E18-14E409F2A83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54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A45CCF-AE27-4E47-A74F-3BE09BB65E2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31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7ECD7-F819-4A6B-BF64-012EF63F9D4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6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41727E-C2D8-460C-8EB1-38A501442AC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91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41727E-C2D8-460C-8EB1-38A501442AC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1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0867EC-B31F-419E-928D-7A34B547BD4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0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4677DF-CAAF-4B2E-8C8E-869AB2E88C1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0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4677DF-CAAF-4B2E-8C8E-869AB2E88C1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00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0CC300-7798-4ABB-A35B-8DCDDB46790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0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6C3A31-D3C9-42E0-8BE7-B55CEFF6317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2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E8390D-DF64-460E-8AF9-1CFFFD625CF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09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DCA149-F5FA-4A6A-9CEE-8663342080B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2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24100" y="2743200"/>
            <a:ext cx="4495800" cy="147002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</a:defRPr>
            </a:lvl1pPr>
          </a:lstStyle>
          <a:p>
            <a:r>
              <a:rPr lang="en-US" dirty="0" smtClean="0"/>
              <a:t>Chapter #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62100" y="3886200"/>
            <a:ext cx="6019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573" y="304797"/>
            <a:ext cx="127635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" y="1562099"/>
            <a:ext cx="9143999" cy="0"/>
          </a:xfrm>
          <a:prstGeom prst="line">
            <a:avLst/>
          </a:prstGeom>
          <a:ln w="698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247647"/>
            <a:ext cx="9144000" cy="0"/>
          </a:xfrm>
          <a:prstGeom prst="line">
            <a:avLst/>
          </a:prstGeom>
          <a:ln w="698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52728" y="276222"/>
            <a:ext cx="3505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cap="none" spc="0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34" charset="0"/>
              </a:rPr>
              <a:t>Principles of </a:t>
            </a:r>
          </a:p>
          <a:p>
            <a:r>
              <a:rPr lang="en-US" sz="4000" b="1" cap="none" spc="300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34" charset="0"/>
              </a:rPr>
              <a:t>Economics</a:t>
            </a:r>
            <a:endParaRPr lang="en-US" sz="3600" b="1" cap="none" spc="300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9203" y="1441374"/>
            <a:ext cx="7924797" cy="0"/>
          </a:xfrm>
          <a:prstGeom prst="line">
            <a:avLst/>
          </a:prstGeom>
          <a:ln w="857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9200" y="247647"/>
            <a:ext cx="3" cy="6610353"/>
          </a:xfrm>
          <a:prstGeom prst="line">
            <a:avLst/>
          </a:prstGeom>
          <a:ln w="698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4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78D71-61A0-425B-867A-E47A97C7643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867FB-CE4C-4B18-9AB8-A07E68407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78D71-61A0-425B-867A-E47A97C7643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6EF2F-4ED4-4E60-8C4F-298FE0F14E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46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6781800" cy="685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622425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22425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Slide </a:t>
            </a:r>
            <a:fld id="{B24DEC58-DD5B-41C7-A2B0-CF998E371AE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38421839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6781800" cy="685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622425"/>
            <a:ext cx="77724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Slide </a:t>
            </a:r>
            <a:fld id="{C6EF1895-A5A9-4D66-B29C-39C908E77B2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6912090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2" y="274637"/>
            <a:ext cx="8077197" cy="1173163"/>
          </a:xfrm>
        </p:spPr>
        <p:txBody>
          <a:bodyPr>
            <a:normAutofit/>
          </a:bodyPr>
          <a:lstStyle>
            <a:lvl1pPr algn="l">
              <a:defRPr sz="3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F09FB3-C340-47C6-A975-EB64EA2121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2387" y="328611"/>
            <a:ext cx="11715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" y="1447801"/>
            <a:ext cx="9143999" cy="0"/>
          </a:xfrm>
          <a:prstGeom prst="line">
            <a:avLst/>
          </a:prstGeom>
          <a:ln w="698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6803" y="247647"/>
            <a:ext cx="3" cy="1200154"/>
          </a:xfrm>
          <a:prstGeom prst="line">
            <a:avLst/>
          </a:prstGeom>
          <a:ln w="698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247647"/>
            <a:ext cx="9144000" cy="0"/>
          </a:xfrm>
          <a:prstGeom prst="line">
            <a:avLst/>
          </a:prstGeom>
          <a:ln w="698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69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78D71-61A0-425B-867A-E47A97C7643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51146-FF02-4AC6-AB15-8B203468FE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2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78D71-61A0-425B-867A-E47A97C7643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9CCCB-5117-4C8F-B2B9-66F327A608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2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78D71-61A0-425B-867A-E47A97C7643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717D4-A9DD-43B0-BF66-1B858292FB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5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78D71-61A0-425B-867A-E47A97C7643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1245-6729-4A6C-8BFB-381A89E61F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6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78D71-61A0-425B-867A-E47A97C7643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BD134-8B50-4EF4-A2C4-92A13B98D0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4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78D71-61A0-425B-867A-E47A97C7643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7B1D5-652F-4E89-B446-B193011F8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9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78D71-61A0-425B-867A-E47A97C7643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90E78-4513-44E4-822E-39CB251273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0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26" y="274637"/>
            <a:ext cx="7762873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26" y="1600200"/>
            <a:ext cx="77628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1A52F8-B1D4-48D2-86A6-396B2BE1DF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2387" y="328611"/>
            <a:ext cx="117157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2" y="1447801"/>
            <a:ext cx="9143999" cy="0"/>
          </a:xfrm>
          <a:prstGeom prst="line">
            <a:avLst/>
          </a:prstGeom>
          <a:ln w="698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066803" y="247647"/>
            <a:ext cx="3" cy="1200154"/>
          </a:xfrm>
          <a:prstGeom prst="line">
            <a:avLst/>
          </a:prstGeom>
          <a:ln w="698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247647"/>
            <a:ext cx="9144000" cy="0"/>
          </a:xfrm>
          <a:prstGeom prst="line">
            <a:avLst/>
          </a:prstGeom>
          <a:ln w="698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PowerPoint-dia1.sld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-dia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-dia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-dia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9493" y="2743200"/>
            <a:ext cx="7328847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Thinking Like an Economist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23750" y="3870781"/>
            <a:ext cx="6019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Applying the Cost – Benefit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Assume people are rational</a:t>
            </a:r>
          </a:p>
          <a:p>
            <a:pPr lvl="1" eaLnBrk="1" hangingPunct="1"/>
            <a:r>
              <a:rPr lang="en-US" sz="2200" dirty="0" smtClean="0"/>
              <a:t>A </a:t>
            </a:r>
            <a:r>
              <a:rPr lang="en-US" sz="2200" b="1" dirty="0" smtClean="0">
                <a:solidFill>
                  <a:srgbClr val="FFC000"/>
                </a:solidFill>
              </a:rPr>
              <a:t>rational person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smtClean="0"/>
              <a:t>has well defined goals and tries to fulfill those goals as best as she or he can</a:t>
            </a:r>
          </a:p>
          <a:p>
            <a:pPr eaLnBrk="1" hangingPunct="1"/>
            <a:r>
              <a:rPr lang="en-US" dirty="0" smtClean="0"/>
              <a:t>Would </a:t>
            </a:r>
            <a:r>
              <a:rPr lang="en-US" dirty="0" smtClean="0"/>
              <a:t>you walk to town to save $10 on an item?</a:t>
            </a:r>
          </a:p>
          <a:p>
            <a:pPr lvl="1" eaLnBrk="1" hangingPunct="1"/>
            <a:r>
              <a:rPr lang="en-US" sz="2200" dirty="0" smtClean="0"/>
              <a:t>Benefits are clear</a:t>
            </a:r>
          </a:p>
          <a:p>
            <a:pPr lvl="1" eaLnBrk="1" hangingPunct="1"/>
            <a:r>
              <a:rPr lang="en-US" sz="2200" dirty="0" smtClean="0"/>
              <a:t>Costs are harder to define</a:t>
            </a:r>
          </a:p>
          <a:p>
            <a:pPr eaLnBrk="1" hangingPunct="1"/>
            <a:r>
              <a:rPr lang="en-US" dirty="0" smtClean="0"/>
              <a:t>Hypothetical auction</a:t>
            </a:r>
          </a:p>
          <a:p>
            <a:pPr lvl="1" eaLnBrk="1" hangingPunct="1"/>
            <a:r>
              <a:rPr lang="en-US" sz="2200" dirty="0" smtClean="0"/>
              <a:t>Would you walk to town if someone paid you $9?</a:t>
            </a:r>
          </a:p>
          <a:p>
            <a:pPr lvl="1" eaLnBrk="1" hangingPunct="1"/>
            <a:r>
              <a:rPr lang="en-US" sz="2200" dirty="0" smtClean="0"/>
              <a:t>If you would walk to town for less than $10, you gain from buying the item in town</a:t>
            </a:r>
          </a:p>
        </p:txBody>
      </p:sp>
      <p:sp>
        <p:nvSpPr>
          <p:cNvPr id="256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45314786-A0B4-491D-A9EA-2B054AD3B3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2166261"/>
              </p:ext>
            </p:extLst>
          </p:nvPr>
        </p:nvGraphicFramePr>
        <p:xfrm>
          <a:off x="691607" y="1574800"/>
          <a:ext cx="8364582" cy="446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Cost – Benefit Principle Examples</a:t>
            </a:r>
          </a:p>
        </p:txBody>
      </p:sp>
      <p:sp>
        <p:nvSpPr>
          <p:cNvPr id="276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2A7C104-2217-499D-8E1E-BCB2B47B506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0D119-955D-4027-96E2-9F841A24A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50E5EE-1B77-49B1-8490-D1C66BB3C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1BDBA3-706E-4C48-8BCE-21BEAB721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55DED1-E093-47C8-9A07-0BF3B813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2819400" y="6453188"/>
            <a:ext cx="3657600" cy="252412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/>
              <a:t>Chapter 1: Thinking Like an Economist</a:t>
            </a:r>
          </a:p>
        </p:txBody>
      </p:sp>
      <p:sp>
        <p:nvSpPr>
          <p:cNvPr id="12291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915423" y="6453188"/>
            <a:ext cx="806547" cy="268287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</a:t>
            </a:r>
            <a:fld id="{EB1AB218-9C87-4A65-AED5-B43516D28A01}" type="slidenum">
              <a:rPr lang="en-US" altLang="hu-HU" sz="1200" smtClean="0"/>
              <a:pPr/>
              <a:t>12</a:t>
            </a:fld>
            <a:endParaRPr lang="en-US" altLang="hu-HU" sz="1200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09954"/>
            <a:ext cx="6781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hu-HU" sz="3200" dirty="0" smtClean="0"/>
              <a:t>Applying The Cost-Benefit Principle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Rational Person</a:t>
            </a:r>
          </a:p>
          <a:p>
            <a:pPr lvl="1" eaLnBrk="1" hangingPunct="1"/>
            <a:r>
              <a:rPr lang="en-US" altLang="hu-HU" smtClean="0"/>
              <a:t>Someone with well-defined goals who tries to fulfill those goals as best he or she can</a:t>
            </a:r>
            <a:endParaRPr lang="hu-HU" altLang="hu-HU" smtClean="0"/>
          </a:p>
          <a:p>
            <a:pPr eaLnBrk="1" hangingPunct="1"/>
            <a:r>
              <a:rPr lang="en-US" altLang="hu-HU" smtClean="0">
                <a:solidFill>
                  <a:srgbClr val="FFFF00"/>
                </a:solidFill>
              </a:rPr>
              <a:t>Constrained optimization</a:t>
            </a:r>
            <a:endParaRPr lang="hu-HU" altLang="hu-HU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altLang="hu-HU" smtClean="0">
                <a:solidFill>
                  <a:srgbClr val="FFFF00"/>
                </a:solidFill>
              </a:rPr>
              <a:t>Maximize benefit (minimize cost) within your means</a:t>
            </a:r>
          </a:p>
        </p:txBody>
      </p:sp>
    </p:spTree>
    <p:extLst>
      <p:ext uri="{BB962C8B-B14F-4D97-AF65-F5344CB8AC3E}">
        <p14:creationId xmlns:p14="http://schemas.microsoft.com/office/powerpoint/2010/main" val="23675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2819400" y="6453188"/>
            <a:ext cx="3657600" cy="252412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/>
              <a:t>Chapter 1: Thinking Like an Economist</a:t>
            </a:r>
          </a:p>
        </p:txBody>
      </p:sp>
      <p:sp>
        <p:nvSpPr>
          <p:cNvPr id="1331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971692" y="6410984"/>
            <a:ext cx="679938" cy="268287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</a:t>
            </a:r>
            <a:r>
              <a:rPr lang="en-US" altLang="hu-HU" sz="1200" dirty="0" smtClean="0"/>
              <a:t> </a:t>
            </a:r>
            <a:fld id="{950CEA75-9E69-41FE-9D0E-174D7917FCF7}" type="slidenum">
              <a:rPr lang="en-US" altLang="hu-HU" sz="1200"/>
              <a:pPr/>
              <a:t>13</a:t>
            </a:fld>
            <a:endParaRPr lang="en-US" altLang="hu-HU" sz="1200" dirty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67751"/>
            <a:ext cx="6781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hu-HU" sz="3200" dirty="0" smtClean="0"/>
              <a:t>Applying The Cost-Benefit Principle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Should you walk downtown to save $10 on a $25 computer game?</a:t>
            </a:r>
          </a:p>
          <a:p>
            <a:pPr lvl="1" eaLnBrk="1" hangingPunct="1"/>
            <a:r>
              <a:rPr lang="en-US" altLang="hu-HU" smtClean="0"/>
              <a:t>The benefit of going downtown = $10</a:t>
            </a:r>
          </a:p>
          <a:p>
            <a:pPr lvl="1" eaLnBrk="1" hangingPunct="1"/>
            <a:r>
              <a:rPr lang="en-US" altLang="hu-HU" smtClean="0"/>
              <a:t>The cost of going downtown is the dollar value of everything you give up to go downtown		</a:t>
            </a:r>
          </a:p>
        </p:txBody>
      </p:sp>
    </p:spTree>
    <p:extLst>
      <p:ext uri="{BB962C8B-B14F-4D97-AF65-F5344CB8AC3E}">
        <p14:creationId xmlns:p14="http://schemas.microsoft.com/office/powerpoint/2010/main" val="38252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2819400" y="6453188"/>
            <a:ext cx="3657600" cy="252412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/>
              <a:t>Chapter 1: Thinking Like an Economist</a:t>
            </a:r>
          </a:p>
        </p:txBody>
      </p:sp>
      <p:sp>
        <p:nvSpPr>
          <p:cNvPr id="14339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591868" y="6396916"/>
            <a:ext cx="623668" cy="268287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</a:t>
            </a:r>
            <a:fld id="{9E24C1A1-AE98-44F3-A51F-BBF285875048}" type="slidenum">
              <a:rPr lang="en-US" altLang="hu-HU" sz="1200" smtClean="0"/>
              <a:pPr/>
              <a:t>14</a:t>
            </a:fld>
            <a:endParaRPr lang="en-US" altLang="hu-HU" sz="1200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81819"/>
            <a:ext cx="6781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hu-HU" sz="3200" dirty="0" smtClean="0"/>
              <a:t>Applying The Cost-Benefit Principle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mtClean="0"/>
              <a:t>Should you walk downtown to save $10 on a $25 computer game?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u-HU" smtClean="0"/>
              <a:t>Estimating the cost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u-HU" smtClean="0"/>
              <a:t>How much could someone have to pay to walk downtown?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hu-HU" smtClean="0"/>
              <a:t>If you would walk downtown for $9, the trip’s cost is $9.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u-HU" smtClean="0"/>
              <a:t>The benefit ($10) exceeds the cost of ($9) of buying the game downtown</a:t>
            </a:r>
          </a:p>
        </p:txBody>
      </p:sp>
    </p:spTree>
    <p:extLst>
      <p:ext uri="{BB962C8B-B14F-4D97-AF65-F5344CB8AC3E}">
        <p14:creationId xmlns:p14="http://schemas.microsoft.com/office/powerpoint/2010/main" val="105952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pc="300" dirty="0" smtClean="0"/>
              <a:t>Economic Surplus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C000"/>
                </a:solidFill>
              </a:rPr>
              <a:t>economic surplus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of an action is equal to its benefit minus its costs</a:t>
            </a:r>
          </a:p>
        </p:txBody>
      </p:sp>
      <p:sp>
        <p:nvSpPr>
          <p:cNvPr id="296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8C616A8C-5BB5-4516-BA70-B55858D37DFC}" type="slidenum">
              <a:rPr lang="en-US" smtClean="0"/>
              <a:pPr/>
              <a:t>15</a:t>
            </a:fld>
            <a:endParaRPr lang="en-US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56721652"/>
              </p:ext>
            </p:extLst>
          </p:nvPr>
        </p:nvGraphicFramePr>
        <p:xfrm>
          <a:off x="1524000" y="2400300"/>
          <a:ext cx="6667500" cy="384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CC002E-A0FD-4FE4-8F51-F992E0113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EC3363-29D9-4A0B-AF66-75964532F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26A17A-BE01-4466-9E13-CC78F2AD4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1E32B-4A30-45D7-A5A0-391A95C09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23BDA3-417B-4F02-BD1D-FC1F7ECCD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2819400" y="6453188"/>
            <a:ext cx="3657600" cy="252412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/>
              <a:t>Chapter 1: Thinking Like an Economist</a:t>
            </a:r>
          </a:p>
        </p:txBody>
      </p:sp>
      <p:sp>
        <p:nvSpPr>
          <p:cNvPr id="16387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535595" y="6439120"/>
            <a:ext cx="834683" cy="268287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</a:t>
            </a:r>
            <a:fld id="{10C476EC-7375-434E-A202-100B42D513E8}" type="slidenum">
              <a:rPr lang="en-US" altLang="hu-HU" sz="1200" smtClean="0"/>
              <a:pPr/>
              <a:t>16</a:t>
            </a:fld>
            <a:endParaRPr lang="en-US" altLang="hu-HU" sz="1200" dirty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67751"/>
            <a:ext cx="6781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hu-HU" sz="3200" dirty="0" smtClean="0"/>
              <a:t>Applying The Cost-Benefit Principle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Opportunity Cost</a:t>
            </a:r>
          </a:p>
          <a:p>
            <a:pPr lvl="1" eaLnBrk="1" hangingPunct="1"/>
            <a:r>
              <a:rPr lang="en-US" altLang="hu-HU" smtClean="0"/>
              <a:t>The value of the next-best alternative that must be forgone to undertake an activity</a:t>
            </a:r>
            <a:endParaRPr lang="hu-HU" altLang="hu-HU" smtClean="0"/>
          </a:p>
          <a:p>
            <a:pPr eaLnBrk="1" hangingPunct="1"/>
            <a:r>
              <a:rPr lang="en-US" altLang="hu-HU" smtClean="0">
                <a:solidFill>
                  <a:srgbClr val="FFFF00"/>
                </a:solidFill>
              </a:rPr>
              <a:t>Example: How much is the total cost of your undergrad education?</a:t>
            </a:r>
          </a:p>
          <a:p>
            <a:pPr lvl="1" eaLnBrk="1" hangingPunct="1"/>
            <a:r>
              <a:rPr lang="en-US" altLang="hu-HU" smtClean="0">
                <a:solidFill>
                  <a:srgbClr val="FFFF00"/>
                </a:solidFill>
              </a:rPr>
              <a:t>Explicit costs</a:t>
            </a:r>
          </a:p>
          <a:p>
            <a:pPr lvl="1" eaLnBrk="1" hangingPunct="1"/>
            <a:r>
              <a:rPr lang="en-US" altLang="hu-HU" smtClean="0">
                <a:solidFill>
                  <a:srgbClr val="FFFF00"/>
                </a:solidFill>
              </a:rPr>
              <a:t>Implicit costs (opportunity cost)</a:t>
            </a:r>
          </a:p>
        </p:txBody>
      </p:sp>
    </p:spTree>
    <p:extLst>
      <p:ext uri="{BB962C8B-B14F-4D97-AF65-F5344CB8AC3E}">
        <p14:creationId xmlns:p14="http://schemas.microsoft.com/office/powerpoint/2010/main" val="35177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2819400" y="6453188"/>
            <a:ext cx="3657600" cy="252412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/>
              <a:t>Chapter 1: Thinking Like an Economist</a:t>
            </a:r>
          </a:p>
        </p:txBody>
      </p:sp>
      <p:sp>
        <p:nvSpPr>
          <p:cNvPr id="17411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535596" y="6425052"/>
            <a:ext cx="722142" cy="268287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</a:t>
            </a:r>
            <a:fld id="{B2AD4768-F5F4-43CE-860D-4B86ABA53A11}" type="slidenum">
              <a:rPr lang="en-US" altLang="hu-HU" sz="1200" smtClean="0"/>
              <a:pPr/>
              <a:t>17</a:t>
            </a:fld>
            <a:endParaRPr lang="en-US" altLang="hu-HU" sz="1200" dirty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67751"/>
            <a:ext cx="6781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hu-HU" sz="3200" dirty="0" smtClean="0"/>
              <a:t>Applying The Cost-Benefit Principle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mtClean="0"/>
              <a:t>Assume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u-HU" smtClean="0"/>
              <a:t>The benefit of buying the game downtown is $10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u-HU" smtClean="0"/>
              <a:t>The cost of making the trip is $12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hu-HU" smtClean="0"/>
              <a:t>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u-HU" smtClean="0"/>
              <a:t>What is your economic surplus from buying the game downtown?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hu-HU" smtClean="0"/>
              <a:t>Where should you buy the game?</a:t>
            </a:r>
            <a:endParaRPr lang="en-US" altLang="hu-HU" sz="2400" smtClean="0"/>
          </a:p>
        </p:txBody>
      </p:sp>
    </p:spTree>
    <p:extLst>
      <p:ext uri="{BB962C8B-B14F-4D97-AF65-F5344CB8AC3E}">
        <p14:creationId xmlns:p14="http://schemas.microsoft.com/office/powerpoint/2010/main" val="16944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2819400" y="6453188"/>
            <a:ext cx="3657600" cy="252412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/>
              <a:t>Chapter 1: Thinking Like an Economist</a:t>
            </a:r>
          </a:p>
        </p:txBody>
      </p:sp>
      <p:sp>
        <p:nvSpPr>
          <p:cNvPr id="1843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324582" y="6425052"/>
            <a:ext cx="961292" cy="268287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</a:t>
            </a:r>
            <a:fld id="{1A695664-7E42-4FA1-A994-A261417C7C54}" type="slidenum">
              <a:rPr lang="en-US" altLang="hu-HU" sz="1200" smtClean="0"/>
              <a:pPr/>
              <a:t>18</a:t>
            </a:fld>
            <a:endParaRPr lang="en-US" altLang="hu-HU" sz="1200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95886"/>
            <a:ext cx="6781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hu-HU" sz="3200" dirty="0" smtClean="0"/>
              <a:t>Applying The Cost-Benefit Principle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The Role of Economic Models</a:t>
            </a:r>
          </a:p>
          <a:p>
            <a:pPr lvl="1" eaLnBrk="1" hangingPunct="1"/>
            <a:r>
              <a:rPr lang="en-US" altLang="hu-HU" smtClean="0"/>
              <a:t>Economic models are abstract constructs (simplified descriptions) that allow us to analyze situations in a logical way</a:t>
            </a:r>
          </a:p>
          <a:p>
            <a:pPr lvl="1" eaLnBrk="1" hangingPunct="1"/>
            <a:r>
              <a:rPr lang="en-US" altLang="hu-HU" smtClean="0"/>
              <a:t>Other examples of abstract models</a:t>
            </a:r>
          </a:p>
          <a:p>
            <a:pPr lvl="2" eaLnBrk="1" hangingPunct="1"/>
            <a:r>
              <a:rPr lang="en-US" altLang="hu-HU" smtClean="0"/>
              <a:t>A computer model of climate change</a:t>
            </a:r>
          </a:p>
          <a:p>
            <a:pPr lvl="2" eaLnBrk="1" hangingPunct="1"/>
            <a:r>
              <a:rPr lang="en-US" altLang="hu-HU" smtClean="0"/>
              <a:t>A road map</a:t>
            </a:r>
          </a:p>
        </p:txBody>
      </p:sp>
    </p:spTree>
    <p:extLst>
      <p:ext uri="{BB962C8B-B14F-4D97-AF65-F5344CB8AC3E}">
        <p14:creationId xmlns:p14="http://schemas.microsoft.com/office/powerpoint/2010/main" val="9247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pc="300" dirty="0" smtClean="0"/>
              <a:t>Opportunity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Opportunity cost </a:t>
            </a:r>
            <a:r>
              <a:rPr lang="en-US" dirty="0" smtClean="0"/>
              <a:t>is the value of what must be foregone in order to undertake an activity </a:t>
            </a:r>
          </a:p>
          <a:p>
            <a:pPr lvl="1" eaLnBrk="1" hangingPunct="1"/>
            <a:r>
              <a:rPr lang="en-US" dirty="0" smtClean="0"/>
              <a:t>Consider explicit </a:t>
            </a:r>
            <a:r>
              <a:rPr lang="en-US" u="sng" dirty="0" smtClean="0"/>
              <a:t>and</a:t>
            </a:r>
            <a:r>
              <a:rPr lang="en-US" dirty="0" smtClean="0"/>
              <a:t> implicit costs</a:t>
            </a:r>
          </a:p>
          <a:p>
            <a:pPr eaLnBrk="1" hangingPunct="1"/>
            <a:r>
              <a:rPr lang="en-US" dirty="0" smtClean="0"/>
              <a:t>Examples:</a:t>
            </a:r>
          </a:p>
          <a:p>
            <a:pPr lvl="1" eaLnBrk="1" hangingPunct="1"/>
            <a:r>
              <a:rPr lang="en-US" dirty="0" smtClean="0"/>
              <a:t>Give up an hour of babysitting to go to the movies</a:t>
            </a:r>
          </a:p>
          <a:p>
            <a:pPr lvl="1" eaLnBrk="1" hangingPunct="1"/>
            <a:r>
              <a:rPr lang="en-US" dirty="0" smtClean="0"/>
              <a:t>Give up watching TV to walk to town</a:t>
            </a:r>
          </a:p>
          <a:p>
            <a:pPr eaLnBrk="1" hangingPunct="1"/>
            <a:r>
              <a:rPr lang="en-US" dirty="0" smtClean="0"/>
              <a:t>Caution:  NOT the combined value of </a:t>
            </a:r>
            <a:r>
              <a:rPr lang="en-US" u="sng" dirty="0" smtClean="0"/>
              <a:t>all</a:t>
            </a:r>
            <a:r>
              <a:rPr lang="en-US" dirty="0" smtClean="0"/>
              <a:t> possible activities</a:t>
            </a:r>
          </a:p>
          <a:p>
            <a:pPr lvl="1" eaLnBrk="1" hangingPunct="1"/>
            <a:r>
              <a:rPr lang="en-US" dirty="0" smtClean="0"/>
              <a:t>Opportunity cost considers only your best alternative</a:t>
            </a:r>
          </a:p>
        </p:txBody>
      </p:sp>
      <p:sp>
        <p:nvSpPr>
          <p:cNvPr id="317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D550DADA-3974-4C64-ADFE-A88708F1CC5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pc="300" dirty="0" smtClean="0"/>
              <a:t>Learning Objectives</a:t>
            </a:r>
          </a:p>
        </p:txBody>
      </p:sp>
      <p:sp>
        <p:nvSpPr>
          <p:cNvPr id="45056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 eaLnBrk="1" hangingPunct="1">
              <a:buFont typeface="Times New Roman" pitchFamily="18" charset="0"/>
              <a:buAutoNum type="arabicPeriod"/>
            </a:pPr>
            <a:r>
              <a:rPr lang="en-US" dirty="0" smtClean="0"/>
              <a:t>Explain and apply the </a:t>
            </a:r>
            <a:r>
              <a:rPr lang="en-US" i="1" dirty="0" smtClean="0">
                <a:solidFill>
                  <a:srgbClr val="FFC000"/>
                </a:solidFill>
              </a:rPr>
              <a:t>Scarcity Principle</a:t>
            </a:r>
            <a:endParaRPr lang="en-US" dirty="0" smtClean="0">
              <a:solidFill>
                <a:srgbClr val="FFC000"/>
              </a:solidFill>
            </a:endParaRPr>
          </a:p>
          <a:p>
            <a:pPr marL="533400" indent="-533400" eaLnBrk="1" hangingPunct="1">
              <a:buFont typeface="Times New Roman" pitchFamily="18" charset="0"/>
              <a:buAutoNum type="arabicPeriod"/>
            </a:pPr>
            <a:r>
              <a:rPr lang="en-US" dirty="0" smtClean="0"/>
              <a:t>Explain and apply the </a:t>
            </a:r>
            <a:r>
              <a:rPr lang="en-US" i="1" dirty="0" smtClean="0">
                <a:solidFill>
                  <a:srgbClr val="FFC000"/>
                </a:solidFill>
              </a:rPr>
              <a:t>Cost-Benefit Principle</a:t>
            </a:r>
            <a:endParaRPr lang="en-US" dirty="0" smtClean="0">
              <a:solidFill>
                <a:srgbClr val="FFC000"/>
              </a:solidFill>
            </a:endParaRPr>
          </a:p>
          <a:p>
            <a:pPr marL="533400" indent="-533400" eaLnBrk="1" hangingPunct="1">
              <a:buFont typeface="Times New Roman" pitchFamily="18" charset="0"/>
              <a:buAutoNum type="arabicPeriod"/>
            </a:pPr>
            <a:r>
              <a:rPr lang="en-US" dirty="0" smtClean="0"/>
              <a:t>Discuss three important pitfalls that occur when applying the </a:t>
            </a:r>
            <a:r>
              <a:rPr lang="en-US" i="1" dirty="0" smtClean="0"/>
              <a:t>Cost-Benefit Principle</a:t>
            </a:r>
            <a:r>
              <a:rPr lang="en-US" dirty="0" smtClean="0"/>
              <a:t> inconsistently</a:t>
            </a:r>
          </a:p>
          <a:p>
            <a:pPr marL="533400" indent="-533400" eaLnBrk="1" hangingPunct="1">
              <a:buFont typeface="Times New Roman" pitchFamily="18" charset="0"/>
              <a:buAutoNum type="arabicPeriod"/>
            </a:pPr>
            <a:r>
              <a:rPr lang="en-US" dirty="0" smtClean="0"/>
              <a:t>Explain and apply the </a:t>
            </a:r>
            <a:r>
              <a:rPr lang="en-US" i="1" dirty="0" smtClean="0">
                <a:solidFill>
                  <a:srgbClr val="FFC000"/>
                </a:solidFill>
              </a:rPr>
              <a:t>Incentive Principle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  <p:sp>
        <p:nvSpPr>
          <p:cNvPr id="174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1-</a:t>
            </a:r>
            <a:fld id="{673F86F4-6257-4A42-AA8B-D2040515FC5F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pc="300" dirty="0" smtClean="0"/>
              <a:t>Economic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Simplifying assumptions</a:t>
            </a:r>
          </a:p>
          <a:p>
            <a:pPr lvl="1" eaLnBrk="1" hangingPunct="1"/>
            <a:r>
              <a:rPr lang="en-US" dirty="0" smtClean="0"/>
              <a:t>Which aspects of the decision are absolutely essential?</a:t>
            </a:r>
          </a:p>
          <a:p>
            <a:pPr lvl="1" eaLnBrk="1" hangingPunct="1"/>
            <a:r>
              <a:rPr lang="en-US" dirty="0" smtClean="0"/>
              <a:t>Which aspects are irrelevant?</a:t>
            </a:r>
          </a:p>
          <a:p>
            <a:pPr eaLnBrk="1" hangingPunct="1"/>
            <a:r>
              <a:rPr lang="en-US" dirty="0" smtClean="0"/>
              <a:t>Abstract representation of key relationships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u="sng" dirty="0" smtClean="0"/>
              <a:t>Cost-Benefit Principle</a:t>
            </a:r>
            <a:r>
              <a:rPr lang="en-US" dirty="0" smtClean="0"/>
              <a:t> is a model</a:t>
            </a:r>
          </a:p>
          <a:p>
            <a:pPr lvl="2" eaLnBrk="1" hangingPunct="1"/>
            <a:r>
              <a:rPr lang="en-US" dirty="0" smtClean="0"/>
              <a:t>If costs of an action increase, the action is less likely</a:t>
            </a:r>
          </a:p>
          <a:p>
            <a:pPr lvl="2" eaLnBrk="1" hangingPunct="1"/>
            <a:r>
              <a:rPr lang="en-US" dirty="0" smtClean="0"/>
              <a:t>If benefits of an action increase, the action is more likely</a:t>
            </a:r>
          </a:p>
        </p:txBody>
      </p:sp>
      <p:sp>
        <p:nvSpPr>
          <p:cNvPr id="337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1A38DC75-E5C9-45D4-BF3E-44357FBE540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hu-HU" smtClean="0">
                <a:solidFill>
                  <a:srgbClr val="FFFF00"/>
                </a:solidFill>
              </a:rPr>
              <a:t>Economic Models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6" y="2166425"/>
            <a:ext cx="7762874" cy="3959738"/>
          </a:xfrm>
        </p:spPr>
        <p:txBody>
          <a:bodyPr/>
          <a:lstStyle/>
          <a:p>
            <a:pPr eaLnBrk="1" hangingPunct="1"/>
            <a:r>
              <a:rPr lang="en-US" altLang="hu-HU" dirty="0" smtClean="0">
                <a:solidFill>
                  <a:srgbClr val="FFFF00"/>
                </a:solidFill>
              </a:rPr>
              <a:t>Assumptions (Hypotheses)</a:t>
            </a:r>
          </a:p>
          <a:p>
            <a:pPr eaLnBrk="1" hangingPunct="1"/>
            <a:r>
              <a:rPr lang="en-US" altLang="hu-HU" dirty="0" smtClean="0">
                <a:solidFill>
                  <a:srgbClr val="FFFF00"/>
                </a:solidFill>
              </a:rPr>
              <a:t>Theory</a:t>
            </a:r>
          </a:p>
          <a:p>
            <a:pPr eaLnBrk="1" hangingPunct="1"/>
            <a:r>
              <a:rPr lang="en-US" altLang="hu-HU" dirty="0" smtClean="0">
                <a:solidFill>
                  <a:srgbClr val="FFFF00"/>
                </a:solidFill>
              </a:rPr>
              <a:t>Model</a:t>
            </a:r>
          </a:p>
          <a:p>
            <a:pPr eaLnBrk="1" hangingPunct="1"/>
            <a:r>
              <a:rPr lang="en-US" altLang="hu-HU" dirty="0" smtClean="0">
                <a:solidFill>
                  <a:srgbClr val="FFFF00"/>
                </a:solidFill>
              </a:rPr>
              <a:t>Testing your model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4690" y="6386731"/>
            <a:ext cx="1062110" cy="292540"/>
          </a:xfrm>
          <a:noFill/>
        </p:spPr>
        <p:txBody>
          <a:bodyPr/>
          <a:lstStyle/>
          <a:p>
            <a:r>
              <a:rPr lang="en-US" dirty="0" smtClean="0"/>
              <a:t>1-</a:t>
            </a:r>
            <a:r>
              <a:rPr lang="hu-HU" dirty="0" smtClean="0"/>
              <a:t>21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01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pc="300" dirty="0" smtClean="0"/>
              <a:t>Three Decision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smtClean="0"/>
              <a:t>Economic analysis predicts likely behavior</a:t>
            </a:r>
          </a:p>
          <a:p>
            <a:pPr marL="457200" indent="-457200" eaLnBrk="1" hangingPunct="1"/>
            <a:r>
              <a:rPr lang="en-US" smtClean="0"/>
              <a:t>Three general cases of mistakes</a:t>
            </a:r>
          </a:p>
          <a:p>
            <a:pPr lvl="1" indent="-457200" eaLnBrk="1" hangingPunct="1">
              <a:buFont typeface="Times New Roman" pitchFamily="18" charset="0"/>
              <a:buAutoNum type="arabicPeriod"/>
            </a:pPr>
            <a:r>
              <a:rPr lang="en-US" smtClean="0"/>
              <a:t>Measuring costs and benefits as proportions instead of absolute amounts</a:t>
            </a:r>
          </a:p>
          <a:p>
            <a:pPr lvl="1" indent="-457200" eaLnBrk="1" hangingPunct="1">
              <a:buFont typeface="Times New Roman" pitchFamily="18" charset="0"/>
              <a:buAutoNum type="arabicPeriod"/>
            </a:pPr>
            <a:r>
              <a:rPr lang="en-US" smtClean="0"/>
              <a:t>Ignoring implicit costs</a:t>
            </a:r>
          </a:p>
          <a:p>
            <a:pPr lvl="1" indent="-457200" eaLnBrk="1" hangingPunct="1">
              <a:buFont typeface="Times New Roman" pitchFamily="18" charset="0"/>
              <a:buAutoNum type="arabicPeriod"/>
            </a:pPr>
            <a:r>
              <a:rPr lang="en-US" smtClean="0"/>
              <a:t>Failure to think at the margin</a:t>
            </a:r>
          </a:p>
        </p:txBody>
      </p:sp>
      <p:sp>
        <p:nvSpPr>
          <p:cNvPr id="358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CA24AD3D-6DC3-4089-8221-8DD16B994C1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129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pc="300" dirty="0" smtClean="0"/>
              <a:t>Pitfall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6" y="1600200"/>
            <a:ext cx="3161186" cy="4525963"/>
          </a:xfrm>
        </p:spPr>
        <p:txBody>
          <a:bodyPr>
            <a:normAutofit fontScale="92500"/>
          </a:bodyPr>
          <a:lstStyle/>
          <a:p>
            <a:pPr marL="285750" lvl="1" eaLnBrk="1" hangingPunct="1">
              <a:buFontTx/>
              <a:buNone/>
            </a:pPr>
            <a:r>
              <a:rPr lang="en-US" sz="2700" b="1" dirty="0" smtClean="0"/>
              <a:t>	Measuring costs and benefits as proportions instead of absolute amount</a:t>
            </a:r>
          </a:p>
          <a:p>
            <a:pPr marL="511175" lvl="2" indent="-225425" eaLnBrk="1" hangingPunct="1">
              <a:buClr>
                <a:schemeClr val="bg1"/>
              </a:buClr>
            </a:pPr>
            <a:r>
              <a:rPr lang="en-US" sz="2500" dirty="0" smtClean="0"/>
              <a:t>Would you walk to town to save $10 on a $25 item?</a:t>
            </a:r>
          </a:p>
          <a:p>
            <a:pPr marL="511175" lvl="2" indent="-225425" eaLnBrk="1" hangingPunct="1">
              <a:buClr>
                <a:schemeClr val="bg1"/>
              </a:buClr>
            </a:pPr>
            <a:r>
              <a:rPr lang="en-US" sz="2500" dirty="0" smtClean="0"/>
              <a:t>Would you walk to town to save $10 on a $2,500 item?</a:t>
            </a:r>
          </a:p>
          <a:p>
            <a:pPr algn="ctr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378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E2D52037-ACF9-455F-ACFB-642E127ACDF2}" type="slidenum">
              <a:rPr lang="en-US" smtClean="0"/>
              <a:pPr/>
              <a:t>23</a:t>
            </a:fld>
            <a:endParaRPr lang="en-US" smtClean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782960" y="1396999"/>
          <a:ext cx="4880137" cy="459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9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953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285750" lvl="1" eaLnBrk="1" hangingPunct="1">
              <a:buFontTx/>
              <a:buNone/>
            </a:pPr>
            <a:r>
              <a:rPr lang="en-US" sz="2700" b="1" dirty="0" smtClean="0"/>
              <a:t>Ignoring implicit costs</a:t>
            </a:r>
          </a:p>
          <a:p>
            <a:pPr marL="511175" lvl="2" indent="-225425" eaLnBrk="1" hangingPunct="1">
              <a:buClr>
                <a:schemeClr val="bg1"/>
              </a:buClr>
            </a:pPr>
            <a:r>
              <a:rPr lang="en-US" sz="2500" dirty="0" smtClean="0"/>
              <a:t>Consider your alternatives</a:t>
            </a:r>
          </a:p>
          <a:p>
            <a:pPr marL="285750" lvl="1" eaLnBrk="1" hangingPunct="1"/>
            <a:r>
              <a:rPr lang="en-US" dirty="0" smtClean="0"/>
              <a:t>The value of a Frequent Flyer coupon depends on its next best use</a:t>
            </a:r>
          </a:p>
          <a:p>
            <a:pPr marL="511175" lvl="2" indent="-225425" eaLnBrk="1" hangingPunct="1">
              <a:buClr>
                <a:schemeClr val="bg1"/>
              </a:buClr>
            </a:pPr>
            <a:r>
              <a:rPr lang="en-US" sz="2500" dirty="0" smtClean="0"/>
              <a:t>Expiration date</a:t>
            </a:r>
          </a:p>
          <a:p>
            <a:pPr marL="511175" lvl="2" indent="-225425" eaLnBrk="1" hangingPunct="1">
              <a:buClr>
                <a:schemeClr val="bg1"/>
              </a:buClr>
            </a:pPr>
            <a:r>
              <a:rPr lang="en-US" sz="2500" dirty="0" smtClean="0"/>
              <a:t>Do you have time for another trip?</a:t>
            </a:r>
          </a:p>
          <a:p>
            <a:pPr marL="511175" lvl="2" indent="-225425" eaLnBrk="1" hangingPunct="1">
              <a:buClr>
                <a:schemeClr val="bg1"/>
              </a:buClr>
            </a:pPr>
            <a:r>
              <a:rPr lang="en-US" sz="2500" dirty="0" smtClean="0"/>
              <a:t>Cost of the next best trip</a:t>
            </a:r>
          </a:p>
        </p:txBody>
      </p:sp>
      <p:sp>
        <p:nvSpPr>
          <p:cNvPr id="399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09406E5D-37DB-4756-A84C-CDE1DDBB43A4}" type="slidenum">
              <a:rPr lang="en-US" smtClean="0"/>
              <a:pPr/>
              <a:t>24</a:t>
            </a:fld>
            <a:endParaRPr lang="en-US" smtClean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929645" y="1608326"/>
          <a:ext cx="40555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2530" y="274637"/>
            <a:ext cx="8051470" cy="1173163"/>
          </a:xfrm>
        </p:spPr>
        <p:txBody>
          <a:bodyPr>
            <a:normAutofit/>
          </a:bodyPr>
          <a:lstStyle/>
          <a:p>
            <a:pPr algn="l"/>
            <a:r>
              <a:rPr lang="en-US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Pitfall</a:t>
            </a:r>
            <a:r>
              <a:rPr lang="en-US" sz="4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#2</a:t>
            </a:r>
            <a:endParaRPr lang="en-US" sz="4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580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CA68D1-577C-4AD8-940A-96684C6DC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90C191-A311-4F15-B210-A540A251E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5FFC2F-3770-49CB-8E47-8019BAFC5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0370DD-6905-43AE-B3A2-47998F8E0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233A5-DA89-452A-9257-0A2FA2C0F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6" y="1600200"/>
            <a:ext cx="4313092" cy="4525963"/>
          </a:xfrm>
        </p:spPr>
        <p:txBody>
          <a:bodyPr/>
          <a:lstStyle/>
          <a:p>
            <a:pPr marL="0" lvl="1" indent="0" eaLnBrk="1" hangingPunct="1">
              <a:buFontTx/>
              <a:buNone/>
            </a:pPr>
            <a:r>
              <a:rPr lang="en-US" sz="2900" b="1" dirty="0" smtClean="0"/>
              <a:t>Failure to think at the margin</a:t>
            </a:r>
          </a:p>
          <a:p>
            <a:pPr marL="511175" lvl="2" indent="-225425" eaLnBrk="1" hangingPunct="1">
              <a:buClr>
                <a:schemeClr val="bg1"/>
              </a:buClr>
            </a:pPr>
            <a:r>
              <a:rPr lang="en-US" sz="2500" b="1" dirty="0" smtClean="0">
                <a:solidFill>
                  <a:srgbClr val="FFC000"/>
                </a:solidFill>
              </a:rPr>
              <a:t>Sunk costs </a:t>
            </a:r>
            <a:r>
              <a:rPr lang="en-US" sz="2500" dirty="0" smtClean="0"/>
              <a:t>cannot be recovered</a:t>
            </a:r>
          </a:p>
          <a:p>
            <a:pPr marL="285750" lvl="1" eaLnBrk="1" hangingPunct="1"/>
            <a:r>
              <a:rPr lang="en-US" dirty="0" smtClean="0"/>
              <a:t>Examples:</a:t>
            </a:r>
          </a:p>
          <a:p>
            <a:pPr marL="511175" lvl="2" indent="-225425" eaLnBrk="1" hangingPunct="1">
              <a:buClr>
                <a:schemeClr val="bg1"/>
              </a:buClr>
            </a:pPr>
            <a:r>
              <a:rPr lang="en-US" sz="2500" dirty="0" smtClean="0"/>
              <a:t>Eating at an all-you-can-eat restaurant</a:t>
            </a:r>
          </a:p>
          <a:p>
            <a:pPr marL="511175" lvl="2" indent="-225425" eaLnBrk="1" hangingPunct="1">
              <a:buClr>
                <a:schemeClr val="bg1"/>
              </a:buClr>
            </a:pPr>
            <a:r>
              <a:rPr lang="en-US" sz="2500" dirty="0" smtClean="0"/>
              <a:t>Attend a second year of law school</a:t>
            </a:r>
          </a:p>
        </p:txBody>
      </p:sp>
      <p:sp>
        <p:nvSpPr>
          <p:cNvPr id="419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57435CF-F726-4D8A-80BE-71F07CB8B25D}" type="slidenum">
              <a:rPr lang="en-US" smtClean="0"/>
              <a:pPr/>
              <a:t>25</a:t>
            </a:fld>
            <a:endParaRPr 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5335588" y="1722438"/>
          <a:ext cx="380841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919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Élőláb helye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/>
              <a:t>Chapter 1: Thinking Like an Economist</a:t>
            </a:r>
          </a:p>
        </p:txBody>
      </p:sp>
      <p:sp>
        <p:nvSpPr>
          <p:cNvPr id="27651" name="Dia számának hely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</a:t>
            </a:r>
            <a:fld id="{80C49059-6ABE-4F99-82E5-1009AECF44ED}" type="slidenum">
              <a:rPr lang="en-US" altLang="hu-HU" sz="1200" smtClean="0"/>
              <a:pPr/>
              <a:t>26</a:t>
            </a:fld>
            <a:endParaRPr lang="en-US" altLang="hu-HU" sz="1200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1340"/>
            <a:ext cx="6781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hu-HU" sz="3200" dirty="0" smtClean="0"/>
              <a:t>Pitfall</a:t>
            </a:r>
            <a:r>
              <a:rPr lang="hu-HU" altLang="hu-HU" sz="3200" dirty="0" smtClean="0"/>
              <a:t> #4</a:t>
            </a:r>
            <a:endParaRPr lang="en-US" altLang="hu-HU" sz="3200" dirty="0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2425"/>
            <a:ext cx="7799388" cy="4389438"/>
          </a:xfrm>
        </p:spPr>
        <p:txBody>
          <a:bodyPr/>
          <a:lstStyle/>
          <a:p>
            <a:pPr eaLnBrk="1" hangingPunct="1">
              <a:tabLst>
                <a:tab pos="1879600" algn="l"/>
              </a:tabLst>
            </a:pPr>
            <a:r>
              <a:rPr lang="en-US" altLang="hu-HU" sz="2800" smtClean="0"/>
              <a:t>Pitfall 4: Failure To Understand the Average-Marginal Distinction</a:t>
            </a:r>
          </a:p>
          <a:p>
            <a:pPr lvl="1" eaLnBrk="1" hangingPunct="1">
              <a:tabLst>
                <a:tab pos="1879600" algn="l"/>
              </a:tabLst>
            </a:pPr>
            <a:r>
              <a:rPr lang="en-US" altLang="hu-HU" sz="2400" smtClean="0"/>
              <a:t>Marginal Benefit</a:t>
            </a:r>
          </a:p>
          <a:p>
            <a:pPr lvl="2" eaLnBrk="1" hangingPunct="1">
              <a:tabLst>
                <a:tab pos="1879600" algn="l"/>
              </a:tabLst>
            </a:pPr>
            <a:r>
              <a:rPr lang="en-US" altLang="hu-HU" sz="2000" smtClean="0"/>
              <a:t>The increase in total benefit that results from carrying out one additional unit of an activity</a:t>
            </a:r>
          </a:p>
        </p:txBody>
      </p:sp>
      <p:graphicFrame>
        <p:nvGraphicFramePr>
          <p:cNvPr id="2765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778125" y="4065588"/>
          <a:ext cx="41941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gyenlet" r:id="rId3" imgW="1866900" imgH="419100" progId="Equation.3">
                  <p:embed/>
                </p:oleObj>
              </mc:Choice>
              <mc:Fallback>
                <p:oleObj name="Egyenlet" r:id="rId3" imgW="186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4065588"/>
                        <a:ext cx="4194175" cy="941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662553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Élőláb helye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/>
              <a:t>Chapter 1: Thinking Like an Economist</a:t>
            </a:r>
          </a:p>
        </p:txBody>
      </p:sp>
      <p:sp>
        <p:nvSpPr>
          <p:cNvPr id="28675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7680960" y="6400800"/>
            <a:ext cx="1005839" cy="320675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</a:t>
            </a:r>
            <a:fld id="{0648F179-5609-445D-A25D-0FD717A22510}" type="slidenum">
              <a:rPr lang="en-US" altLang="hu-HU" sz="1200" smtClean="0"/>
              <a:pPr/>
              <a:t>27</a:t>
            </a:fld>
            <a:endParaRPr lang="en-US" altLang="hu-HU" sz="1200" dirty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37272"/>
            <a:ext cx="6781800" cy="685800"/>
          </a:xfrm>
        </p:spPr>
        <p:txBody>
          <a:bodyPr>
            <a:normAutofit/>
          </a:bodyPr>
          <a:lstStyle/>
          <a:p>
            <a:r>
              <a:rPr lang="en-US" altLang="hu-HU" sz="3200" dirty="0"/>
              <a:t>Pitfall</a:t>
            </a:r>
            <a:r>
              <a:rPr lang="hu-HU" altLang="hu-HU" sz="3200" dirty="0"/>
              <a:t> #4</a:t>
            </a:r>
            <a:endParaRPr lang="en-US" altLang="hu-HU" sz="3200" dirty="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2425"/>
            <a:ext cx="7883525" cy="4114800"/>
          </a:xfrm>
        </p:spPr>
        <p:txBody>
          <a:bodyPr/>
          <a:lstStyle/>
          <a:p>
            <a:pPr eaLnBrk="1" hangingPunct="1">
              <a:tabLst>
                <a:tab pos="1879600" algn="l"/>
              </a:tabLst>
            </a:pPr>
            <a:r>
              <a:rPr lang="en-US" altLang="hu-HU" sz="2800" smtClean="0"/>
              <a:t>Pitfall 4: Failure To Understand the Average-Marginal Distinction</a:t>
            </a:r>
          </a:p>
          <a:p>
            <a:pPr lvl="1" eaLnBrk="1" hangingPunct="1">
              <a:tabLst>
                <a:tab pos="1879600" algn="l"/>
              </a:tabLst>
            </a:pPr>
            <a:r>
              <a:rPr lang="en-US" altLang="hu-HU" sz="2400" smtClean="0"/>
              <a:t>Marginal Cost</a:t>
            </a:r>
          </a:p>
          <a:p>
            <a:pPr lvl="2" eaLnBrk="1" hangingPunct="1">
              <a:tabLst>
                <a:tab pos="1879600" algn="l"/>
              </a:tabLst>
            </a:pPr>
            <a:r>
              <a:rPr lang="en-US" altLang="hu-HU" sz="2000" smtClean="0"/>
              <a:t>The increase in total cost that results from carrying out one additional unit of an activity</a:t>
            </a:r>
          </a:p>
        </p:txBody>
      </p:sp>
      <p:graphicFrame>
        <p:nvGraphicFramePr>
          <p:cNvPr id="2867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76500" y="3951288"/>
          <a:ext cx="464026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gyenlet" r:id="rId3" imgW="1905000" imgH="419100" progId="Equation.3">
                  <p:embed/>
                </p:oleObj>
              </mc:Choice>
              <mc:Fallback>
                <p:oleObj name="Egyenlet" r:id="rId3" imgW="1905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951288"/>
                        <a:ext cx="4640263" cy="10207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077758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Élőláb helye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/>
              <a:t>Chapter 1: Thinking Like an Economist</a:t>
            </a:r>
          </a:p>
        </p:txBody>
      </p:sp>
      <p:sp>
        <p:nvSpPr>
          <p:cNvPr id="29699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7540283" y="6400800"/>
            <a:ext cx="1146516" cy="320675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</a:t>
            </a:r>
            <a:fld id="{BB0DCBC7-A7D7-4DAE-A905-4DF166A6013C}" type="slidenum">
              <a:rPr lang="en-US" altLang="hu-HU" sz="1200" smtClean="0"/>
              <a:pPr/>
              <a:t>28</a:t>
            </a:fld>
            <a:endParaRPr lang="en-US" altLang="hu-HU" sz="1200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2332" y="465408"/>
            <a:ext cx="6781800" cy="685800"/>
          </a:xfrm>
        </p:spPr>
        <p:txBody>
          <a:bodyPr>
            <a:normAutofit/>
          </a:bodyPr>
          <a:lstStyle/>
          <a:p>
            <a:r>
              <a:rPr lang="en-US" altLang="hu-HU" sz="3200" dirty="0"/>
              <a:t>Pitfall</a:t>
            </a:r>
            <a:r>
              <a:rPr lang="hu-HU" altLang="hu-HU" sz="3200" dirty="0"/>
              <a:t> #4</a:t>
            </a:r>
            <a:endParaRPr lang="en-US" altLang="hu-HU" sz="3200" dirty="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2425"/>
            <a:ext cx="7799388" cy="4114800"/>
          </a:xfrm>
        </p:spPr>
        <p:txBody>
          <a:bodyPr/>
          <a:lstStyle/>
          <a:p>
            <a:pPr eaLnBrk="1" hangingPunct="1">
              <a:tabLst>
                <a:tab pos="1879600" algn="l"/>
              </a:tabLst>
            </a:pPr>
            <a:r>
              <a:rPr lang="en-US" altLang="hu-HU" sz="2800" smtClean="0"/>
              <a:t>Pitfall 4: Failure To Understand the Average-Marginal Distinction</a:t>
            </a:r>
          </a:p>
          <a:p>
            <a:pPr lvl="1" eaLnBrk="1" hangingPunct="1">
              <a:tabLst>
                <a:tab pos="1879600" algn="l"/>
              </a:tabLst>
            </a:pPr>
            <a:r>
              <a:rPr lang="en-US" altLang="hu-HU" sz="2400" smtClean="0"/>
              <a:t>Average Cost</a:t>
            </a:r>
          </a:p>
          <a:p>
            <a:pPr lvl="2" eaLnBrk="1" hangingPunct="1">
              <a:tabLst>
                <a:tab pos="1879600" algn="l"/>
              </a:tabLst>
            </a:pPr>
            <a:r>
              <a:rPr lang="en-US" altLang="hu-HU" sz="2000" smtClean="0"/>
              <a:t>The total cost of undertaking </a:t>
            </a:r>
            <a:r>
              <a:rPr lang="hu-HU" altLang="hu-HU" sz="2000" i="1" smtClean="0"/>
              <a:t>q</a:t>
            </a:r>
            <a:r>
              <a:rPr lang="en-US" altLang="hu-HU" sz="2000" i="1" smtClean="0"/>
              <a:t> </a:t>
            </a:r>
            <a:r>
              <a:rPr lang="en-US" altLang="hu-HU" sz="2000" smtClean="0"/>
              <a:t>units of an activity divided by </a:t>
            </a:r>
            <a:r>
              <a:rPr lang="hu-HU" altLang="hu-HU" sz="2000" i="1" smtClean="0"/>
              <a:t>q</a:t>
            </a:r>
            <a:endParaRPr lang="en-US" altLang="hu-HU" sz="2000" i="1" smtClean="0"/>
          </a:p>
        </p:txBody>
      </p:sp>
      <p:graphicFrame>
        <p:nvGraphicFramePr>
          <p:cNvPr id="29702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038475" y="3960813"/>
          <a:ext cx="235267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gyenlet" r:id="rId3" imgW="1002865" imgH="418918" progId="Equation.3">
                  <p:embed/>
                </p:oleObj>
              </mc:Choice>
              <mc:Fallback>
                <p:oleObj name="Egyenlet" r:id="rId3" imgW="100286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3960813"/>
                        <a:ext cx="2352675" cy="9826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474889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Élőláb helye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/>
              <a:t>Chapter 1: Thinking Like an Economist</a:t>
            </a:r>
          </a:p>
        </p:txBody>
      </p:sp>
      <p:sp>
        <p:nvSpPr>
          <p:cNvPr id="30723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7793502" y="6400800"/>
            <a:ext cx="893298" cy="320675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</a:t>
            </a:r>
            <a:fld id="{EE70BFCD-0C9D-4AC0-8350-15A3FD6218FA}" type="slidenum">
              <a:rPr lang="en-US" altLang="hu-HU" sz="1200" smtClean="0"/>
              <a:pPr/>
              <a:t>29</a:t>
            </a:fld>
            <a:endParaRPr lang="en-US" altLang="hu-HU" sz="1200" dirty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93544"/>
            <a:ext cx="6781800" cy="685800"/>
          </a:xfrm>
        </p:spPr>
        <p:txBody>
          <a:bodyPr>
            <a:normAutofit/>
          </a:bodyPr>
          <a:lstStyle/>
          <a:p>
            <a:r>
              <a:rPr lang="en-US" altLang="hu-HU" sz="3200" dirty="0"/>
              <a:t>Pitfall</a:t>
            </a:r>
            <a:r>
              <a:rPr lang="hu-HU" altLang="hu-HU" sz="3200" dirty="0"/>
              <a:t> #4</a:t>
            </a:r>
            <a:endParaRPr lang="en-US" altLang="hu-HU" sz="3200" dirty="0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2425"/>
            <a:ext cx="7777163" cy="4114800"/>
          </a:xfrm>
        </p:spPr>
        <p:txBody>
          <a:bodyPr/>
          <a:lstStyle/>
          <a:p>
            <a:pPr eaLnBrk="1" hangingPunct="1">
              <a:tabLst>
                <a:tab pos="1879600" algn="l"/>
              </a:tabLst>
            </a:pPr>
            <a:r>
              <a:rPr lang="en-US" altLang="hu-HU" sz="2800" smtClean="0"/>
              <a:t>Pitfall 4: Failure To Understand the Average-Marginal Distinction</a:t>
            </a:r>
          </a:p>
          <a:p>
            <a:pPr lvl="1" eaLnBrk="1" hangingPunct="1">
              <a:tabLst>
                <a:tab pos="1879600" algn="l"/>
              </a:tabLst>
            </a:pPr>
            <a:r>
              <a:rPr lang="en-US" altLang="hu-HU" sz="2400" smtClean="0"/>
              <a:t>Average Benefit</a:t>
            </a:r>
          </a:p>
          <a:p>
            <a:pPr lvl="2" eaLnBrk="1" hangingPunct="1">
              <a:tabLst>
                <a:tab pos="1879600" algn="l"/>
              </a:tabLst>
            </a:pPr>
            <a:r>
              <a:rPr lang="en-US" altLang="hu-HU" sz="2000" smtClean="0"/>
              <a:t>The total benefit of undertaking </a:t>
            </a:r>
            <a:r>
              <a:rPr lang="en-US" altLang="hu-HU" sz="2000" i="1" smtClean="0"/>
              <a:t>n</a:t>
            </a:r>
            <a:r>
              <a:rPr lang="en-US" altLang="hu-HU" sz="2000" smtClean="0"/>
              <a:t> units of an activity divided by </a:t>
            </a:r>
            <a:r>
              <a:rPr lang="en-US" altLang="hu-HU" sz="2000" i="1" smtClean="0"/>
              <a:t>n</a:t>
            </a:r>
            <a:endParaRPr lang="en-US" altLang="hu-HU" sz="2000" smtClean="0"/>
          </a:p>
        </p:txBody>
      </p:sp>
      <p:graphicFrame>
        <p:nvGraphicFramePr>
          <p:cNvPr id="307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189288" y="3976688"/>
          <a:ext cx="2598737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gyenlet" r:id="rId3" imgW="901309" imgH="418918" progId="Equation.3">
                  <p:embed/>
                </p:oleObj>
              </mc:Choice>
              <mc:Fallback>
                <p:oleObj name="Egyenlet" r:id="rId3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3976688"/>
                        <a:ext cx="2598737" cy="1208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813344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2819400" y="6453188"/>
            <a:ext cx="3657600" cy="252412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>
                <a:solidFill>
                  <a:srgbClr val="FFFFFF"/>
                </a:solidFill>
              </a:rPr>
              <a:t>Chapter 1: Thinking Like an Economist</a:t>
            </a:r>
          </a:p>
        </p:txBody>
      </p:sp>
      <p:sp>
        <p:nvSpPr>
          <p:cNvPr id="7171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859152" y="6453188"/>
            <a:ext cx="975360" cy="268287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 dirty="0">
                <a:solidFill>
                  <a:srgbClr val="FFFFFF"/>
                </a:solidFill>
              </a:rPr>
              <a:t>Slide </a:t>
            </a:r>
            <a:fld id="{0802D8EE-1D46-4AEF-BDCC-D8558B3A3A58}" type="slidenum">
              <a:rPr lang="en-US" altLang="hu-HU" sz="1200">
                <a:solidFill>
                  <a:srgbClr val="FFFFFF"/>
                </a:solidFill>
              </a:rPr>
              <a:pPr/>
              <a:t>3</a:t>
            </a:fld>
            <a:endParaRPr lang="en-US" altLang="hu-HU" sz="1200" dirty="0">
              <a:solidFill>
                <a:srgbClr val="FFFFFF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42667"/>
            <a:ext cx="6781800" cy="103050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hu-HU" sz="3200" dirty="0" smtClean="0"/>
              <a:t>Economics:  Studying</a:t>
            </a:r>
            <a:r>
              <a:rPr lang="hu-HU" altLang="hu-HU" sz="3200" dirty="0" smtClean="0"/>
              <a:t> </a:t>
            </a:r>
            <a:r>
              <a:rPr lang="en-US" altLang="hu-HU" sz="3200" dirty="0" smtClean="0"/>
              <a:t>Choice In a World of  Scarcity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The Scarcity Principle</a:t>
            </a:r>
          </a:p>
          <a:p>
            <a:pPr lvl="1" eaLnBrk="1" hangingPunct="1"/>
            <a:r>
              <a:rPr lang="en-US" altLang="hu-HU" smtClean="0"/>
              <a:t>Boundless wants cannot be satisfied with limited resources. </a:t>
            </a:r>
          </a:p>
          <a:p>
            <a:pPr lvl="1" eaLnBrk="1" hangingPunct="1"/>
            <a:r>
              <a:rPr lang="en-US" altLang="hu-HU" smtClean="0"/>
              <a:t>Therefore, having more of one thing usually means having less of another.</a:t>
            </a:r>
          </a:p>
          <a:p>
            <a:pPr lvl="1" eaLnBrk="1" hangingPunct="1"/>
            <a:r>
              <a:rPr lang="en-US" altLang="hu-HU" smtClean="0"/>
              <a:t>Because of scarcity we must make choices.</a:t>
            </a:r>
          </a:p>
        </p:txBody>
      </p:sp>
    </p:spTree>
    <p:extLst>
      <p:ext uri="{BB962C8B-B14F-4D97-AF65-F5344CB8AC3E}">
        <p14:creationId xmlns:p14="http://schemas.microsoft.com/office/powerpoint/2010/main" val="28598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994525" cy="685800"/>
          </a:xfrm>
        </p:spPr>
        <p:txBody>
          <a:bodyPr/>
          <a:lstStyle/>
          <a:p>
            <a:pPr eaLnBrk="1" hangingPunct="1"/>
            <a:r>
              <a:rPr lang="en-US" altLang="hu-HU" sz="3000" smtClean="0">
                <a:solidFill>
                  <a:srgbClr val="FFFF00"/>
                </a:solidFill>
              </a:rPr>
              <a:t>Average and Marginal Quantities</a:t>
            </a:r>
            <a:r>
              <a:rPr lang="hu-HU" altLang="hu-HU" sz="3000" smtClean="0">
                <a:solidFill>
                  <a:srgbClr val="FFFF00"/>
                </a:solidFill>
              </a:rPr>
              <a:t> (1)</a:t>
            </a:r>
            <a:endParaRPr lang="en-US" altLang="hu-HU" sz="3000" smtClean="0">
              <a:solidFill>
                <a:srgbClr val="FFFF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6222"/>
            <a:ext cx="7772400" cy="4678362"/>
          </a:xfrm>
        </p:spPr>
        <p:txBody>
          <a:bodyPr/>
          <a:lstStyle/>
          <a:p>
            <a:pPr eaLnBrk="1" hangingPunct="1"/>
            <a:r>
              <a:rPr lang="en-US" altLang="hu-HU" sz="2400" dirty="0" smtClean="0">
                <a:solidFill>
                  <a:srgbClr val="FFFF00"/>
                </a:solidFill>
              </a:rPr>
              <a:t>Average quantity falls if marginal quantity is smaller than average</a:t>
            </a:r>
          </a:p>
          <a:p>
            <a:pPr eaLnBrk="1" hangingPunct="1"/>
            <a:r>
              <a:rPr lang="en-US" altLang="hu-HU" sz="2400" dirty="0" smtClean="0">
                <a:solidFill>
                  <a:srgbClr val="FFFF00"/>
                </a:solidFill>
              </a:rPr>
              <a:t>Average quantity increases if marginal quantity is larger than average</a:t>
            </a:r>
          </a:p>
        </p:txBody>
      </p:sp>
      <p:grpSp>
        <p:nvGrpSpPr>
          <p:cNvPr id="31748" name="Group 12"/>
          <p:cNvGrpSpPr>
            <a:grpSpLocks/>
          </p:cNvGrpSpPr>
          <p:nvPr/>
        </p:nvGrpSpPr>
        <p:grpSpPr bwMode="auto">
          <a:xfrm>
            <a:off x="1576900" y="3207996"/>
            <a:ext cx="5562600" cy="2930525"/>
            <a:chOff x="1180" y="1879"/>
            <a:chExt cx="3504" cy="1846"/>
          </a:xfrm>
        </p:grpSpPr>
        <p:sp>
          <p:nvSpPr>
            <p:cNvPr id="31749" name="Line 4"/>
            <p:cNvSpPr>
              <a:spLocks noChangeShapeType="1"/>
            </p:cNvSpPr>
            <p:nvPr/>
          </p:nvSpPr>
          <p:spPr bwMode="auto">
            <a:xfrm flipV="1">
              <a:off x="1872" y="1930"/>
              <a:ext cx="0" cy="166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50" name="Line 5"/>
            <p:cNvSpPr>
              <a:spLocks noChangeShapeType="1"/>
            </p:cNvSpPr>
            <p:nvPr/>
          </p:nvSpPr>
          <p:spPr bwMode="auto">
            <a:xfrm>
              <a:off x="1872" y="3610"/>
              <a:ext cx="2141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51" name="Arc 6"/>
            <p:cNvSpPr>
              <a:spLocks/>
            </p:cNvSpPr>
            <p:nvPr/>
          </p:nvSpPr>
          <p:spPr bwMode="auto">
            <a:xfrm flipV="1">
              <a:off x="2126" y="2054"/>
              <a:ext cx="1619" cy="1278"/>
            </a:xfrm>
            <a:custGeom>
              <a:avLst/>
              <a:gdLst>
                <a:gd name="T0" fmla="*/ 0 w 43200"/>
                <a:gd name="T1" fmla="*/ 1274 h 21600"/>
                <a:gd name="T2" fmla="*/ 1619 w 43200"/>
                <a:gd name="T3" fmla="*/ 1278 h 21600"/>
                <a:gd name="T4" fmla="*/ 810 w 43200"/>
                <a:gd name="T5" fmla="*/ 127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34"/>
                  </a:moveTo>
                  <a:cubicBezTo>
                    <a:pt x="36" y="9630"/>
                    <a:pt x="969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34"/>
                  </a:moveTo>
                  <a:cubicBezTo>
                    <a:pt x="36" y="9630"/>
                    <a:pt x="969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lnTo>
                    <a:pt x="0" y="2153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752" name="Arc 7"/>
            <p:cNvSpPr>
              <a:spLocks/>
            </p:cNvSpPr>
            <p:nvPr/>
          </p:nvSpPr>
          <p:spPr bwMode="auto">
            <a:xfrm flipV="1">
              <a:off x="1895" y="2150"/>
              <a:ext cx="1492" cy="1278"/>
            </a:xfrm>
            <a:custGeom>
              <a:avLst/>
              <a:gdLst>
                <a:gd name="T0" fmla="*/ 0 w 42475"/>
                <a:gd name="T1" fmla="*/ 950 h 21600"/>
                <a:gd name="T2" fmla="*/ 1492 w 42475"/>
                <a:gd name="T3" fmla="*/ 1278 h 21600"/>
                <a:gd name="T4" fmla="*/ 733 w 42475"/>
                <a:gd name="T5" fmla="*/ 127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475" h="21600" fill="none" extrusionOk="0">
                  <a:moveTo>
                    <a:pt x="-1" y="16050"/>
                  </a:moveTo>
                  <a:cubicBezTo>
                    <a:pt x="2515" y="6587"/>
                    <a:pt x="11082" y="-1"/>
                    <a:pt x="20875" y="0"/>
                  </a:cubicBezTo>
                  <a:cubicBezTo>
                    <a:pt x="32804" y="0"/>
                    <a:pt x="42475" y="9670"/>
                    <a:pt x="42475" y="21600"/>
                  </a:cubicBezTo>
                </a:path>
                <a:path w="42475" h="21600" stroke="0" extrusionOk="0">
                  <a:moveTo>
                    <a:pt x="-1" y="16050"/>
                  </a:moveTo>
                  <a:cubicBezTo>
                    <a:pt x="2515" y="6587"/>
                    <a:pt x="11082" y="-1"/>
                    <a:pt x="20875" y="0"/>
                  </a:cubicBezTo>
                  <a:cubicBezTo>
                    <a:pt x="32804" y="0"/>
                    <a:pt x="42475" y="9670"/>
                    <a:pt x="42475" y="21600"/>
                  </a:cubicBezTo>
                  <a:lnTo>
                    <a:pt x="20875" y="21600"/>
                  </a:lnTo>
                  <a:lnTo>
                    <a:pt x="-1" y="1605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753" name="Text Box 8"/>
            <p:cNvSpPr txBox="1">
              <a:spLocks noChangeArrowheads="1"/>
            </p:cNvSpPr>
            <p:nvPr/>
          </p:nvSpPr>
          <p:spPr bwMode="auto">
            <a:xfrm>
              <a:off x="3936" y="1946"/>
              <a:ext cx="7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hu-HU">
                  <a:solidFill>
                    <a:srgbClr val="FFFF00"/>
                  </a:solidFill>
                </a:rPr>
                <a:t>Average</a:t>
              </a:r>
            </a:p>
          </p:txBody>
        </p:sp>
        <p:sp>
          <p:nvSpPr>
            <p:cNvPr id="31754" name="Text Box 9"/>
            <p:cNvSpPr txBox="1">
              <a:spLocks noChangeArrowheads="1"/>
            </p:cNvSpPr>
            <p:nvPr/>
          </p:nvSpPr>
          <p:spPr bwMode="auto">
            <a:xfrm>
              <a:off x="2534" y="2033"/>
              <a:ext cx="7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hu-HU">
                  <a:solidFill>
                    <a:srgbClr val="FFFF00"/>
                  </a:solidFill>
                </a:rPr>
                <a:t>Marginal</a:t>
              </a:r>
            </a:p>
          </p:txBody>
        </p:sp>
        <p:sp>
          <p:nvSpPr>
            <p:cNvPr id="31755" name="Text Box 10"/>
            <p:cNvSpPr txBox="1">
              <a:spLocks noChangeArrowheads="1"/>
            </p:cNvSpPr>
            <p:nvPr/>
          </p:nvSpPr>
          <p:spPr bwMode="auto">
            <a:xfrm>
              <a:off x="4078" y="3475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>
                  <a:solidFill>
                    <a:srgbClr val="FFFF00"/>
                  </a:solidFill>
                </a:rPr>
                <a:t>q</a:t>
              </a:r>
            </a:p>
          </p:txBody>
        </p:sp>
        <p:sp>
          <p:nvSpPr>
            <p:cNvPr id="31756" name="Text Box 11"/>
            <p:cNvSpPr txBox="1">
              <a:spLocks noChangeArrowheads="1"/>
            </p:cNvSpPr>
            <p:nvPr/>
          </p:nvSpPr>
          <p:spPr bwMode="auto">
            <a:xfrm>
              <a:off x="1180" y="1879"/>
              <a:ext cx="45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>
                  <a:solidFill>
                    <a:srgbClr val="FFFF00"/>
                  </a:solidFill>
                </a:rPr>
                <a:t>A(q)</a:t>
              </a:r>
            </a:p>
            <a:p>
              <a:pPr eaLnBrk="1" hangingPunct="1"/>
              <a:r>
                <a:rPr lang="hu-HU" altLang="hu-HU">
                  <a:solidFill>
                    <a:srgbClr val="FFFF00"/>
                  </a:solidFill>
                </a:rPr>
                <a:t>M(q)</a:t>
              </a:r>
            </a:p>
          </p:txBody>
        </p:sp>
      </p:grpSp>
      <p:sp>
        <p:nvSpPr>
          <p:cNvPr id="13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7793502" y="6400800"/>
            <a:ext cx="893298" cy="320675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1-30</a:t>
            </a:r>
            <a:endParaRPr lang="en-US" altLang="hu-HU" sz="1200" dirty="0"/>
          </a:p>
        </p:txBody>
      </p:sp>
    </p:spTree>
    <p:extLst>
      <p:ext uri="{BB962C8B-B14F-4D97-AF65-F5344CB8AC3E}">
        <p14:creationId xmlns:p14="http://schemas.microsoft.com/office/powerpoint/2010/main" val="8715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z="3000" smtClean="0">
                <a:solidFill>
                  <a:srgbClr val="FFFF00"/>
                </a:solidFill>
              </a:rPr>
              <a:t>Average and Marginal Quantities</a:t>
            </a:r>
            <a:r>
              <a:rPr lang="hu-HU" altLang="hu-HU" sz="3000" smtClean="0">
                <a:solidFill>
                  <a:srgbClr val="FFFF00"/>
                </a:solidFill>
              </a:rPr>
              <a:t> (2)</a:t>
            </a:r>
          </a:p>
        </p:txBody>
      </p:sp>
      <p:graphicFrame>
        <p:nvGraphicFramePr>
          <p:cNvPr id="125014" name="Group 86"/>
          <p:cNvGraphicFramePr>
            <a:graphicFrameLocks noGrp="1"/>
          </p:cNvGraphicFramePr>
          <p:nvPr>
            <p:ph idx="1"/>
          </p:nvPr>
        </p:nvGraphicFramePr>
        <p:xfrm>
          <a:off x="1493838" y="1649413"/>
          <a:ext cx="5884862" cy="4114800"/>
        </p:xfrm>
        <a:graphic>
          <a:graphicData uri="http://schemas.openxmlformats.org/drawingml/2006/table">
            <a:tbl>
              <a:tblPr/>
              <a:tblGrid>
                <a:gridCol w="1287462"/>
                <a:gridCol w="1449388"/>
                <a:gridCol w="1558925"/>
                <a:gridCol w="1589087"/>
              </a:tblGrid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Marginal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kumimoji="0" lang="hu-HU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kumimoji="0" lang="hu-HU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hu-HU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23" name="Oval 87"/>
          <p:cNvSpPr>
            <a:spLocks noChangeArrowheads="1"/>
          </p:cNvSpPr>
          <p:nvPr/>
        </p:nvSpPr>
        <p:spPr bwMode="auto">
          <a:xfrm>
            <a:off x="1163638" y="3884613"/>
            <a:ext cx="1128712" cy="604837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2824" name="Oval 88"/>
          <p:cNvSpPr>
            <a:spLocks noChangeArrowheads="1"/>
          </p:cNvSpPr>
          <p:nvPr/>
        </p:nvSpPr>
        <p:spPr bwMode="auto">
          <a:xfrm>
            <a:off x="4581525" y="3846513"/>
            <a:ext cx="2613025" cy="604837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7793502" y="6386732"/>
            <a:ext cx="893298" cy="320675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1-31</a:t>
            </a:r>
            <a:endParaRPr lang="en-US" altLang="hu-HU" sz="1200" dirty="0"/>
          </a:p>
        </p:txBody>
      </p:sp>
    </p:spTree>
    <p:extLst>
      <p:ext uri="{BB962C8B-B14F-4D97-AF65-F5344CB8AC3E}">
        <p14:creationId xmlns:p14="http://schemas.microsoft.com/office/powerpoint/2010/main" val="2810415919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2819400" y="6453188"/>
            <a:ext cx="3657600" cy="252412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/>
              <a:t>Chapter 1: Thinking Like an Economist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3683"/>
            <a:ext cx="6781800" cy="685800"/>
          </a:xfrm>
        </p:spPr>
        <p:txBody>
          <a:bodyPr>
            <a:normAutofit/>
          </a:bodyPr>
          <a:lstStyle/>
          <a:p>
            <a:pPr algn="ctr"/>
            <a:r>
              <a:rPr lang="en-US" altLang="hu-HU" sz="3200" dirty="0"/>
              <a:t>Pitfall</a:t>
            </a:r>
            <a:r>
              <a:rPr lang="hu-HU" altLang="hu-HU" sz="3200" dirty="0"/>
              <a:t> #4</a:t>
            </a:r>
            <a:endParaRPr lang="en-US" altLang="hu-HU" sz="3200" dirty="0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1879600" algn="l"/>
              </a:tabLst>
            </a:pPr>
            <a:r>
              <a:rPr lang="en-US" altLang="hu-HU" smtClean="0"/>
              <a:t>Pitfall 4: Failure To Understand the Average-Marginal Distinction</a:t>
            </a:r>
          </a:p>
          <a:p>
            <a:pPr lvl="1" eaLnBrk="1" hangingPunct="1">
              <a:tabLst>
                <a:tab pos="1879600" algn="l"/>
              </a:tabLst>
            </a:pPr>
            <a:r>
              <a:rPr lang="en-US" altLang="hu-HU" smtClean="0"/>
              <a:t>Example</a:t>
            </a:r>
          </a:p>
          <a:p>
            <a:pPr lvl="2" eaLnBrk="1" hangingPunct="1">
              <a:tabLst>
                <a:tab pos="1879600" algn="l"/>
              </a:tabLst>
            </a:pPr>
            <a:r>
              <a:rPr lang="en-US" altLang="hu-HU" smtClean="0"/>
              <a:t>Should NASA expand the space shuttle program from four launches per year to five?</a:t>
            </a:r>
          </a:p>
          <a:p>
            <a:pPr lvl="2" eaLnBrk="1" hangingPunct="1">
              <a:tabLst>
                <a:tab pos="1879600" algn="l"/>
              </a:tabLst>
            </a:pPr>
            <a:r>
              <a:rPr lang="en-US" altLang="hu-HU" smtClean="0"/>
              <a:t>Benefits</a:t>
            </a:r>
          </a:p>
          <a:p>
            <a:pPr lvl="3" eaLnBrk="1" hangingPunct="1">
              <a:tabLst>
                <a:tab pos="1879600" algn="l"/>
              </a:tabLst>
            </a:pPr>
            <a:r>
              <a:rPr lang="en-US" altLang="hu-HU" smtClean="0"/>
              <a:t>$24 billion (average of $6 billion/launch)</a:t>
            </a:r>
          </a:p>
          <a:p>
            <a:pPr lvl="2" eaLnBrk="1" hangingPunct="1">
              <a:tabLst>
                <a:tab pos="1879600" algn="l"/>
              </a:tabLst>
            </a:pPr>
            <a:r>
              <a:rPr lang="en-US" altLang="hu-HU" smtClean="0"/>
              <a:t>Costs</a:t>
            </a:r>
          </a:p>
          <a:p>
            <a:pPr lvl="3" eaLnBrk="1" hangingPunct="1">
              <a:tabLst>
                <a:tab pos="1879600" algn="l"/>
              </a:tabLst>
            </a:pPr>
            <a:r>
              <a:rPr lang="en-US" altLang="hu-HU" smtClean="0"/>
              <a:t>$20 billion (average of $5 billion/launch)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7793502" y="6400800"/>
            <a:ext cx="893298" cy="320675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1-32</a:t>
            </a:r>
            <a:endParaRPr lang="en-US" altLang="hu-HU" sz="1200" dirty="0"/>
          </a:p>
        </p:txBody>
      </p:sp>
    </p:spTree>
    <p:extLst>
      <p:ext uri="{BB962C8B-B14F-4D97-AF65-F5344CB8AC3E}">
        <p14:creationId xmlns:p14="http://schemas.microsoft.com/office/powerpoint/2010/main" val="31269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2819400" y="6453188"/>
            <a:ext cx="3657600" cy="252412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/>
              <a:t>Chapter 1: Thinking Like an Economist</a:t>
            </a:r>
          </a:p>
        </p:txBody>
      </p:sp>
      <p:sp>
        <p:nvSpPr>
          <p:cNvPr id="34819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779434" y="6396916"/>
            <a:ext cx="792480" cy="268287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/>
              <a:t>1-</a:t>
            </a:r>
            <a:fld id="{3E1326C9-63B6-4274-A0E6-00A096311AC0}" type="slidenum">
              <a:rPr lang="en-US" altLang="hu-HU" sz="1200" smtClean="0"/>
              <a:pPr/>
              <a:t>33</a:t>
            </a:fld>
            <a:endParaRPr lang="en-US" altLang="hu-HU" sz="1200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11481"/>
            <a:ext cx="6781800" cy="685800"/>
          </a:xfrm>
        </p:spPr>
        <p:txBody>
          <a:bodyPr>
            <a:normAutofit/>
          </a:bodyPr>
          <a:lstStyle/>
          <a:p>
            <a:pPr algn="ctr"/>
            <a:r>
              <a:rPr lang="en-US" altLang="hu-HU" sz="3200" dirty="0"/>
              <a:t>Pitfall</a:t>
            </a:r>
            <a:r>
              <a:rPr lang="hu-HU" altLang="hu-HU" sz="3200" dirty="0"/>
              <a:t> #4</a:t>
            </a:r>
            <a:endParaRPr lang="en-US" altLang="hu-HU" sz="3200" dirty="0" smtClean="0"/>
          </a:p>
        </p:txBody>
      </p: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419100" y="2436813"/>
            <a:ext cx="8267700" cy="4049712"/>
            <a:chOff x="264" y="1485"/>
            <a:chExt cx="5208" cy="2551"/>
          </a:xfrm>
        </p:grpSpPr>
        <p:sp>
          <p:nvSpPr>
            <p:cNvPr id="34824" name="Text Box 5"/>
            <p:cNvSpPr txBox="1">
              <a:spLocks noChangeArrowheads="1"/>
            </p:cNvSpPr>
            <p:nvPr/>
          </p:nvSpPr>
          <p:spPr bwMode="auto">
            <a:xfrm>
              <a:off x="264" y="1485"/>
              <a:ext cx="5208" cy="1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685800" algn="l"/>
                  <a:tab pos="2857500" algn="l"/>
                  <a:tab pos="4864100" algn="l"/>
                  <a:tab pos="7035800" algn="l"/>
                </a:tabLs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685800" algn="l"/>
                  <a:tab pos="2857500" algn="l"/>
                  <a:tab pos="4864100" algn="l"/>
                  <a:tab pos="7035800" algn="l"/>
                </a:tabLs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685800" algn="l"/>
                  <a:tab pos="2857500" algn="l"/>
                  <a:tab pos="4864100" algn="l"/>
                  <a:tab pos="7035800" algn="l"/>
                </a:tabLs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685800" algn="l"/>
                  <a:tab pos="2857500" algn="l"/>
                  <a:tab pos="4864100" algn="l"/>
                  <a:tab pos="7035800" algn="l"/>
                </a:tabLs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685800" algn="l"/>
                  <a:tab pos="2857500" algn="l"/>
                  <a:tab pos="4864100" algn="l"/>
                  <a:tab pos="7035800" algn="l"/>
                </a:tabLs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85800" algn="l"/>
                  <a:tab pos="2857500" algn="l"/>
                  <a:tab pos="4864100" algn="l"/>
                  <a:tab pos="7035800" algn="l"/>
                </a:tabLs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85800" algn="l"/>
                  <a:tab pos="2857500" algn="l"/>
                  <a:tab pos="4864100" algn="l"/>
                  <a:tab pos="7035800" algn="l"/>
                </a:tabLs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85800" algn="l"/>
                  <a:tab pos="2857500" algn="l"/>
                  <a:tab pos="4864100" algn="l"/>
                  <a:tab pos="7035800" algn="l"/>
                </a:tabLs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85800" algn="l"/>
                  <a:tab pos="2857500" algn="l"/>
                  <a:tab pos="4864100" algn="l"/>
                  <a:tab pos="7035800" algn="l"/>
                </a:tabLs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hu-HU"/>
                <a:t>	0	0	0	0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hu-HU"/>
                <a:t>	1	3	3	3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hu-HU"/>
                <a:t>	2	7                          	3.5	4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hu-HU"/>
                <a:t>	3	12	4	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hu-HU"/>
                <a:t>	4	20	5	8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hu-HU"/>
                <a:t>	5	32	6.4	12</a:t>
              </a:r>
            </a:p>
          </p:txBody>
        </p:sp>
        <p:sp>
          <p:nvSpPr>
            <p:cNvPr id="34825" name="Text Box 6"/>
            <p:cNvSpPr txBox="1">
              <a:spLocks noChangeArrowheads="1"/>
            </p:cNvSpPr>
            <p:nvPr/>
          </p:nvSpPr>
          <p:spPr bwMode="auto">
            <a:xfrm>
              <a:off x="671" y="3518"/>
              <a:ext cx="43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hu-HU" sz="2400"/>
                <a:t>Assume:  Average Benefit = Marginal Benefit                       = $6 billion</a:t>
              </a:r>
            </a:p>
          </p:txBody>
        </p:sp>
      </p:grp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469900" y="1592263"/>
            <a:ext cx="8674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85800" algn="l"/>
                <a:tab pos="2857500" algn="l"/>
                <a:tab pos="4864100" algn="l"/>
                <a:tab pos="7035800" algn="l"/>
              </a:tabLs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85800" algn="l"/>
                <a:tab pos="2857500" algn="l"/>
                <a:tab pos="4864100" algn="l"/>
                <a:tab pos="7035800" algn="l"/>
              </a:tabLs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85800" algn="l"/>
                <a:tab pos="2857500" algn="l"/>
                <a:tab pos="4864100" algn="l"/>
                <a:tab pos="7035800" algn="l"/>
              </a:tabLs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85800" algn="l"/>
                <a:tab pos="2857500" algn="l"/>
                <a:tab pos="4864100" algn="l"/>
                <a:tab pos="7035800" algn="l"/>
              </a:tabLs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85800" algn="l"/>
                <a:tab pos="2857500" algn="l"/>
                <a:tab pos="4864100" algn="l"/>
                <a:tab pos="7035800" algn="l"/>
              </a:tabLs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2857500" algn="l"/>
                <a:tab pos="4864100" algn="l"/>
                <a:tab pos="7035800" algn="l"/>
              </a:tabLs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2857500" algn="l"/>
                <a:tab pos="4864100" algn="l"/>
                <a:tab pos="7035800" algn="l"/>
              </a:tabLs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2857500" algn="l"/>
                <a:tab pos="4864100" algn="l"/>
                <a:tab pos="7035800" algn="l"/>
              </a:tabLs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2857500" algn="l"/>
                <a:tab pos="4864100" algn="l"/>
                <a:tab pos="7035800" algn="l"/>
              </a:tabLs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hu-HU"/>
              <a:t>                               Total Cost        Average Cost      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hu-HU"/>
              <a:t># of Launches         </a:t>
            </a:r>
            <a:r>
              <a:rPr lang="en-US" altLang="hu-HU" sz="1800"/>
              <a:t>($ billion)         ($ billion/launch)         </a:t>
            </a:r>
            <a:r>
              <a:rPr lang="en-US" altLang="hu-HU"/>
              <a:t>Marginal Cost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hu-HU" sz="1800"/>
              <a:t>	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2163763" y="5214938"/>
            <a:ext cx="5156200" cy="406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u-HU">
                <a:solidFill>
                  <a:schemeClr val="tx1"/>
                </a:solidFill>
              </a:rPr>
              <a:t>What is the optimal number of launches?</a:t>
            </a:r>
          </a:p>
        </p:txBody>
      </p:sp>
    </p:spTree>
    <p:extLst>
      <p:ext uri="{BB962C8B-B14F-4D97-AF65-F5344CB8AC3E}">
        <p14:creationId xmlns:p14="http://schemas.microsoft.com/office/powerpoint/2010/main" val="8145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Marginal Analysis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Marginal cost </a:t>
            </a:r>
            <a:r>
              <a:rPr lang="en-US" dirty="0" smtClean="0"/>
              <a:t>is the increase in total cost from one additional unit of an activity</a:t>
            </a:r>
          </a:p>
          <a:p>
            <a:pPr lvl="1" eaLnBrk="1" hangingPunct="1"/>
            <a:r>
              <a:rPr lang="en-US" b="1" dirty="0" smtClean="0">
                <a:solidFill>
                  <a:srgbClr val="FFC000"/>
                </a:solidFill>
              </a:rPr>
              <a:t>Average cost </a:t>
            </a:r>
            <a:r>
              <a:rPr lang="en-US" dirty="0" smtClean="0"/>
              <a:t>is total cost divided by the number of units</a:t>
            </a:r>
          </a:p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Marginal benefit </a:t>
            </a:r>
            <a:r>
              <a:rPr lang="en-US" dirty="0" smtClean="0"/>
              <a:t>is the increase in total benefit from one additional unit of an activity</a:t>
            </a:r>
          </a:p>
          <a:p>
            <a:pPr lvl="1" eaLnBrk="1" hangingPunct="1"/>
            <a:r>
              <a:rPr lang="en-US" b="1" dirty="0" smtClean="0">
                <a:solidFill>
                  <a:srgbClr val="FFC000"/>
                </a:solidFill>
              </a:rPr>
              <a:t>Average benefit </a:t>
            </a:r>
            <a:r>
              <a:rPr lang="en-US" dirty="0" smtClean="0"/>
              <a:t>is total benefit divided by the number of units</a:t>
            </a:r>
          </a:p>
        </p:txBody>
      </p:sp>
      <p:sp>
        <p:nvSpPr>
          <p:cNvPr id="440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28144578-5B3D-44A9-9819-8FCF50D4D97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320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Marginal Analysis:  NASA Space Shuttle</a:t>
            </a:r>
          </a:p>
        </p:txBody>
      </p:sp>
      <p:graphicFrame>
        <p:nvGraphicFramePr>
          <p:cNvPr id="46145" name="Group 65"/>
          <p:cNvGraphicFramePr>
            <a:graphicFrameLocks noGrp="1"/>
          </p:cNvGraphicFramePr>
          <p:nvPr>
            <p:ph idx="1"/>
            <p:extLst/>
          </p:nvPr>
        </p:nvGraphicFramePr>
        <p:xfrm>
          <a:off x="223280" y="1623950"/>
          <a:ext cx="6616908" cy="3422653"/>
        </p:xfrm>
        <a:graphic>
          <a:graphicData uri="http://schemas.openxmlformats.org/drawingml/2006/table">
            <a:tbl>
              <a:tblPr/>
              <a:tblGrid>
                <a:gridCol w="3308454"/>
                <a:gridCol w="3308454"/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# of Launches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2508" marR="1725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Total Cost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($B)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2508" marR="172508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72508" marR="1725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$0</a:t>
                      </a:r>
                    </a:p>
                  </a:txBody>
                  <a:tcPr marL="172508" marR="172508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72508" marR="1725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$3</a:t>
                      </a:r>
                    </a:p>
                  </a:txBody>
                  <a:tcPr marL="172508" marR="172508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2508" marR="1725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$7</a:t>
                      </a:r>
                    </a:p>
                  </a:txBody>
                  <a:tcPr marL="172508" marR="172508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72508" marR="1725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$12</a:t>
                      </a:r>
                    </a:p>
                  </a:txBody>
                  <a:tcPr marL="172508" marR="172508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72508" marR="1725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$20</a:t>
                      </a:r>
                    </a:p>
                  </a:txBody>
                  <a:tcPr marL="172508" marR="172508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72508" marR="1725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$32</a:t>
                      </a:r>
                    </a:p>
                  </a:txBody>
                  <a:tcPr marL="172508" marR="172508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0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E91F3E2F-6BF6-4F18-892F-3BA57C596930}" type="slidenum">
              <a:rPr lang="en-US" smtClean="0"/>
              <a:pPr/>
              <a:t>35</a:t>
            </a:fld>
            <a:endParaRPr lang="en-US" smtClean="0"/>
          </a:p>
        </p:txBody>
      </p:sp>
      <p:graphicFrame>
        <p:nvGraphicFramePr>
          <p:cNvPr id="46155" name="Group 7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777713" y="1626919"/>
          <a:ext cx="2057400" cy="3420569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89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Average Cost ($B/launch)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$3.5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1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$6.4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144" name="Group 6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763992" y="1626920"/>
          <a:ext cx="2085975" cy="3420568"/>
        </p:xfrm>
        <a:graphic>
          <a:graphicData uri="http://schemas.openxmlformats.org/drawingml/2006/table">
            <a:tbl>
              <a:tblPr/>
              <a:tblGrid>
                <a:gridCol w="2085975"/>
              </a:tblGrid>
              <a:tr h="896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Marginal Cost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($B)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7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8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8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7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$12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9163" y="5467907"/>
            <a:ext cx="79248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buClr>
                <a:schemeClr val="accent3"/>
              </a:buClr>
              <a:defRPr/>
            </a:pPr>
            <a:r>
              <a:rPr lang="en-US" sz="2000" dirty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f </a:t>
            </a:r>
            <a:r>
              <a:rPr lang="en-US" sz="2000" dirty="0">
                <a:solidFill>
                  <a:schemeClr val="bg1"/>
                </a:solidFill>
              </a:rPr>
              <a:t>the marginal benefit is $6 billion per launch, how many launches should NASA make? 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8180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Marginal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Marginal benefit </a:t>
            </a:r>
            <a:r>
              <a:rPr lang="en-US" dirty="0" smtClean="0"/>
              <a:t>is the increase in total benefit from one additional unit of an activity</a:t>
            </a:r>
            <a:endParaRPr lang="hu-HU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40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28144578-5B3D-44A9-9819-8FCF50D4D97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/>
          </p:nvPr>
        </p:nvGraphicFramePr>
        <p:xfrm>
          <a:off x="1152525" y="3371850"/>
          <a:ext cx="671195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3162240" imgH="1079280" progId="Equation.3">
                  <p:embed/>
                </p:oleObj>
              </mc:Choice>
              <mc:Fallback>
                <p:oleObj name="Equation" r:id="rId4" imgW="3162240" imgH="1079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2525" y="3371850"/>
                        <a:ext cx="6711950" cy="229076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25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Average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Average benefit </a:t>
            </a:r>
            <a:r>
              <a:rPr lang="en-US" dirty="0" smtClean="0"/>
              <a:t>is total benefit divided by the number of units</a:t>
            </a:r>
          </a:p>
        </p:txBody>
      </p:sp>
      <p:sp>
        <p:nvSpPr>
          <p:cNvPr id="440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28144578-5B3D-44A9-9819-8FCF50D4D97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/>
          </p:nvPr>
        </p:nvGraphicFramePr>
        <p:xfrm>
          <a:off x="1055688" y="3267075"/>
          <a:ext cx="684530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2476440" imgH="634680" progId="Equation.3">
                  <p:embed/>
                </p:oleObj>
              </mc:Choice>
              <mc:Fallback>
                <p:oleObj name="Equation" r:id="rId4" imgW="247644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5688" y="3267075"/>
                        <a:ext cx="6845300" cy="17557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3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Marginal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Marginal cost </a:t>
            </a:r>
            <a:r>
              <a:rPr lang="en-US" dirty="0" smtClean="0"/>
              <a:t>is the increase in total cost from one additional unit of an activity</a:t>
            </a:r>
          </a:p>
        </p:txBody>
      </p:sp>
      <p:sp>
        <p:nvSpPr>
          <p:cNvPr id="440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28144578-5B3D-44A9-9819-8FCF50D4D97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/>
          </p:nvPr>
        </p:nvGraphicFramePr>
        <p:xfrm>
          <a:off x="976313" y="3581400"/>
          <a:ext cx="6923087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2450880" imgH="685800" progId="Equation.3">
                  <p:embed/>
                </p:oleObj>
              </mc:Choice>
              <mc:Fallback>
                <p:oleObj name="Equation" r:id="rId4" imgW="245088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313" y="3581400"/>
                        <a:ext cx="6923087" cy="19367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8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Marginal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Average cost </a:t>
            </a:r>
            <a:r>
              <a:rPr lang="en-US" dirty="0" smtClean="0"/>
              <a:t>is total cost divided by the number of units</a:t>
            </a:r>
          </a:p>
        </p:txBody>
      </p:sp>
      <p:sp>
        <p:nvSpPr>
          <p:cNvPr id="440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28144578-5B3D-44A9-9819-8FCF50D4D97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/>
          </p:nvPr>
        </p:nvGraphicFramePr>
        <p:xfrm>
          <a:off x="2430232" y="2973388"/>
          <a:ext cx="3329153" cy="2090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4" imgW="1091880" imgH="685800" progId="Equation.3">
                  <p:embed/>
                </p:oleObj>
              </mc:Choice>
              <mc:Fallback>
                <p:oleObj name="Equation" r:id="rId4" imgW="109188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0232" y="2973388"/>
                        <a:ext cx="3329153" cy="2090981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38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2819400" y="6453188"/>
            <a:ext cx="3657600" cy="252412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>
                <a:solidFill>
                  <a:srgbClr val="FFFFFF"/>
                </a:solidFill>
              </a:rPr>
              <a:t>Chapter 1: Thinking Like an Economist</a:t>
            </a:r>
          </a:p>
        </p:txBody>
      </p:sp>
      <p:sp>
        <p:nvSpPr>
          <p:cNvPr id="819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859148" y="6453188"/>
            <a:ext cx="848752" cy="268287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 dirty="0">
                <a:solidFill>
                  <a:srgbClr val="FFFFFF"/>
                </a:solidFill>
              </a:rPr>
              <a:t>Slide </a:t>
            </a:r>
            <a:fld id="{4D51DCD1-AD49-4549-84B3-F98BA2CD793F}" type="slidenum">
              <a:rPr lang="en-US" altLang="hu-HU" sz="1200">
                <a:solidFill>
                  <a:srgbClr val="FFFFFF"/>
                </a:solidFill>
              </a:rPr>
              <a:pPr/>
              <a:t>4</a:t>
            </a:fld>
            <a:endParaRPr lang="en-US" altLang="hu-HU" sz="1200" dirty="0">
              <a:solidFill>
                <a:srgbClr val="FFFFFF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781800" cy="10350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hu-HU" sz="3200" dirty="0" smtClean="0"/>
              <a:t>Economics:  Studying</a:t>
            </a:r>
            <a:r>
              <a:rPr lang="hu-HU" altLang="hu-HU" sz="3200" dirty="0" smtClean="0"/>
              <a:t> </a:t>
            </a:r>
            <a:r>
              <a:rPr lang="en-US" altLang="hu-HU" sz="3200" dirty="0" smtClean="0"/>
              <a:t>Choice In a World of  Scarcity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2425"/>
            <a:ext cx="7772400" cy="609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hu-HU" smtClean="0"/>
              <a:t>Wants vs. Resources       </a:t>
            </a: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685800" y="2590800"/>
            <a:ext cx="7772400" cy="1371600"/>
            <a:chOff x="432" y="1632"/>
            <a:chExt cx="4896" cy="864"/>
          </a:xfrm>
        </p:grpSpPr>
        <p:sp>
          <p:nvSpPr>
            <p:cNvPr id="8202" name="Rectangle 4"/>
            <p:cNvSpPr>
              <a:spLocks noChangeArrowheads="1"/>
            </p:cNvSpPr>
            <p:nvPr/>
          </p:nvSpPr>
          <p:spPr bwMode="auto">
            <a:xfrm>
              <a:off x="432" y="2112"/>
              <a:ext cx="48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rgbClr val="FFFF00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o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hu-HU">
                  <a:solidFill>
                    <a:srgbClr val="FFFFFF"/>
                  </a:solidFill>
                </a:rPr>
                <a:t>Scarcity</a:t>
              </a:r>
            </a:p>
          </p:txBody>
        </p:sp>
        <p:sp>
          <p:nvSpPr>
            <p:cNvPr id="8203" name="AutoShape 7"/>
            <p:cNvSpPr>
              <a:spLocks noChangeArrowheads="1"/>
            </p:cNvSpPr>
            <p:nvPr/>
          </p:nvSpPr>
          <p:spPr bwMode="auto">
            <a:xfrm>
              <a:off x="2736" y="1632"/>
              <a:ext cx="336" cy="480"/>
            </a:xfrm>
            <a:prstGeom prst="downArrow">
              <a:avLst>
                <a:gd name="adj1" fmla="val 50000"/>
                <a:gd name="adj2" fmla="val 3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hu-HU">
                <a:solidFill>
                  <a:srgbClr val="FFFFFF"/>
                </a:solidFill>
              </a:endParaRPr>
            </a:p>
          </p:txBody>
        </p:sp>
      </p:grp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685800" y="4038600"/>
            <a:ext cx="7772400" cy="1371600"/>
            <a:chOff x="432" y="2544"/>
            <a:chExt cx="4896" cy="864"/>
          </a:xfrm>
        </p:grpSpPr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432" y="3024"/>
              <a:ext cx="48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rgbClr val="FFFF00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o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hu-HU">
                  <a:solidFill>
                    <a:srgbClr val="FFFFFF"/>
                  </a:solidFill>
                </a:rPr>
                <a:t>Choices</a:t>
              </a:r>
            </a:p>
          </p:txBody>
        </p:sp>
        <p:sp>
          <p:nvSpPr>
            <p:cNvPr id="8201" name="AutoShape 8"/>
            <p:cNvSpPr>
              <a:spLocks noChangeArrowheads="1"/>
            </p:cNvSpPr>
            <p:nvPr/>
          </p:nvSpPr>
          <p:spPr bwMode="auto">
            <a:xfrm>
              <a:off x="2736" y="2544"/>
              <a:ext cx="336" cy="480"/>
            </a:xfrm>
            <a:prstGeom prst="downArrow">
              <a:avLst>
                <a:gd name="adj1" fmla="val 50000"/>
                <a:gd name="adj2" fmla="val 3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hu-H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8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Normative and Positive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76" y="1600200"/>
            <a:ext cx="3956832" cy="4525963"/>
          </a:xfrm>
        </p:spPr>
        <p:txBody>
          <a:bodyPr/>
          <a:lstStyle/>
          <a:p>
            <a:pPr marL="285750" lvl="1" eaLnBrk="1" hangingPunct="1"/>
            <a:r>
              <a:rPr lang="en-US" b="1" dirty="0" smtClean="0">
                <a:solidFill>
                  <a:srgbClr val="FFC000"/>
                </a:solidFill>
              </a:rPr>
              <a:t>Normative economic principle </a:t>
            </a:r>
            <a:r>
              <a:rPr lang="en-US" dirty="0" smtClean="0"/>
              <a:t>says how people </a:t>
            </a:r>
            <a:r>
              <a:rPr lang="en-US" i="1" dirty="0" smtClean="0"/>
              <a:t>should</a:t>
            </a:r>
            <a:r>
              <a:rPr lang="en-US" dirty="0" smtClean="0"/>
              <a:t> behave</a:t>
            </a:r>
          </a:p>
          <a:p>
            <a:pPr marL="511175" lvl="2" indent="-225425" eaLnBrk="1" hangingPunct="1">
              <a:buClr>
                <a:schemeClr val="bg1"/>
              </a:buClr>
            </a:pPr>
            <a:r>
              <a:rPr lang="en-US" sz="2500" dirty="0" smtClean="0"/>
              <a:t>Gas prices are too high</a:t>
            </a:r>
          </a:p>
          <a:p>
            <a:pPr marL="511175" lvl="2" indent="-225425" eaLnBrk="1" hangingPunct="1">
              <a:buClr>
                <a:schemeClr val="bg1"/>
              </a:buClr>
            </a:pPr>
            <a:r>
              <a:rPr lang="en-US" sz="2500" dirty="0" smtClean="0"/>
              <a:t>Building a space base on the moon will cost too much</a:t>
            </a:r>
          </a:p>
        </p:txBody>
      </p:sp>
      <p:sp>
        <p:nvSpPr>
          <p:cNvPr id="481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20CD488-371E-49B7-B6F6-C2704EEE6AC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52038" y="1600200"/>
            <a:ext cx="3954462" cy="4525963"/>
          </a:xfrm>
        </p:spPr>
        <p:txBody>
          <a:bodyPr>
            <a:normAutofit lnSpcReduction="10000"/>
          </a:bodyPr>
          <a:lstStyle/>
          <a:p>
            <a:pPr marL="285750" lvl="1" eaLnBrk="1" hangingPunct="1"/>
            <a:r>
              <a:rPr lang="en-US" b="1" dirty="0" smtClean="0">
                <a:solidFill>
                  <a:srgbClr val="FFC000"/>
                </a:solidFill>
              </a:rPr>
              <a:t>Positive economic principle </a:t>
            </a:r>
            <a:r>
              <a:rPr lang="en-US" dirty="0" smtClean="0"/>
              <a:t>predicts how people </a:t>
            </a:r>
            <a:r>
              <a:rPr lang="en-US" i="1" dirty="0" smtClean="0"/>
              <a:t>will</a:t>
            </a:r>
            <a:r>
              <a:rPr lang="en-US" dirty="0" smtClean="0"/>
              <a:t> behave</a:t>
            </a:r>
          </a:p>
          <a:p>
            <a:pPr marL="511175" lvl="2" indent="-225425" eaLnBrk="1" hangingPunct="1">
              <a:buClr>
                <a:schemeClr val="bg1"/>
              </a:buClr>
            </a:pPr>
            <a:r>
              <a:rPr lang="en-US" sz="2500" dirty="0" smtClean="0"/>
              <a:t>The average price of gasoline in May 2010 was higher than in May 2009</a:t>
            </a:r>
          </a:p>
          <a:p>
            <a:pPr marL="511175" lvl="2" indent="-225425" eaLnBrk="1" hangingPunct="1">
              <a:buClr>
                <a:schemeClr val="bg1"/>
              </a:buClr>
            </a:pPr>
            <a:r>
              <a:rPr lang="en-US" sz="2500" dirty="0" smtClean="0"/>
              <a:t>Building a space base on the moon will cost more than the shuttle program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839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Incentive Principle</a:t>
            </a:r>
          </a:p>
        </p:txBody>
      </p:sp>
      <p:sp>
        <p:nvSpPr>
          <p:cNvPr id="501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C1C2280-11A0-424D-BCFB-3579D7FCB9A9}" type="slidenum">
              <a:rPr lang="en-US" smtClean="0"/>
              <a:pPr/>
              <a:t>41</a:t>
            </a:fld>
            <a:endParaRPr lang="en-US" smtClean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909999" y="1450150"/>
          <a:ext cx="7745360" cy="466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11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834717-F8F3-4C0E-86DD-23DAD89F1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284BFA-0615-4E56-AF1D-222339F12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DDA34-F642-43BB-8EE5-1BD3CA16C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22A645-3B17-4B52-AED6-8980F1A1C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Microeconomics and Macroeconomics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93" y="1671452"/>
            <a:ext cx="4051835" cy="4525963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5750" lvl="1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FFC000"/>
                </a:solidFill>
              </a:rPr>
              <a:t>Microeconomics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studies choice and its implications  for price and quantity in individual markets</a:t>
            </a:r>
          </a:p>
          <a:p>
            <a:pPr marL="511175" lvl="2" indent="-225425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Sugar</a:t>
            </a:r>
          </a:p>
          <a:p>
            <a:pPr marL="511175" lvl="2" indent="-225425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Carpets</a:t>
            </a:r>
          </a:p>
          <a:p>
            <a:pPr marL="511175" lvl="2" indent="-225425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House cleaning services</a:t>
            </a:r>
          </a:p>
          <a:p>
            <a:pPr marL="285750" lvl="1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Microeconomics considers topics such as </a:t>
            </a:r>
          </a:p>
          <a:p>
            <a:pPr marL="511175" lvl="2" indent="-225425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Costs of production</a:t>
            </a:r>
          </a:p>
          <a:p>
            <a:pPr marL="511175" lvl="2" indent="-225425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Demand for a product</a:t>
            </a:r>
          </a:p>
          <a:p>
            <a:pPr marL="511175" lvl="2" indent="-225425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Exchange rates</a:t>
            </a:r>
          </a:p>
        </p:txBody>
      </p:sp>
      <p:sp>
        <p:nvSpPr>
          <p:cNvPr id="52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4F00CD5A-7DE1-48B5-B765-B2C683CEC50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824950" y="1651187"/>
            <a:ext cx="3808412" cy="4525962"/>
          </a:xfrm>
          <a:noFill/>
          <a:ln>
            <a:noFill/>
          </a:ln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5750" lvl="1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Macroeconomics</a:t>
            </a:r>
            <a:r>
              <a:rPr lang="en-US" sz="2000" b="1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</a:rPr>
              <a:t>studies the performance of national economies and the policies that governments use to try to improve that performance</a:t>
            </a:r>
          </a:p>
          <a:p>
            <a:pPr marL="511175" lvl="2" indent="-225425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</a:rPr>
              <a:t>Inflation</a:t>
            </a:r>
          </a:p>
          <a:p>
            <a:pPr marL="511175" lvl="2" indent="-225425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</a:rPr>
              <a:t>Unemployment</a:t>
            </a:r>
          </a:p>
          <a:p>
            <a:pPr marL="511175" lvl="2" indent="-225425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</a:rPr>
              <a:t>Growth</a:t>
            </a:r>
          </a:p>
          <a:p>
            <a:pPr marL="285750" lvl="1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</a:rPr>
              <a:t>Macroeconomics considers</a:t>
            </a:r>
          </a:p>
          <a:p>
            <a:pPr marL="511175" lvl="2" indent="-225425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</a:rPr>
              <a:t>Monetary policy</a:t>
            </a:r>
          </a:p>
          <a:p>
            <a:pPr marL="511175" lvl="2" indent="-225425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</a:rPr>
              <a:t>Deficits</a:t>
            </a:r>
          </a:p>
          <a:p>
            <a:pPr marL="511175" lvl="2" indent="-225425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</a:rPr>
              <a:t>Tax policy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103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Economics Is Choosing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 in this course is on a short list of powerful ideas</a:t>
            </a:r>
          </a:p>
          <a:p>
            <a:pPr lvl="1" eaLnBrk="1" hangingPunct="1"/>
            <a:r>
              <a:rPr lang="en-US" smtClean="0"/>
              <a:t>Explain many economic issues</a:t>
            </a:r>
          </a:p>
          <a:p>
            <a:pPr lvl="1" eaLnBrk="1" hangingPunct="1"/>
            <a:r>
              <a:rPr lang="en-US" smtClean="0"/>
              <a:t>Predict decisions made in a variety of circumstances</a:t>
            </a:r>
          </a:p>
          <a:p>
            <a:pPr eaLnBrk="1" hangingPunct="1"/>
            <a:r>
              <a:rPr lang="en-US" smtClean="0"/>
              <a:t>Core Principles are the foundation for solving economic problems</a:t>
            </a:r>
          </a:p>
        </p:txBody>
      </p:sp>
      <p:sp>
        <p:nvSpPr>
          <p:cNvPr id="542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28F5124-E06A-4A10-828D-A73B202EDC8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549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Economics Is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many things that economics can help to explain</a:t>
            </a:r>
          </a:p>
          <a:p>
            <a:pPr eaLnBrk="1" hangingPunct="1"/>
            <a:r>
              <a:rPr lang="en-US" smtClean="0"/>
              <a:t>Economic Naturalist topics</a:t>
            </a:r>
          </a:p>
          <a:p>
            <a:pPr lvl="1" eaLnBrk="1" hangingPunct="1"/>
            <a:r>
              <a:rPr lang="en-US" smtClean="0"/>
              <a:t>Why is expensive software bundled with PCs?</a:t>
            </a:r>
          </a:p>
          <a:p>
            <a:pPr lvl="1" eaLnBrk="1" hangingPunct="1"/>
            <a:r>
              <a:rPr lang="en-US" smtClean="0"/>
              <a:t>Why can't you buy a car without heaters</a:t>
            </a:r>
          </a:p>
          <a:p>
            <a:pPr lvl="1" eaLnBrk="1" hangingPunct="1"/>
            <a:r>
              <a:rPr lang="en-US" smtClean="0"/>
              <a:t>Drive-up ATMs with Braille</a:t>
            </a:r>
          </a:p>
          <a:p>
            <a:pPr lvl="1" eaLnBrk="1" hangingPunct="1"/>
            <a:endParaRPr lang="en-US" smtClean="0"/>
          </a:p>
        </p:txBody>
      </p:sp>
      <p:sp>
        <p:nvSpPr>
          <p:cNvPr id="563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5FB9AC41-2A33-467F-A7AA-EAA02FFED92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32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93502" y="6443003"/>
            <a:ext cx="893297" cy="278472"/>
          </a:xfrm>
          <a:noFill/>
        </p:spPr>
        <p:txBody>
          <a:bodyPr/>
          <a:lstStyle/>
          <a:p>
            <a:r>
              <a:rPr lang="en-US" dirty="0" smtClean="0"/>
              <a:t>1-</a:t>
            </a:r>
            <a:fld id="{5FB9AC41-2A33-467F-A7AA-EAA02FFED92B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990358"/>
              </p:ext>
            </p:extLst>
          </p:nvPr>
        </p:nvGraphicFramePr>
        <p:xfrm>
          <a:off x="975574" y="835667"/>
          <a:ext cx="7704191" cy="564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ia" r:id="rId4" imgW="3742828" imgH="2807144" progId="PowerPoint.Slide.12">
                  <p:embed/>
                </p:oleObj>
              </mc:Choice>
              <mc:Fallback>
                <p:oleObj name="Dia" r:id="rId4" imgW="3742828" imgH="2807144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5574" y="835667"/>
                        <a:ext cx="7704191" cy="5649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0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086972"/>
              </p:ext>
            </p:extLst>
          </p:nvPr>
        </p:nvGraphicFramePr>
        <p:xfrm>
          <a:off x="527348" y="224775"/>
          <a:ext cx="8010910" cy="5838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Dia" r:id="rId3" imgW="4104051" imgH="3078548" progId="PowerPoint.Slide.12">
                  <p:embed/>
                </p:oleObj>
              </mc:Choice>
              <mc:Fallback>
                <p:oleObj name="Dia" r:id="rId3" imgW="4104051" imgH="307854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348" y="224775"/>
                        <a:ext cx="8010910" cy="5838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93502" y="6443003"/>
            <a:ext cx="893297" cy="278472"/>
          </a:xfrm>
          <a:noFill/>
        </p:spPr>
        <p:txBody>
          <a:bodyPr/>
          <a:lstStyle/>
          <a:p>
            <a:r>
              <a:rPr lang="en-US" dirty="0" smtClean="0"/>
              <a:t>1-</a:t>
            </a:r>
            <a:r>
              <a:rPr lang="hu-HU" dirty="0" smtClean="0"/>
              <a:t>46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75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915208"/>
              </p:ext>
            </p:extLst>
          </p:nvPr>
        </p:nvGraphicFramePr>
        <p:xfrm>
          <a:off x="886265" y="295422"/>
          <a:ext cx="7343335" cy="570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Dia" r:id="rId3" imgW="4215224" imgH="3160868" progId="PowerPoint.Slide.12">
                  <p:embed/>
                </p:oleObj>
              </mc:Choice>
              <mc:Fallback>
                <p:oleObj name="Dia" r:id="rId3" imgW="4215224" imgH="316086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6265" y="295422"/>
                        <a:ext cx="7343335" cy="5705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93502" y="6443003"/>
            <a:ext cx="893297" cy="278472"/>
          </a:xfrm>
          <a:noFill/>
        </p:spPr>
        <p:txBody>
          <a:bodyPr/>
          <a:lstStyle/>
          <a:p>
            <a:r>
              <a:rPr lang="en-US" dirty="0" smtClean="0"/>
              <a:t>1-</a:t>
            </a:r>
            <a:r>
              <a:rPr lang="hu-HU" dirty="0" smtClean="0"/>
              <a:t>47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56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1-</a:t>
            </a:r>
            <a:fld id="{354BD134-8B50-4EF4-A2C4-92A13B98D06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224222"/>
              </p:ext>
            </p:extLst>
          </p:nvPr>
        </p:nvGraphicFramePr>
        <p:xfrm>
          <a:off x="641936" y="196070"/>
          <a:ext cx="7938209" cy="52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Dia" r:id="rId3" imgW="6445162" imgH="3624232" progId="PowerPoint.Slide.12">
                  <p:embed/>
                </p:oleObj>
              </mc:Choice>
              <mc:Fallback>
                <p:oleObj name="Dia" r:id="rId3" imgW="6445162" imgH="3624232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936" y="196070"/>
                        <a:ext cx="7938209" cy="52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611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pc="300" dirty="0" smtClean="0"/>
              <a:t>The Scarcity Principle</a:t>
            </a:r>
          </a:p>
        </p:txBody>
      </p:sp>
      <p:sp>
        <p:nvSpPr>
          <p:cNvPr id="1945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1-</a:t>
            </a:r>
            <a:fld id="{06AD117B-3D42-44AD-BE63-105BC57172F6}" type="slidenum">
              <a:rPr lang="en-US" smtClean="0"/>
              <a:pPr/>
              <a:t>5</a:t>
            </a:fld>
            <a:endParaRPr lang="en-US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67958013"/>
              </p:ext>
            </p:extLst>
          </p:nvPr>
        </p:nvGraphicFramePr>
        <p:xfrm>
          <a:off x="980251" y="1552099"/>
          <a:ext cx="7846141" cy="476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A40D25-C13C-4DB2-B9F4-05C468FD9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56212C-8A7D-4DE9-BBD4-F2591885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763698-B5C2-4736-A689-2E9DC85E4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C153F2-2DAB-4975-BF71-6A520E297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EF373B-F14D-48A7-B88A-3B87A4892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Scarcity Principle: Examples</a:t>
            </a:r>
          </a:p>
        </p:txBody>
      </p:sp>
      <p:sp>
        <p:nvSpPr>
          <p:cNvPr id="215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1441FA77-8149-4F68-943D-1C84DB5B6664}" type="slidenum">
              <a:rPr lang="en-US" smtClean="0"/>
              <a:pPr/>
              <a:t>6</a:t>
            </a:fld>
            <a:endParaRPr lang="en-US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12635879"/>
              </p:ext>
            </p:extLst>
          </p:nvPr>
        </p:nvGraphicFramePr>
        <p:xfrm>
          <a:off x="1018902" y="1992090"/>
          <a:ext cx="774409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A1738-41CD-48D2-B4EF-5D4C7DAF6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25247D-48F1-4D77-8671-41A763F82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38F631-3845-4318-926B-C03D93CA8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28AE72-73A0-4BD4-873B-A7F43CC78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51B636-0D48-4C6D-AE25-BB3BA9711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5DFF31-7B46-4565-85D9-587470041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Scarcity Principle: Examples</a:t>
            </a:r>
          </a:p>
        </p:txBody>
      </p:sp>
      <p:sp>
        <p:nvSpPr>
          <p:cNvPr id="215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1441FA77-8149-4F68-943D-1C84DB5B6664}" type="slidenum">
              <a:rPr lang="en-US" smtClean="0"/>
              <a:pPr/>
              <a:t>7</a:t>
            </a:fld>
            <a:endParaRPr lang="en-US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6194853"/>
              </p:ext>
            </p:extLst>
          </p:nvPr>
        </p:nvGraphicFramePr>
        <p:xfrm>
          <a:off x="1018902" y="1992090"/>
          <a:ext cx="774409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204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A1738-41CD-48D2-B4EF-5D4C7DAF6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25247D-48F1-4D77-8671-41A763F82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38F631-3845-4318-926B-C03D93CA8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599476-7626-4A61-BC99-6B6E40C2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pc="300" dirty="0" smtClean="0"/>
              <a:t>The Cost-Benefit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Take an action if and only if the </a:t>
            </a:r>
            <a:r>
              <a:rPr lang="en-US" sz="2800" u="sng" dirty="0" smtClean="0"/>
              <a:t>extra</a:t>
            </a:r>
            <a:r>
              <a:rPr lang="en-US" sz="2800" dirty="0" smtClean="0"/>
              <a:t> benefits are at least as great as the </a:t>
            </a:r>
            <a:r>
              <a:rPr lang="en-US" sz="2800" u="sng" dirty="0" smtClean="0"/>
              <a:t>extra</a:t>
            </a:r>
            <a:r>
              <a:rPr lang="en-US" sz="2800" dirty="0" smtClean="0"/>
              <a:t> costs</a:t>
            </a:r>
          </a:p>
          <a:p>
            <a:pPr eaLnBrk="1" hangingPunct="1"/>
            <a:r>
              <a:rPr lang="en-US" sz="2800" dirty="0" smtClean="0"/>
              <a:t>Costs and benefits are not just money</a:t>
            </a:r>
          </a:p>
        </p:txBody>
      </p:sp>
      <p:sp>
        <p:nvSpPr>
          <p:cNvPr id="235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1DA47D8D-6FA2-4668-BF13-8CD475ACB3EB}" type="slidenum">
              <a:rPr lang="en-US" smtClean="0"/>
              <a:pPr/>
              <a:t>8</a:t>
            </a:fld>
            <a:endParaRPr lang="en-US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3526182"/>
              </p:ext>
            </p:extLst>
          </p:nvPr>
        </p:nvGraphicFramePr>
        <p:xfrm>
          <a:off x="1524000" y="3111910"/>
          <a:ext cx="6096000" cy="3136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480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©McGraw-Hill Education.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2819400" y="6453188"/>
            <a:ext cx="3657600" cy="252412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200">
                <a:solidFill>
                  <a:srgbClr val="FFFFFF"/>
                </a:solidFill>
              </a:rPr>
              <a:t>Chapter 1: Thinking Like an Economist</a:t>
            </a:r>
          </a:p>
        </p:txBody>
      </p:sp>
      <p:sp>
        <p:nvSpPr>
          <p:cNvPr id="9219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999828" y="6453188"/>
            <a:ext cx="876886" cy="268287"/>
          </a:xfrm>
          <a:noFill/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200" dirty="0" smtClean="0">
                <a:solidFill>
                  <a:srgbClr val="FFFFFF"/>
                </a:solidFill>
              </a:rPr>
              <a:t>1-</a:t>
            </a:r>
            <a:fld id="{08885C71-7CD4-4330-841E-FA6F691506A6}" type="slidenum">
              <a:rPr lang="en-US" altLang="hu-HU" sz="1200" smtClean="0">
                <a:solidFill>
                  <a:srgbClr val="FFFFFF"/>
                </a:solidFill>
              </a:rPr>
              <a:pPr/>
              <a:t>9</a:t>
            </a:fld>
            <a:endParaRPr lang="en-US" altLang="hu-HU" sz="1200" dirty="0">
              <a:solidFill>
                <a:srgbClr val="FFFFFF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39617"/>
            <a:ext cx="6781800" cy="89705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hu-HU" sz="3200" dirty="0" smtClean="0"/>
              <a:t>Economics:  Studying</a:t>
            </a:r>
            <a:r>
              <a:rPr lang="hu-HU" altLang="hu-HU" sz="3200" dirty="0" smtClean="0"/>
              <a:t> </a:t>
            </a:r>
            <a:r>
              <a:rPr lang="en-US" altLang="hu-HU" sz="3200" dirty="0" smtClean="0"/>
              <a:t>Choice In a World of  Scarcity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2890"/>
            <a:ext cx="7772400" cy="4803775"/>
          </a:xfrm>
        </p:spPr>
        <p:txBody>
          <a:bodyPr/>
          <a:lstStyle/>
          <a:p>
            <a:pPr eaLnBrk="1" hangingPunct="1"/>
            <a:r>
              <a:rPr lang="en-US" altLang="hu-HU" sz="2800" dirty="0" smtClean="0"/>
              <a:t>Economics </a:t>
            </a:r>
          </a:p>
          <a:p>
            <a:pPr lvl="1" eaLnBrk="1" hangingPunct="1"/>
            <a:r>
              <a:rPr lang="en-US" altLang="hu-HU" sz="2400" dirty="0" smtClean="0"/>
              <a:t>The study of how people make choices under conditions of scarcity and of the results of those choices for society.</a:t>
            </a:r>
            <a:endParaRPr lang="hu-HU" altLang="hu-HU" sz="2400" dirty="0" smtClean="0"/>
          </a:p>
          <a:p>
            <a:pPr eaLnBrk="1" hangingPunct="1"/>
            <a:r>
              <a:rPr lang="en-US" altLang="hu-HU" sz="2800" dirty="0" smtClean="0"/>
              <a:t>The Cost-Benefit Principle</a:t>
            </a:r>
          </a:p>
          <a:p>
            <a:pPr lvl="1" eaLnBrk="1" hangingPunct="1"/>
            <a:r>
              <a:rPr lang="en-US" altLang="hu-HU" sz="2400" dirty="0" smtClean="0"/>
              <a:t>An individual (or a firm or a society) should take an action if, and only if, the extra benefits from taking the action are at least as great as the extra costs</a:t>
            </a:r>
          </a:p>
        </p:txBody>
      </p:sp>
      <p:graphicFrame>
        <p:nvGraphicFramePr>
          <p:cNvPr id="9222" name="Object 4"/>
          <p:cNvGraphicFramePr>
            <a:graphicFrameLocks noChangeAspect="1"/>
          </p:cNvGraphicFramePr>
          <p:nvPr/>
        </p:nvGraphicFramePr>
        <p:xfrm>
          <a:off x="2736850" y="5278438"/>
          <a:ext cx="344963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gyenlet" r:id="rId3" imgW="888614" imgH="177723" progId="Equation.3">
                  <p:embed/>
                </p:oleObj>
              </mc:Choice>
              <mc:Fallback>
                <p:oleObj name="Egyenlet" r:id="rId3" imgW="888614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5278438"/>
                        <a:ext cx="3449638" cy="6905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2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8656</TotalTime>
  <Words>2102</Words>
  <Application>Microsoft Office PowerPoint</Application>
  <PresentationFormat>Diavetítés a képernyőre (4:3 oldalarány)</PresentationFormat>
  <Paragraphs>426</Paragraphs>
  <Slides>48</Slides>
  <Notes>27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48</vt:i4>
      </vt:variant>
    </vt:vector>
  </HeadingPairs>
  <TitlesOfParts>
    <vt:vector size="58" baseType="lpstr">
      <vt:lpstr>Arial</vt:lpstr>
      <vt:lpstr>Calibri</vt:lpstr>
      <vt:lpstr>Helvetica</vt:lpstr>
      <vt:lpstr>Times New Roman</vt:lpstr>
      <vt:lpstr>Wingdings</vt:lpstr>
      <vt:lpstr>Presentation1</vt:lpstr>
      <vt:lpstr>Egyenlet</vt:lpstr>
      <vt:lpstr>Equation</vt:lpstr>
      <vt:lpstr>Dia</vt:lpstr>
      <vt:lpstr>Microsoft PowerPoint-dia</vt:lpstr>
      <vt:lpstr>Thinking Like an Economist</vt:lpstr>
      <vt:lpstr>Learning Objectives</vt:lpstr>
      <vt:lpstr>Economics:  Studying Choice In a World of  Scarcity</vt:lpstr>
      <vt:lpstr>Economics:  Studying Choice In a World of  Scarcity</vt:lpstr>
      <vt:lpstr>The Scarcity Principle</vt:lpstr>
      <vt:lpstr>The Scarcity Principle: Examples</vt:lpstr>
      <vt:lpstr>The Scarcity Principle: Examples</vt:lpstr>
      <vt:lpstr>The Cost-Benefit Principle</vt:lpstr>
      <vt:lpstr>Economics:  Studying Choice In a World of  Scarcity</vt:lpstr>
      <vt:lpstr>Applying the Cost – Benefit Principle</vt:lpstr>
      <vt:lpstr>Cost – Benefit Principle Examples</vt:lpstr>
      <vt:lpstr>Applying The Cost-Benefit Principle</vt:lpstr>
      <vt:lpstr>Applying The Cost-Benefit Principle</vt:lpstr>
      <vt:lpstr>Applying The Cost-Benefit Principle</vt:lpstr>
      <vt:lpstr>Economic Surplus</vt:lpstr>
      <vt:lpstr>Applying The Cost-Benefit Principle</vt:lpstr>
      <vt:lpstr>Applying The Cost-Benefit Principle</vt:lpstr>
      <vt:lpstr>Applying The Cost-Benefit Principle</vt:lpstr>
      <vt:lpstr>Opportunity Cost</vt:lpstr>
      <vt:lpstr>Economic Models</vt:lpstr>
      <vt:lpstr>Economic Models</vt:lpstr>
      <vt:lpstr>Three Decision Pitfalls</vt:lpstr>
      <vt:lpstr>Pitfall #1</vt:lpstr>
      <vt:lpstr>Pitfall #2</vt:lpstr>
      <vt:lpstr>Pitfall #3</vt:lpstr>
      <vt:lpstr>Pitfall #4</vt:lpstr>
      <vt:lpstr>Pitfall #4</vt:lpstr>
      <vt:lpstr>Pitfall #4</vt:lpstr>
      <vt:lpstr>Pitfall #4</vt:lpstr>
      <vt:lpstr>Average and Marginal Quantities (1)</vt:lpstr>
      <vt:lpstr>Average and Marginal Quantities (2)</vt:lpstr>
      <vt:lpstr>Pitfall #4</vt:lpstr>
      <vt:lpstr>Pitfall #4</vt:lpstr>
      <vt:lpstr>Marginal Analysis Ideas</vt:lpstr>
      <vt:lpstr>Marginal Analysis:  NASA Space Shuttle</vt:lpstr>
      <vt:lpstr>Marginal Benefit</vt:lpstr>
      <vt:lpstr>Average Benefit</vt:lpstr>
      <vt:lpstr>Marginal Analysis</vt:lpstr>
      <vt:lpstr>Marginal Analysis</vt:lpstr>
      <vt:lpstr>Normative and Positive Economics</vt:lpstr>
      <vt:lpstr>Incentive Principle</vt:lpstr>
      <vt:lpstr>Microeconomics and Macroeconomics</vt:lpstr>
      <vt:lpstr>Economics Is Choosing</vt:lpstr>
      <vt:lpstr>Economics Is Everywhere</vt:lpstr>
      <vt:lpstr>PowerPoint bemutató</vt:lpstr>
      <vt:lpstr>PowerPoint bemutató</vt:lpstr>
      <vt:lpstr>PowerPoint bemutató</vt:lpstr>
      <vt:lpstr>PowerPoint bemutató</vt:lpstr>
    </vt:vector>
  </TitlesOfParts>
  <Company>UNC Charlotte</Company>
  <LinksUpToDate>false</LinksUpToDate>
  <SharedDoc>false</SharedDoc>
  <HyperlinkBase>assets/\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Carol Swartz</dc:creator>
  <cp:lastModifiedBy>Iván Major</cp:lastModifiedBy>
  <cp:revision>112</cp:revision>
  <dcterms:created xsi:type="dcterms:W3CDTF">2010-08-19T13:36:39Z</dcterms:created>
  <dcterms:modified xsi:type="dcterms:W3CDTF">2018-08-27T14:39:30Z</dcterms:modified>
</cp:coreProperties>
</file>