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4" r:id="rId3"/>
    <p:sldMasterId id="2147483696" r:id="rId4"/>
  </p:sldMasterIdLst>
  <p:notesMasterIdLst>
    <p:notesMasterId r:id="rId40"/>
  </p:notesMasterIdLst>
  <p:sldIdLst>
    <p:sldId id="290"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9" r:id="rId19"/>
    <p:sldId id="287" r:id="rId20"/>
    <p:sldId id="288" r:id="rId21"/>
    <p:sldId id="286" r:id="rId22"/>
    <p:sldId id="292" r:id="rId23"/>
    <p:sldId id="309" r:id="rId24"/>
    <p:sldId id="293" r:id="rId25"/>
    <p:sldId id="294" r:id="rId26"/>
    <p:sldId id="295" r:id="rId27"/>
    <p:sldId id="296" r:id="rId28"/>
    <p:sldId id="297" r:id="rId29"/>
    <p:sldId id="298" r:id="rId30"/>
    <p:sldId id="299" r:id="rId31"/>
    <p:sldId id="310" r:id="rId32"/>
    <p:sldId id="301" r:id="rId33"/>
    <p:sldId id="302" r:id="rId34"/>
    <p:sldId id="303" r:id="rId35"/>
    <p:sldId id="304" r:id="rId36"/>
    <p:sldId id="305" r:id="rId37"/>
    <p:sldId id="311" r:id="rId38"/>
    <p:sldId id="307" r:id="rId3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7" autoAdjust="0"/>
  </p:normalViewPr>
  <p:slideViewPr>
    <p:cSldViewPr>
      <p:cViewPr>
        <p:scale>
          <a:sx n="110" d="100"/>
          <a:sy n="110" d="100"/>
        </p:scale>
        <p:origin x="-9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Munka1!$B$1</c:f>
              <c:strCache>
                <c:ptCount val="1"/>
                <c:pt idx="0">
                  <c:v>MB</c:v>
                </c:pt>
              </c:strCache>
            </c:strRef>
          </c:tx>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552-4CBF-9011-06D26904AE45}"/>
                </c:ext>
              </c:extLst>
            </c:dLbl>
            <c:dLbl>
              <c:idx val="1"/>
              <c:delet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552-4CBF-9011-06D26904AE45}"/>
                </c:ext>
              </c:extLst>
            </c:dLbl>
            <c:dLbl>
              <c:idx val="2"/>
              <c:layout>
                <c:manualLayout>
                  <c:x val="-3.5888520646920261E-2"/>
                  <c:y val="-2.8725960668505138E-2"/>
                </c:manualLayout>
              </c:layout>
              <c:tx>
                <c:rich>
                  <a:bodyPr/>
                  <a:lstStyle/>
                  <a:p>
                    <a:r>
                      <a:rPr lang="en-US" dirty="0" smtClean="0"/>
                      <a:t>E</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552-4CBF-9011-06D26904AE4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552-4CBF-9011-06D26904AE45}"/>
                </c:ext>
              </c:extLst>
            </c:dLbl>
            <c:dLbl>
              <c:idx val="4"/>
              <c:layout/>
              <c:tx>
                <c:rich>
                  <a:bodyPr/>
                  <a:lstStyle/>
                  <a:p>
                    <a:r>
                      <a:rPr lang="en-US" smtClean="0"/>
                      <a:t>MB</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552-4CBF-9011-06D26904AE45}"/>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Munka1!$A$2:$A$6</c:f>
              <c:numCache>
                <c:formatCode>General</c:formatCode>
                <c:ptCount val="5"/>
                <c:pt idx="0">
                  <c:v>2</c:v>
                </c:pt>
                <c:pt idx="1">
                  <c:v>20</c:v>
                </c:pt>
                <c:pt idx="2">
                  <c:v>30</c:v>
                </c:pt>
                <c:pt idx="3">
                  <c:v>40</c:v>
                </c:pt>
                <c:pt idx="4">
                  <c:v>48</c:v>
                </c:pt>
              </c:numCache>
            </c:numRef>
          </c:xVal>
          <c:yVal>
            <c:numRef>
              <c:f>Munka1!$B$2:$B$6</c:f>
              <c:numCache>
                <c:formatCode>General</c:formatCode>
                <c:ptCount val="5"/>
                <c:pt idx="0">
                  <c:v>96</c:v>
                </c:pt>
                <c:pt idx="1">
                  <c:v>60</c:v>
                </c:pt>
                <c:pt idx="2">
                  <c:v>40</c:v>
                </c:pt>
                <c:pt idx="3">
                  <c:v>20</c:v>
                </c:pt>
                <c:pt idx="4">
                  <c:v>4</c:v>
                </c:pt>
              </c:numCache>
            </c:numRef>
          </c:yVal>
          <c:smooth val="0"/>
          <c:extLst xmlns:c16r2="http://schemas.microsoft.com/office/drawing/2015/06/chart">
            <c:ext xmlns:c16="http://schemas.microsoft.com/office/drawing/2014/chart" uri="{C3380CC4-5D6E-409C-BE32-E72D297353CC}">
              <c16:uniqueId val="{00000005-B552-4CBF-9011-06D26904AE45}"/>
            </c:ext>
          </c:extLst>
        </c:ser>
        <c:ser>
          <c:idx val="1"/>
          <c:order val="1"/>
          <c:tx>
            <c:strRef>
              <c:f>Munka1!$C$1</c:f>
              <c:strCache>
                <c:ptCount val="1"/>
                <c:pt idx="0">
                  <c:v>MB'</c:v>
                </c:pt>
              </c:strCache>
            </c:strRef>
          </c:tx>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552-4CBF-9011-06D26904AE45}"/>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552-4CBF-9011-06D26904AE4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552-4CBF-9011-06D26904AE45}"/>
                </c:ext>
              </c:extLst>
            </c:dLbl>
            <c:dLbl>
              <c:idx val="3"/>
              <c:layout>
                <c:manualLayout>
                  <c:x val="-2.1533112388152163E-2"/>
                  <c:y val="-3.1598556735355644E-2"/>
                </c:manualLayout>
              </c:layout>
              <c:tx>
                <c:rich>
                  <a:bodyPr/>
                  <a:lstStyle/>
                  <a:p>
                    <a:r>
                      <a:rPr lang="en-US" smtClean="0"/>
                      <a:t>E’’</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552-4CBF-9011-06D26904AE45}"/>
                </c:ext>
              </c:extLst>
            </c:dLbl>
            <c:dLbl>
              <c:idx val="4"/>
              <c:layout/>
              <c:tx>
                <c:rich>
                  <a:bodyPr/>
                  <a:lstStyle/>
                  <a:p>
                    <a:r>
                      <a:rPr lang="en-US" smtClean="0"/>
                      <a:t>MB’</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552-4CBF-9011-06D26904AE45}"/>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xVal>
            <c:numRef>
              <c:f>Munka1!$A$2:$A$6</c:f>
              <c:numCache>
                <c:formatCode>General</c:formatCode>
                <c:ptCount val="5"/>
                <c:pt idx="0">
                  <c:v>2</c:v>
                </c:pt>
                <c:pt idx="1">
                  <c:v>20</c:v>
                </c:pt>
                <c:pt idx="2">
                  <c:v>30</c:v>
                </c:pt>
                <c:pt idx="3">
                  <c:v>40</c:v>
                </c:pt>
                <c:pt idx="4">
                  <c:v>48</c:v>
                </c:pt>
              </c:numCache>
            </c:numRef>
          </c:xVal>
          <c:yVal>
            <c:numRef>
              <c:f>Munka1!$C$2:$C$6</c:f>
              <c:numCache>
                <c:formatCode>General</c:formatCode>
                <c:ptCount val="5"/>
                <c:pt idx="0">
                  <c:v>116</c:v>
                </c:pt>
                <c:pt idx="1">
                  <c:v>80</c:v>
                </c:pt>
                <c:pt idx="2">
                  <c:v>60</c:v>
                </c:pt>
                <c:pt idx="3">
                  <c:v>40</c:v>
                </c:pt>
                <c:pt idx="4">
                  <c:v>24</c:v>
                </c:pt>
              </c:numCache>
            </c:numRef>
          </c:yVal>
          <c:smooth val="0"/>
          <c:extLst xmlns:c16r2="http://schemas.microsoft.com/office/drawing/2015/06/chart">
            <c:ext xmlns:c16="http://schemas.microsoft.com/office/drawing/2014/chart" uri="{C3380CC4-5D6E-409C-BE32-E72D297353CC}">
              <c16:uniqueId val="{0000000B-B552-4CBF-9011-06D26904AE45}"/>
            </c:ext>
          </c:extLst>
        </c:ser>
        <c:dLbls>
          <c:showLegendKey val="0"/>
          <c:showVal val="0"/>
          <c:showCatName val="0"/>
          <c:showSerName val="0"/>
          <c:showPercent val="0"/>
          <c:showBubbleSize val="0"/>
        </c:dLbls>
        <c:axId val="63556992"/>
        <c:axId val="63563264"/>
      </c:scatterChart>
      <c:valAx>
        <c:axId val="63556992"/>
        <c:scaling>
          <c:orientation val="minMax"/>
        </c:scaling>
        <c:delete val="1"/>
        <c:axPos val="b"/>
        <c:title>
          <c:tx>
            <c:rich>
              <a:bodyPr/>
              <a:lstStyle/>
              <a:p>
                <a:pPr>
                  <a:defRPr/>
                </a:pPr>
                <a:r>
                  <a:rPr lang="hu-HU"/>
                  <a:t>Real money holdings</a:t>
                </a:r>
                <a:endParaRPr lang="en-GB"/>
              </a:p>
            </c:rich>
          </c:tx>
          <c:layout>
            <c:manualLayout>
              <c:xMode val="edge"/>
              <c:yMode val="edge"/>
              <c:x val="0.33054514380275901"/>
              <c:y val="0.91963901193552355"/>
            </c:manualLayout>
          </c:layout>
          <c:overlay val="0"/>
        </c:title>
        <c:numFmt formatCode="General" sourceLinked="1"/>
        <c:majorTickMark val="out"/>
        <c:minorTickMark val="none"/>
        <c:tickLblPos val="none"/>
        <c:crossAx val="63563264"/>
        <c:crosses val="autoZero"/>
        <c:crossBetween val="midCat"/>
      </c:valAx>
      <c:valAx>
        <c:axId val="63563264"/>
        <c:scaling>
          <c:orientation val="minMax"/>
        </c:scaling>
        <c:delete val="1"/>
        <c:axPos val="l"/>
        <c:title>
          <c:tx>
            <c:rich>
              <a:bodyPr/>
              <a:lstStyle/>
              <a:p>
                <a:pPr>
                  <a:defRPr/>
                </a:pPr>
                <a:r>
                  <a:rPr lang="hu-HU"/>
                  <a:t>Marginal cost, Marginal benefit</a:t>
                </a:r>
                <a:endParaRPr lang="en-GB"/>
              </a:p>
            </c:rich>
          </c:tx>
          <c:layout>
            <c:manualLayout>
              <c:xMode val="edge"/>
              <c:yMode val="edge"/>
              <c:x val="3.5888520646920256E-3"/>
              <c:y val="0.11898586954161509"/>
            </c:manualLayout>
          </c:layout>
          <c:overlay val="0"/>
        </c:title>
        <c:numFmt formatCode="General" sourceLinked="1"/>
        <c:majorTickMark val="out"/>
        <c:minorTickMark val="none"/>
        <c:tickLblPos val="none"/>
        <c:crossAx val="63556992"/>
        <c:crosses val="autoZero"/>
        <c:crossBetween val="midCat"/>
      </c:valAx>
    </c:plotArea>
    <c:plotVisOnly val="1"/>
    <c:dispBlanksAs val="gap"/>
    <c:showDLblsOverMax val="0"/>
  </c:chart>
  <c:txPr>
    <a:bodyPr/>
    <a:lstStyle/>
    <a:p>
      <a:pPr>
        <a:defRPr lang="en-GB" sz="1800" noProof="0"/>
      </a:pPr>
      <a:endParaRPr lang="hu-H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0.12501</cdr:x>
      <cdr:y>0.65796</cdr:y>
    </cdr:from>
    <cdr:to>
      <cdr:x>0.93886</cdr:x>
      <cdr:y>0.65796</cdr:y>
    </cdr:to>
    <cdr:cxnSp macro="">
      <cdr:nvCxnSpPr>
        <cdr:cNvPr id="3" name="Egyenes összekötő 2"/>
        <cdr:cNvCxnSpPr/>
      </cdr:nvCxnSpPr>
      <cdr:spPr>
        <a:xfrm xmlns:a="http://schemas.openxmlformats.org/drawingml/2006/main">
          <a:off x="442392" y="2908919"/>
          <a:ext cx="2880000" cy="0"/>
        </a:xfrm>
        <a:prstGeom xmlns:a="http://schemas.openxmlformats.org/drawingml/2006/main" prst="line">
          <a:avLst/>
        </a:prstGeom>
        <a:ln xmlns:a="http://schemas.openxmlformats.org/drawingml/2006/main" w="38100">
          <a:solidFill>
            <a:schemeClr val="accent3">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átum hely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E31082F-BE40-4E19-BCE9-CFB093580E90}" type="datetimeFigureOut">
              <a:rPr lang="en-GB" smtClean="0"/>
              <a:pPr/>
              <a:t>03/11/2019</a:t>
            </a:fld>
            <a:endParaRPr lang="en-GB"/>
          </a:p>
        </p:txBody>
      </p:sp>
      <p:sp>
        <p:nvSpPr>
          <p:cNvPr id="4" name="Diakép hely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Jegyzetek hely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Dia számának hely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9DD15B3-6607-47D6-94D5-A72408D8CA49}" type="slidenum">
              <a:rPr lang="en-GB" smtClean="0"/>
              <a:pPr/>
              <a:t>‹#›</a:t>
            </a:fld>
            <a:endParaRPr lang="en-GB"/>
          </a:p>
        </p:txBody>
      </p:sp>
    </p:spTree>
    <p:extLst>
      <p:ext uri="{BB962C8B-B14F-4D97-AF65-F5344CB8AC3E}">
        <p14:creationId xmlns:p14="http://schemas.microsoft.com/office/powerpoint/2010/main" val="297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126386BB-886A-4C6D-9897-64B272CE40AE}" type="datetime1">
              <a:rPr lang="en-GB" smtClean="0"/>
              <a:pPr/>
              <a:t>03/11/2019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28528383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86A2BB6D-F5F6-44CF-B94E-6498FCA2FC1A}" type="datetime1">
              <a:rPr lang="en-GB" smtClean="0"/>
              <a:pPr/>
              <a:t>03/11/2019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8551951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5F194766-7D81-4EEA-AFA1-6C4A4F373585}" type="datetime1">
              <a:rPr lang="en-GB" smtClean="0"/>
              <a:pPr/>
              <a:t>03/11/2019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4100908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126386BB-886A-4C6D-9897-64B272CE40AE}"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090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C67FDE42-684F-45BD-895F-824C284D707D}"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291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7ED408-4309-4037-887F-43AA32E6BC24}"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2913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ED4C6E4-2649-4F0E-9EF6-6A617755CFCD}"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39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DCCD2FBA-8804-4A30-BDBB-28894BF1054D}" type="datetime1">
              <a:rPr lang="en-GB" smtClean="0">
                <a:solidFill>
                  <a:prstClr val="black">
                    <a:tint val="75000"/>
                  </a:prstClr>
                </a:solidFill>
              </a:rPr>
              <a:pPr/>
              <a:t>03/11/2019</a:t>
            </a:fld>
            <a:endParaRPr lang="en-GB">
              <a:solidFill>
                <a:prstClr val="black">
                  <a:tint val="75000"/>
                </a:prstClr>
              </a:solidFill>
            </a:endParaRPr>
          </a:p>
        </p:txBody>
      </p:sp>
      <p:sp>
        <p:nvSpPr>
          <p:cNvPr id="8" name="Élőláb helye 7"/>
          <p:cNvSpPr>
            <a:spLocks noGrp="1"/>
          </p:cNvSpPr>
          <p:nvPr>
            <p:ph type="ftr" sz="quarter" idx="11"/>
          </p:nvPr>
        </p:nvSpPr>
        <p:spPr/>
        <p:txBody>
          <a:bodyPr/>
          <a:lstStyle/>
          <a:p>
            <a:endParaRPr lang="en-GB">
              <a:solidFill>
                <a:prstClr val="black">
                  <a:tint val="75000"/>
                </a:prstClr>
              </a:solidFill>
            </a:endParaRPr>
          </a:p>
        </p:txBody>
      </p:sp>
      <p:sp>
        <p:nvSpPr>
          <p:cNvPr id="9" name="Dia számának helye 8"/>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64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89D333A-772D-4005-BAB4-1A13FC011D0F}" type="datetime1">
              <a:rPr lang="en-GB" smtClean="0">
                <a:solidFill>
                  <a:prstClr val="black">
                    <a:tint val="75000"/>
                  </a:prstClr>
                </a:solidFill>
              </a:rPr>
              <a:pPr/>
              <a:t>03/11/2019</a:t>
            </a:fld>
            <a:endParaRPr lang="en-GB">
              <a:solidFill>
                <a:prstClr val="black">
                  <a:tint val="75000"/>
                </a:prstClr>
              </a:solidFill>
            </a:endParaRPr>
          </a:p>
        </p:txBody>
      </p:sp>
      <p:sp>
        <p:nvSpPr>
          <p:cNvPr id="4" name="Élőláb helye 3"/>
          <p:cNvSpPr>
            <a:spLocks noGrp="1"/>
          </p:cNvSpPr>
          <p:nvPr>
            <p:ph type="ftr" sz="quarter" idx="11"/>
          </p:nvPr>
        </p:nvSpPr>
        <p:spPr/>
        <p:txBody>
          <a:bodyPr/>
          <a:lstStyle/>
          <a:p>
            <a:endParaRPr lang="en-GB">
              <a:solidFill>
                <a:prstClr val="black">
                  <a:tint val="75000"/>
                </a:prstClr>
              </a:solidFill>
            </a:endParaRPr>
          </a:p>
        </p:txBody>
      </p:sp>
      <p:sp>
        <p:nvSpPr>
          <p:cNvPr id="5" name="Dia számának helye 4"/>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8311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DE2A2E4-2F45-4553-9050-29EE7FDE5763}" type="datetime1">
              <a:rPr lang="en-GB" smtClean="0">
                <a:solidFill>
                  <a:prstClr val="black">
                    <a:tint val="75000"/>
                  </a:prstClr>
                </a:solidFill>
              </a:rPr>
              <a:pPr/>
              <a:t>03/11/2019</a:t>
            </a:fld>
            <a:endParaRPr lang="en-GB">
              <a:solidFill>
                <a:prstClr val="black">
                  <a:tint val="75000"/>
                </a:prstClr>
              </a:solidFill>
            </a:endParaRPr>
          </a:p>
        </p:txBody>
      </p:sp>
      <p:sp>
        <p:nvSpPr>
          <p:cNvPr id="3" name="Élőláb helye 2"/>
          <p:cNvSpPr>
            <a:spLocks noGrp="1"/>
          </p:cNvSpPr>
          <p:nvPr>
            <p:ph type="ftr" sz="quarter" idx="11"/>
          </p:nvPr>
        </p:nvSpPr>
        <p:spPr/>
        <p:txBody>
          <a:bodyPr/>
          <a:lstStyle/>
          <a:p>
            <a:endParaRPr lang="en-GB">
              <a:solidFill>
                <a:prstClr val="black">
                  <a:tint val="75000"/>
                </a:prstClr>
              </a:solidFill>
            </a:endParaRPr>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1824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70E9224-6AF9-4ED5-BDEE-7B040F987236}"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89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C67FDE42-684F-45BD-895F-824C284D707D}" type="datetime1">
              <a:rPr lang="en-GB" smtClean="0"/>
              <a:pPr/>
              <a:t>03/11/2019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13585873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936100C-D04F-4F91-83B5-E32F0AE8BB92}"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412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86A2BB6D-F5F6-44CF-B94E-6498FCA2FC1A}"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116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5F194766-7D81-4EEA-AFA1-6C4A4F373585}"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311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126386BB-886A-4C6D-9897-64B272CE40AE}"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3385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C67FDE42-684F-45BD-895F-824C284D707D}"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3793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7ED408-4309-4037-887F-43AA32E6BC24}"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359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ED4C6E4-2649-4F0E-9EF6-6A617755CFCD}"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299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DCCD2FBA-8804-4A30-BDBB-28894BF1054D}" type="datetime1">
              <a:rPr lang="en-GB" smtClean="0">
                <a:solidFill>
                  <a:prstClr val="black">
                    <a:tint val="75000"/>
                  </a:prstClr>
                </a:solidFill>
              </a:rPr>
              <a:pPr/>
              <a:t>03/11/2019</a:t>
            </a:fld>
            <a:endParaRPr lang="en-GB">
              <a:solidFill>
                <a:prstClr val="black">
                  <a:tint val="75000"/>
                </a:prstClr>
              </a:solidFill>
            </a:endParaRPr>
          </a:p>
        </p:txBody>
      </p:sp>
      <p:sp>
        <p:nvSpPr>
          <p:cNvPr id="8" name="Élőláb helye 7"/>
          <p:cNvSpPr>
            <a:spLocks noGrp="1"/>
          </p:cNvSpPr>
          <p:nvPr>
            <p:ph type="ftr" sz="quarter" idx="11"/>
          </p:nvPr>
        </p:nvSpPr>
        <p:spPr/>
        <p:txBody>
          <a:bodyPr/>
          <a:lstStyle/>
          <a:p>
            <a:endParaRPr lang="en-GB">
              <a:solidFill>
                <a:prstClr val="black">
                  <a:tint val="75000"/>
                </a:prstClr>
              </a:solidFill>
            </a:endParaRPr>
          </a:p>
        </p:txBody>
      </p:sp>
      <p:sp>
        <p:nvSpPr>
          <p:cNvPr id="9" name="Dia számának helye 8"/>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257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89D333A-772D-4005-BAB4-1A13FC011D0F}" type="datetime1">
              <a:rPr lang="en-GB" smtClean="0">
                <a:solidFill>
                  <a:prstClr val="black">
                    <a:tint val="75000"/>
                  </a:prstClr>
                </a:solidFill>
              </a:rPr>
              <a:pPr/>
              <a:t>03/11/2019</a:t>
            </a:fld>
            <a:endParaRPr lang="en-GB">
              <a:solidFill>
                <a:prstClr val="black">
                  <a:tint val="75000"/>
                </a:prstClr>
              </a:solidFill>
            </a:endParaRPr>
          </a:p>
        </p:txBody>
      </p:sp>
      <p:sp>
        <p:nvSpPr>
          <p:cNvPr id="4" name="Élőláb helye 3"/>
          <p:cNvSpPr>
            <a:spLocks noGrp="1"/>
          </p:cNvSpPr>
          <p:nvPr>
            <p:ph type="ftr" sz="quarter" idx="11"/>
          </p:nvPr>
        </p:nvSpPr>
        <p:spPr/>
        <p:txBody>
          <a:bodyPr/>
          <a:lstStyle/>
          <a:p>
            <a:endParaRPr lang="en-GB">
              <a:solidFill>
                <a:prstClr val="black">
                  <a:tint val="75000"/>
                </a:prstClr>
              </a:solidFill>
            </a:endParaRPr>
          </a:p>
        </p:txBody>
      </p:sp>
      <p:sp>
        <p:nvSpPr>
          <p:cNvPr id="5" name="Dia számának helye 4"/>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695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DE2A2E4-2F45-4553-9050-29EE7FDE5763}" type="datetime1">
              <a:rPr lang="en-GB" smtClean="0">
                <a:solidFill>
                  <a:prstClr val="black">
                    <a:tint val="75000"/>
                  </a:prstClr>
                </a:solidFill>
              </a:rPr>
              <a:pPr/>
              <a:t>03/11/2019</a:t>
            </a:fld>
            <a:endParaRPr lang="en-GB">
              <a:solidFill>
                <a:prstClr val="black">
                  <a:tint val="75000"/>
                </a:prstClr>
              </a:solidFill>
            </a:endParaRPr>
          </a:p>
        </p:txBody>
      </p:sp>
      <p:sp>
        <p:nvSpPr>
          <p:cNvPr id="3" name="Élőláb helye 2"/>
          <p:cNvSpPr>
            <a:spLocks noGrp="1"/>
          </p:cNvSpPr>
          <p:nvPr>
            <p:ph type="ftr" sz="quarter" idx="11"/>
          </p:nvPr>
        </p:nvSpPr>
        <p:spPr/>
        <p:txBody>
          <a:bodyPr/>
          <a:lstStyle/>
          <a:p>
            <a:endParaRPr lang="en-GB">
              <a:solidFill>
                <a:prstClr val="black">
                  <a:tint val="75000"/>
                </a:prstClr>
              </a:solidFill>
            </a:endParaRPr>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42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7ED408-4309-4037-887F-43AA32E6BC24}" type="datetime1">
              <a:rPr lang="en-GB" smtClean="0"/>
              <a:pPr/>
              <a:t>03/11/2019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340225839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70E9224-6AF9-4ED5-BDEE-7B040F987236}"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01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936100C-D04F-4F91-83B5-E32F0AE8BB92}"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285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86A2BB6D-F5F6-44CF-B94E-6498FCA2FC1A}"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458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5F194766-7D81-4EEA-AFA1-6C4A4F373585}"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0804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126386BB-886A-4C6D-9897-64B272CE40AE}"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0588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C67FDE42-684F-45BD-895F-824C284D707D}"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124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57ED408-4309-4037-887F-43AA32E6BC24}"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858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ED4C6E4-2649-4F0E-9EF6-6A617755CFCD}"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147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DCCD2FBA-8804-4A30-BDBB-28894BF1054D}" type="datetime1">
              <a:rPr lang="en-GB" smtClean="0">
                <a:solidFill>
                  <a:prstClr val="black">
                    <a:tint val="75000"/>
                  </a:prstClr>
                </a:solidFill>
              </a:rPr>
              <a:pPr/>
              <a:t>03/11/2019</a:t>
            </a:fld>
            <a:endParaRPr lang="en-GB">
              <a:solidFill>
                <a:prstClr val="black">
                  <a:tint val="75000"/>
                </a:prstClr>
              </a:solidFill>
            </a:endParaRPr>
          </a:p>
        </p:txBody>
      </p:sp>
      <p:sp>
        <p:nvSpPr>
          <p:cNvPr id="8" name="Élőláb helye 7"/>
          <p:cNvSpPr>
            <a:spLocks noGrp="1"/>
          </p:cNvSpPr>
          <p:nvPr>
            <p:ph type="ftr" sz="quarter" idx="11"/>
          </p:nvPr>
        </p:nvSpPr>
        <p:spPr/>
        <p:txBody>
          <a:bodyPr/>
          <a:lstStyle/>
          <a:p>
            <a:endParaRPr lang="en-GB">
              <a:solidFill>
                <a:prstClr val="black">
                  <a:tint val="75000"/>
                </a:prstClr>
              </a:solidFill>
            </a:endParaRPr>
          </a:p>
        </p:txBody>
      </p:sp>
      <p:sp>
        <p:nvSpPr>
          <p:cNvPr id="9" name="Dia számának helye 8"/>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1099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89D333A-772D-4005-BAB4-1A13FC011D0F}" type="datetime1">
              <a:rPr lang="en-GB" smtClean="0">
                <a:solidFill>
                  <a:prstClr val="black">
                    <a:tint val="75000"/>
                  </a:prstClr>
                </a:solidFill>
              </a:rPr>
              <a:pPr/>
              <a:t>03/11/2019</a:t>
            </a:fld>
            <a:endParaRPr lang="en-GB">
              <a:solidFill>
                <a:prstClr val="black">
                  <a:tint val="75000"/>
                </a:prstClr>
              </a:solidFill>
            </a:endParaRPr>
          </a:p>
        </p:txBody>
      </p:sp>
      <p:sp>
        <p:nvSpPr>
          <p:cNvPr id="4" name="Élőláb helye 3"/>
          <p:cNvSpPr>
            <a:spLocks noGrp="1"/>
          </p:cNvSpPr>
          <p:nvPr>
            <p:ph type="ftr" sz="quarter" idx="11"/>
          </p:nvPr>
        </p:nvSpPr>
        <p:spPr/>
        <p:txBody>
          <a:bodyPr/>
          <a:lstStyle/>
          <a:p>
            <a:endParaRPr lang="en-GB">
              <a:solidFill>
                <a:prstClr val="black">
                  <a:tint val="75000"/>
                </a:prstClr>
              </a:solidFill>
            </a:endParaRPr>
          </a:p>
        </p:txBody>
      </p:sp>
      <p:sp>
        <p:nvSpPr>
          <p:cNvPr id="5" name="Dia számának helye 4"/>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436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ED4C6E4-2649-4F0E-9EF6-6A617755CFCD}" type="datetime1">
              <a:rPr lang="en-GB" smtClean="0"/>
              <a:pPr/>
              <a:t>03/11/2019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168114803"/>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DE2A2E4-2F45-4553-9050-29EE7FDE5763}" type="datetime1">
              <a:rPr lang="en-GB" smtClean="0">
                <a:solidFill>
                  <a:prstClr val="black">
                    <a:tint val="75000"/>
                  </a:prstClr>
                </a:solidFill>
              </a:rPr>
              <a:pPr/>
              <a:t>03/11/2019</a:t>
            </a:fld>
            <a:endParaRPr lang="en-GB">
              <a:solidFill>
                <a:prstClr val="black">
                  <a:tint val="75000"/>
                </a:prstClr>
              </a:solidFill>
            </a:endParaRPr>
          </a:p>
        </p:txBody>
      </p:sp>
      <p:sp>
        <p:nvSpPr>
          <p:cNvPr id="3" name="Élőláb helye 2"/>
          <p:cNvSpPr>
            <a:spLocks noGrp="1"/>
          </p:cNvSpPr>
          <p:nvPr>
            <p:ph type="ftr" sz="quarter" idx="11"/>
          </p:nvPr>
        </p:nvSpPr>
        <p:spPr/>
        <p:txBody>
          <a:bodyPr/>
          <a:lstStyle/>
          <a:p>
            <a:endParaRPr lang="en-GB">
              <a:solidFill>
                <a:prstClr val="black">
                  <a:tint val="75000"/>
                </a:prstClr>
              </a:solidFill>
            </a:endParaRPr>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3212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70E9224-6AF9-4ED5-BDEE-7B040F987236}"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4875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936100C-D04F-4F91-83B5-E32F0AE8BB92}" type="datetime1">
              <a:rPr lang="en-GB" smtClean="0">
                <a:solidFill>
                  <a:prstClr val="black">
                    <a:tint val="75000"/>
                  </a:prstClr>
                </a:solidFill>
              </a:rPr>
              <a:pPr/>
              <a:t>03/11/2019</a:t>
            </a:fld>
            <a:endParaRPr lang="en-GB">
              <a:solidFill>
                <a:prstClr val="black">
                  <a:tint val="75000"/>
                </a:prstClr>
              </a:solidFill>
            </a:endParaRPr>
          </a:p>
        </p:txBody>
      </p:sp>
      <p:sp>
        <p:nvSpPr>
          <p:cNvPr id="6" name="Élőláb helye 5"/>
          <p:cNvSpPr>
            <a:spLocks noGrp="1"/>
          </p:cNvSpPr>
          <p:nvPr>
            <p:ph type="ftr" sz="quarter" idx="11"/>
          </p:nvPr>
        </p:nvSpPr>
        <p:spPr/>
        <p:txBody>
          <a:bodyPr/>
          <a:lstStyle/>
          <a:p>
            <a:endParaRPr lang="en-GB">
              <a:solidFill>
                <a:prstClr val="black">
                  <a:tint val="75000"/>
                </a:prstClr>
              </a:solidFill>
            </a:endParaRPr>
          </a:p>
        </p:txBody>
      </p:sp>
      <p:sp>
        <p:nvSpPr>
          <p:cNvPr id="7" name="Dia számának helye 6"/>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961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86A2BB6D-F5F6-44CF-B94E-6498FCA2FC1A}"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0016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5F194766-7D81-4EEA-AFA1-6C4A4F373585}"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11"/>
          </p:nvPr>
        </p:nvSpPr>
        <p:spPr/>
        <p:txBody>
          <a:bodyPr/>
          <a:lstStyle/>
          <a:p>
            <a:endParaRPr lang="en-GB">
              <a:solidFill>
                <a:prstClr val="black">
                  <a:tint val="75000"/>
                </a:prstClr>
              </a:solidFill>
            </a:endParaRPr>
          </a:p>
        </p:txBody>
      </p:sp>
      <p:sp>
        <p:nvSpPr>
          <p:cNvPr id="6" name="Dia számának helye 5"/>
          <p:cNvSpPr>
            <a:spLocks noGrp="1"/>
          </p:cNvSpPr>
          <p:nvPr>
            <p:ph type="sldNum" sz="quarter" idx="12"/>
          </p:nvPr>
        </p:nvSpPr>
        <p:spPr/>
        <p:txBody>
          <a:body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86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DCCD2FBA-8804-4A30-BDBB-28894BF1054D}" type="datetime1">
              <a:rPr lang="en-GB" smtClean="0"/>
              <a:pPr/>
              <a:t>03/11/2019</a:t>
            </a:fld>
            <a:endParaRPr lang="en-GB"/>
          </a:p>
        </p:txBody>
      </p:sp>
      <p:sp>
        <p:nvSpPr>
          <p:cNvPr id="8" name="Élőláb helye 7"/>
          <p:cNvSpPr>
            <a:spLocks noGrp="1"/>
          </p:cNvSpPr>
          <p:nvPr>
            <p:ph type="ftr" sz="quarter" idx="11"/>
          </p:nvPr>
        </p:nvSpPr>
        <p:spPr/>
        <p:txBody>
          <a:bodyPr/>
          <a:lstStyle/>
          <a:p>
            <a:endParaRPr lang="en-GB"/>
          </a:p>
        </p:txBody>
      </p:sp>
      <p:sp>
        <p:nvSpPr>
          <p:cNvPr id="9" name="Dia számának helye 8"/>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34391219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A89D333A-772D-4005-BAB4-1A13FC011D0F}" type="datetime1">
              <a:rPr lang="en-GB" smtClean="0"/>
              <a:pPr/>
              <a:t>03/11/2019</a:t>
            </a:fld>
            <a:endParaRPr lang="en-GB"/>
          </a:p>
        </p:txBody>
      </p:sp>
      <p:sp>
        <p:nvSpPr>
          <p:cNvPr id="4" name="Élőláb helye 3"/>
          <p:cNvSpPr>
            <a:spLocks noGrp="1"/>
          </p:cNvSpPr>
          <p:nvPr>
            <p:ph type="ftr" sz="quarter" idx="11"/>
          </p:nvPr>
        </p:nvSpPr>
        <p:spPr/>
        <p:txBody>
          <a:bodyPr/>
          <a:lstStyle/>
          <a:p>
            <a:endParaRPr lang="en-GB"/>
          </a:p>
        </p:txBody>
      </p:sp>
      <p:sp>
        <p:nvSpPr>
          <p:cNvPr id="5" name="Dia számának helye 4"/>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280735481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DE2A2E4-2F45-4553-9050-29EE7FDE5763}" type="datetime1">
              <a:rPr lang="en-GB" smtClean="0"/>
              <a:pPr/>
              <a:t>03/11/2019</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15412503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70E9224-6AF9-4ED5-BDEE-7B040F987236}" type="datetime1">
              <a:rPr lang="en-GB" smtClean="0"/>
              <a:pPr/>
              <a:t>03/11/2019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47993960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7936100C-D04F-4F91-83B5-E32F0AE8BB92}" type="datetime1">
              <a:rPr lang="en-GB" smtClean="0"/>
              <a:pPr/>
              <a:t>03/11/2019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9842FA30-2F64-4D93-BC2D-C4767588A1F1}" type="slidenum">
              <a:rPr lang="en-GB" smtClean="0"/>
              <a:pPr/>
              <a:t>‹#›</a:t>
            </a:fld>
            <a:endParaRPr lang="en-GB"/>
          </a:p>
        </p:txBody>
      </p:sp>
    </p:spTree>
    <p:extLst>
      <p:ext uri="{BB962C8B-B14F-4D97-AF65-F5344CB8AC3E}">
        <p14:creationId xmlns:p14="http://schemas.microsoft.com/office/powerpoint/2010/main" val="165462752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EF26-2F04-4C4A-B453-1CFFF0243BA1}" type="datetime1">
              <a:rPr lang="en-GB" smtClean="0"/>
              <a:pPr/>
              <a:t>03/11/2019</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FA30-2F64-4D93-BC2D-C4767588A1F1}" type="slidenum">
              <a:rPr lang="en-GB" smtClean="0"/>
              <a:pPr/>
              <a:t>‹#›</a:t>
            </a:fld>
            <a:endParaRPr lang="en-GB"/>
          </a:p>
        </p:txBody>
      </p:sp>
    </p:spTree>
    <p:extLst>
      <p:ext uri="{BB962C8B-B14F-4D97-AF65-F5344CB8AC3E}">
        <p14:creationId xmlns:p14="http://schemas.microsoft.com/office/powerpoint/2010/main" val="274669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EF26-2F04-4C4A-B453-1CFFF0243BA1}"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8502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EF26-2F04-4C4A-B453-1CFFF0243BA1}"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0630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EF26-2F04-4C4A-B453-1CFFF0243BA1}" type="datetime1">
              <a:rPr lang="en-GB" smtClean="0">
                <a:solidFill>
                  <a:prstClr val="black">
                    <a:tint val="75000"/>
                  </a:prstClr>
                </a:solidFill>
              </a:rPr>
              <a:pPr/>
              <a:t>03/11/2019</a:t>
            </a:fld>
            <a:endParaRPr lang="en-GB">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FA30-2F64-4D93-BC2D-C4767588A1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6771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3" name="Alcím 2"/>
          <p:cNvSpPr>
            <a:spLocks noGrp="1"/>
          </p:cNvSpPr>
          <p:nvPr>
            <p:ph type="subTitle" idx="1"/>
          </p:nvPr>
        </p:nvSpPr>
        <p:spPr>
          <a:xfrm>
            <a:off x="0" y="332656"/>
            <a:ext cx="9144000" cy="4320480"/>
          </a:xfrm>
        </p:spPr>
        <p:txBody>
          <a:bodyPr>
            <a:noAutofit/>
          </a:bodyPr>
          <a:lstStyle/>
          <a:p>
            <a:r>
              <a:rPr lang="en-GB"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Economics II</a:t>
            </a:r>
          </a:p>
          <a:p>
            <a:r>
              <a:rPr lang="en-GB"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Money and Banking</a:t>
            </a:r>
          </a:p>
          <a:p>
            <a:r>
              <a:rPr lang="en-GB" sz="80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Part II.</a:t>
            </a:r>
          </a:p>
          <a:p>
            <a:r>
              <a:rPr lang="en-GB" sz="54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The Demand for Money</a:t>
            </a:r>
          </a:p>
          <a:p>
            <a:r>
              <a:rPr lang="en-GB" sz="5400" b="1" spc="50" dirty="0" smtClean="0">
                <a:ln w="9525" cmpd="sng">
                  <a:solidFill>
                    <a:schemeClr val="accent1"/>
                  </a:solidFill>
                  <a:prstDash val="solid"/>
                </a:ln>
                <a:solidFill>
                  <a:srgbClr val="70AD47">
                    <a:tint val="1000"/>
                  </a:srgbClr>
                </a:solidFill>
                <a:effectLst>
                  <a:glow rad="228600">
                    <a:schemeClr val="accent3">
                      <a:satMod val="175000"/>
                      <a:alpha val="40000"/>
                    </a:schemeClr>
                  </a:glow>
                </a:effectLst>
              </a:rPr>
              <a:t>The Role of the Central Bank</a:t>
            </a:r>
            <a:endParaRPr lang="en-GB" sz="5400" b="1" spc="50" dirty="0">
              <a:ln w="9525" cmpd="sng">
                <a:solidFill>
                  <a:schemeClr val="accent1"/>
                </a:solidFill>
                <a:prstDash val="solid"/>
              </a:ln>
              <a:solidFill>
                <a:srgbClr val="70AD47">
                  <a:tint val="1000"/>
                </a:srgb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239818317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60000"/>
            </a:schemeClr>
          </a:solidFill>
        </p:spPr>
        <p:txBody>
          <a:bodyPr>
            <a:normAutofit/>
          </a:bodyPr>
          <a:lstStyle/>
          <a:p>
            <a:r>
              <a:rPr lang="en-US" dirty="0" smtClean="0"/>
              <a:t>Motives for holding money</a:t>
            </a:r>
            <a:endParaRPr lang="en-US" dirty="0"/>
          </a:p>
        </p:txBody>
      </p:sp>
      <p:sp>
        <p:nvSpPr>
          <p:cNvPr id="3" name="Tartalom helye 2"/>
          <p:cNvSpPr>
            <a:spLocks noGrp="1"/>
          </p:cNvSpPr>
          <p:nvPr>
            <p:ph idx="1"/>
          </p:nvPr>
        </p:nvSpPr>
        <p:spPr>
          <a:solidFill>
            <a:schemeClr val="bg1">
              <a:alpha val="60000"/>
            </a:schemeClr>
          </a:solidFill>
        </p:spPr>
        <p:txBody>
          <a:bodyPr>
            <a:normAutofit lnSpcReduction="10000"/>
          </a:bodyPr>
          <a:lstStyle/>
          <a:p>
            <a:r>
              <a:rPr lang="en-US" sz="3600" dirty="0" smtClean="0"/>
              <a:t>The </a:t>
            </a:r>
            <a:r>
              <a:rPr lang="en-US" sz="3600" b="1" dirty="0" smtClean="0"/>
              <a:t>cost of money</a:t>
            </a:r>
            <a:r>
              <a:rPr lang="en-US" sz="3600" dirty="0" smtClean="0"/>
              <a:t> is the interest given up by holding money rather than bonds.</a:t>
            </a:r>
          </a:p>
          <a:p>
            <a:r>
              <a:rPr lang="en-US" sz="3600" dirty="0" smtClean="0"/>
              <a:t>People hold money only if there is a benefit to offset the cost. What is that benefit?</a:t>
            </a:r>
          </a:p>
          <a:p>
            <a:pPr lvl="1"/>
            <a:r>
              <a:rPr lang="en-US" sz="3200" dirty="0" smtClean="0"/>
              <a:t>The transactions motive</a:t>
            </a:r>
          </a:p>
          <a:p>
            <a:pPr lvl="1"/>
            <a:r>
              <a:rPr lang="en-US" sz="3200" dirty="0" smtClean="0"/>
              <a:t>The precautionary motive</a:t>
            </a:r>
          </a:p>
          <a:p>
            <a:pPr lvl="1"/>
            <a:r>
              <a:rPr lang="en-US" sz="3200" dirty="0" smtClean="0"/>
              <a:t>The asset motive</a:t>
            </a:r>
          </a:p>
          <a:p>
            <a:pPr lvl="1"/>
            <a:endParaRPr lang="en-US" dirty="0"/>
          </a:p>
        </p:txBody>
      </p:sp>
      <p:sp>
        <p:nvSpPr>
          <p:cNvPr id="4" name="Dia számának helye 3"/>
          <p:cNvSpPr>
            <a:spLocks noGrp="1"/>
          </p:cNvSpPr>
          <p:nvPr>
            <p:ph type="sldNum" sz="quarter" idx="12"/>
          </p:nvPr>
        </p:nvSpPr>
        <p:spPr/>
        <p:txBody>
          <a:bodyPr/>
          <a:lstStyle/>
          <a:p>
            <a:fld id="{9842FA30-2F64-4D93-BC2D-C4767588A1F1}" type="slidenum">
              <a:rPr lang="en-US" smtClean="0"/>
              <a:pPr/>
              <a:t>10</a:t>
            </a:fld>
            <a:endParaRPr lang="en-US" dirty="0"/>
          </a:p>
        </p:txBody>
      </p:sp>
    </p:spTree>
    <p:extLst>
      <p:ext uri="{BB962C8B-B14F-4D97-AF65-F5344CB8AC3E}">
        <p14:creationId xmlns:p14="http://schemas.microsoft.com/office/powerpoint/2010/main" val="3095624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blip>
          <a:srcRect/>
          <a:stretch>
            <a:fillRect/>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980728"/>
            <a:ext cx="8229600" cy="5688632"/>
          </a:xfrm>
          <a:solidFill>
            <a:schemeClr val="bg1">
              <a:alpha val="60000"/>
            </a:schemeClr>
          </a:solidFill>
        </p:spPr>
        <p:txBody>
          <a:bodyPr>
            <a:normAutofit lnSpcReduction="10000"/>
          </a:bodyPr>
          <a:lstStyle/>
          <a:p>
            <a:r>
              <a:rPr lang="en-US" sz="2800" dirty="0" smtClean="0"/>
              <a:t>The </a:t>
            </a:r>
            <a:r>
              <a:rPr lang="en-US" sz="2800" b="1" dirty="0" smtClean="0"/>
              <a:t>transactions motive</a:t>
            </a:r>
            <a:r>
              <a:rPr lang="en-US" sz="2800" dirty="0" smtClean="0"/>
              <a:t> for holding money reflects the fact that payments and receipts are not synchronized.</a:t>
            </a:r>
          </a:p>
          <a:p>
            <a:r>
              <a:rPr lang="en-US" sz="2800" dirty="0" smtClean="0"/>
              <a:t>Must we hold money between being paid and making subsequent purchases? We could put our income into interest-</a:t>
            </a:r>
            <a:r>
              <a:rPr lang="en-GB" sz="2800" dirty="0" smtClean="0"/>
              <a:t>earning</a:t>
            </a:r>
            <a:r>
              <a:rPr lang="en-US" sz="2800" dirty="0" smtClean="0"/>
              <a:t> assets, to be resold later when we need money for purchases. However, every time we buy and sell assets there are brokerage and bank charges. It is easier to hold some money.</a:t>
            </a:r>
          </a:p>
          <a:p>
            <a:r>
              <a:rPr lang="en-US" sz="2800" dirty="0" smtClean="0"/>
              <a:t>How much money we need to hold depends on the value of transactions we later wish to make and the degree of synchronization of our payments and receipts.</a:t>
            </a:r>
          </a:p>
        </p:txBody>
      </p:sp>
      <p:sp>
        <p:nvSpPr>
          <p:cNvPr id="4" name="Dia számának helye 3"/>
          <p:cNvSpPr>
            <a:spLocks noGrp="1"/>
          </p:cNvSpPr>
          <p:nvPr>
            <p:ph type="sldNum" sz="quarter" idx="12"/>
          </p:nvPr>
        </p:nvSpPr>
        <p:spPr/>
        <p:txBody>
          <a:bodyPr/>
          <a:lstStyle/>
          <a:p>
            <a:fld id="{9842FA30-2F64-4D93-BC2D-C4767588A1F1}" type="slidenum">
              <a:rPr lang="en-US" smtClean="0"/>
              <a:pPr/>
              <a:t>11</a:t>
            </a:fld>
            <a:endParaRPr lang="en-US" dirty="0"/>
          </a:p>
        </p:txBody>
      </p:sp>
    </p:spTree>
    <p:extLst>
      <p:ext uri="{BB962C8B-B14F-4D97-AF65-F5344CB8AC3E}">
        <p14:creationId xmlns:p14="http://schemas.microsoft.com/office/powerpoint/2010/main" val="3298221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 demand for money</a:t>
            </a:r>
            <a:endParaRPr lang="en-US" dirty="0"/>
          </a:p>
        </p:txBody>
      </p:sp>
      <p:sp>
        <p:nvSpPr>
          <p:cNvPr id="3" name="Tartalom helye 2"/>
          <p:cNvSpPr>
            <a:spLocks noGrp="1"/>
          </p:cNvSpPr>
          <p:nvPr>
            <p:ph idx="1"/>
          </p:nvPr>
        </p:nvSpPr>
        <p:spPr/>
        <p:txBody>
          <a:bodyPr>
            <a:noAutofit/>
          </a:bodyPr>
          <a:lstStyle/>
          <a:p>
            <a:r>
              <a:rPr lang="en-US" dirty="0" smtClean="0"/>
              <a:t>The </a:t>
            </a:r>
            <a:r>
              <a:rPr lang="en-US" b="1" dirty="0" smtClean="0"/>
              <a:t>demand for money</a:t>
            </a:r>
            <a:r>
              <a:rPr lang="en-US" dirty="0" smtClean="0"/>
              <a:t> is a demand for real money balances.</a:t>
            </a:r>
          </a:p>
          <a:p>
            <a:r>
              <a:rPr lang="en-US" dirty="0" smtClean="0"/>
              <a:t>We need a given amount of real money, nominal money deflated by the price level, to make a given quantity of transactions. </a:t>
            </a:r>
          </a:p>
          <a:p>
            <a:r>
              <a:rPr lang="en-US" dirty="0" smtClean="0"/>
              <a:t>When the price level doubles, other things equal the demand for nominal money balance doubles, leaving the demand for real money balances unaltered. </a:t>
            </a:r>
          </a:p>
          <a:p>
            <a:endParaRPr lang="en-US" dirty="0" smtClean="0"/>
          </a:p>
        </p:txBody>
      </p:sp>
      <p:sp>
        <p:nvSpPr>
          <p:cNvPr id="4" name="Dia számának helye 3"/>
          <p:cNvSpPr>
            <a:spLocks noGrp="1"/>
          </p:cNvSpPr>
          <p:nvPr>
            <p:ph type="sldNum" sz="quarter" idx="12"/>
          </p:nvPr>
        </p:nvSpPr>
        <p:spPr/>
        <p:txBody>
          <a:bodyPr/>
          <a:lstStyle/>
          <a:p>
            <a:fld id="{9842FA30-2F64-4D93-BC2D-C4767588A1F1}" type="slidenum">
              <a:rPr lang="en-US" smtClean="0"/>
              <a:pPr/>
              <a:t>12</a:t>
            </a:fld>
            <a:endParaRPr lang="en-US" dirty="0"/>
          </a:p>
        </p:txBody>
      </p:sp>
      <p:pic>
        <p:nvPicPr>
          <p:cNvPr id="9" name="Kép 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310550" y="146028"/>
            <a:ext cx="1523727" cy="1194740"/>
          </a:xfrm>
          <a:prstGeom prst="rect">
            <a:avLst/>
          </a:prstGeom>
        </p:spPr>
      </p:pic>
      <p:pic>
        <p:nvPicPr>
          <p:cNvPr id="10" name="Kép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8344" y="108733"/>
            <a:ext cx="1173869" cy="1173869"/>
          </a:xfrm>
          <a:prstGeom prst="rect">
            <a:avLst/>
          </a:prstGeom>
        </p:spPr>
      </p:pic>
    </p:spTree>
    <p:extLst>
      <p:ext uri="{BB962C8B-B14F-4D97-AF65-F5344CB8AC3E}">
        <p14:creationId xmlns:p14="http://schemas.microsoft.com/office/powerpoint/2010/main" val="888669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The transactions motive (2)</a:t>
            </a:r>
            <a:endParaRPr lang="en-US" dirty="0"/>
          </a:p>
        </p:txBody>
      </p:sp>
      <p:sp>
        <p:nvSpPr>
          <p:cNvPr id="3" name="Tartalom helye 2"/>
          <p:cNvSpPr>
            <a:spLocks noGrp="1"/>
          </p:cNvSpPr>
          <p:nvPr>
            <p:ph idx="1"/>
          </p:nvPr>
        </p:nvSpPr>
        <p:spPr>
          <a:xfrm>
            <a:off x="457200" y="1600200"/>
            <a:ext cx="8229600" cy="4925144"/>
          </a:xfrm>
        </p:spPr>
        <p:txBody>
          <a:bodyPr>
            <a:normAutofit/>
          </a:bodyPr>
          <a:lstStyle/>
          <a:p>
            <a:r>
              <a:rPr lang="en-US" sz="2800" dirty="0" smtClean="0"/>
              <a:t>We assume that the transactions motive for holding real money balances rises with </a:t>
            </a:r>
            <a:r>
              <a:rPr lang="en-US" sz="2800" b="1" dirty="0" smtClean="0"/>
              <a:t>real income</a:t>
            </a:r>
            <a:r>
              <a:rPr lang="en-US" sz="2800" dirty="0" smtClean="0"/>
              <a:t>. </a:t>
            </a:r>
          </a:p>
          <a:p>
            <a:r>
              <a:rPr lang="en-US" sz="2800" dirty="0" smtClean="0"/>
              <a:t>The transactions motive for holding money also depends on the synchronization of payments and receipts. A nation’s habits for making payments change only slowly.</a:t>
            </a:r>
          </a:p>
          <a:p>
            <a:r>
              <a:rPr lang="en-US" sz="2800" dirty="0" smtClean="0"/>
              <a:t>In our simplified model we assume that the degree of synchronization is constant over time. Thus we focus on real income as the measure of the transactions motive for holding real money balances.</a:t>
            </a:r>
          </a:p>
          <a:p>
            <a:endParaRPr lang="en-US" sz="2800" dirty="0" smtClean="0"/>
          </a:p>
          <a:p>
            <a:endParaRPr lang="en-US" sz="2800" dirty="0"/>
          </a:p>
        </p:txBody>
      </p:sp>
      <p:sp>
        <p:nvSpPr>
          <p:cNvPr id="4" name="Dia számának helye 3"/>
          <p:cNvSpPr>
            <a:spLocks noGrp="1"/>
          </p:cNvSpPr>
          <p:nvPr>
            <p:ph type="sldNum" sz="quarter" idx="12"/>
          </p:nvPr>
        </p:nvSpPr>
        <p:spPr/>
        <p:txBody>
          <a:bodyPr/>
          <a:lstStyle/>
          <a:p>
            <a:fld id="{9842FA30-2F64-4D93-BC2D-C4767588A1F1}" type="slidenum">
              <a:rPr lang="en-US" smtClean="0"/>
              <a:pPr/>
              <a:t>13</a:t>
            </a:fld>
            <a:endParaRPr lang="en-US" dirty="0"/>
          </a:p>
        </p:txBody>
      </p:sp>
      <p:pic>
        <p:nvPicPr>
          <p:cNvPr id="7" name="Kép 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310551" y="146028"/>
            <a:ext cx="759124" cy="595222"/>
          </a:xfrm>
          <a:prstGeom prst="rect">
            <a:avLst/>
          </a:prstGeom>
        </p:spPr>
      </p:pic>
      <p:pic>
        <p:nvPicPr>
          <p:cNvPr id="8" name="Kép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08733"/>
            <a:ext cx="669813" cy="669813"/>
          </a:xfrm>
          <a:prstGeom prst="rect">
            <a:avLst/>
          </a:prstGeom>
        </p:spPr>
      </p:pic>
    </p:spTree>
    <p:extLst>
      <p:ext uri="{BB962C8B-B14F-4D97-AF65-F5344CB8AC3E}">
        <p14:creationId xmlns:p14="http://schemas.microsoft.com/office/powerpoint/2010/main" val="4032667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70000"/>
            </a:schemeClr>
          </a:solidFill>
        </p:spPr>
        <p:txBody>
          <a:bodyPr/>
          <a:lstStyle/>
          <a:p>
            <a:r>
              <a:rPr lang="en-US" dirty="0" smtClean="0"/>
              <a:t>The precautionary motive</a:t>
            </a:r>
            <a:endParaRPr lang="en-US" dirty="0"/>
          </a:p>
        </p:txBody>
      </p:sp>
      <p:sp>
        <p:nvSpPr>
          <p:cNvPr id="3" name="Tartalom helye 2"/>
          <p:cNvSpPr>
            <a:spLocks noGrp="1"/>
          </p:cNvSpPr>
          <p:nvPr>
            <p:ph idx="1"/>
          </p:nvPr>
        </p:nvSpPr>
        <p:spPr>
          <a:xfrm>
            <a:off x="457200" y="1600200"/>
            <a:ext cx="8229600" cy="5141168"/>
          </a:xfrm>
          <a:solidFill>
            <a:schemeClr val="bg1">
              <a:alpha val="70000"/>
            </a:schemeClr>
          </a:solidFill>
        </p:spPr>
        <p:txBody>
          <a:bodyPr>
            <a:normAutofit lnSpcReduction="10000"/>
          </a:bodyPr>
          <a:lstStyle/>
          <a:p>
            <a:r>
              <a:rPr lang="en-GB" dirty="0" smtClean="0"/>
              <a:t>In an uncertain world, there is a </a:t>
            </a:r>
            <a:r>
              <a:rPr lang="en-GB" b="1" dirty="0" smtClean="0"/>
              <a:t>precautionary motive</a:t>
            </a:r>
            <a:r>
              <a:rPr lang="en-GB" dirty="0" smtClean="0"/>
              <a:t> to hold money. In advance, we decide to hold money to meet contingencies that we cannot yet foresee.</a:t>
            </a:r>
          </a:p>
          <a:p>
            <a:r>
              <a:rPr lang="en-GB" dirty="0" smtClean="0"/>
              <a:t>The benefits grow with the volume of transactions we undertake and with the degree of uncertainty. If uncertainty is assumed to be roughly constant over time, the level of transactions determines the benefit from real money held for precautionary reasons. </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US" smtClean="0"/>
              <a:pPr/>
              <a:t>14</a:t>
            </a:fld>
            <a:endParaRPr lang="en-US" dirty="0"/>
          </a:p>
        </p:txBody>
      </p:sp>
    </p:spTree>
    <p:extLst>
      <p:ext uri="{BB962C8B-B14F-4D97-AF65-F5344CB8AC3E}">
        <p14:creationId xmlns:p14="http://schemas.microsoft.com/office/powerpoint/2010/main" val="2919151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dirty="0" smtClean="0"/>
              <a:t>The demand for money: prices, real income and interest rates</a:t>
            </a:r>
            <a:endParaRPr lang="en-GB" dirty="0"/>
          </a:p>
        </p:txBody>
      </p:sp>
      <p:sp>
        <p:nvSpPr>
          <p:cNvPr id="3" name="Tartalom helye 2"/>
          <p:cNvSpPr>
            <a:spLocks noGrp="1"/>
          </p:cNvSpPr>
          <p:nvPr>
            <p:ph idx="1"/>
          </p:nvPr>
        </p:nvSpPr>
        <p:spPr>
          <a:xfrm>
            <a:off x="457200" y="1600200"/>
            <a:ext cx="8229600" cy="5069160"/>
          </a:xfrm>
          <a:solidFill>
            <a:schemeClr val="bg1">
              <a:alpha val="80000"/>
            </a:schemeClr>
          </a:solidFill>
        </p:spPr>
        <p:txBody>
          <a:bodyPr>
            <a:normAutofit/>
          </a:bodyPr>
          <a:lstStyle/>
          <a:p>
            <a:r>
              <a:rPr lang="en-GB" dirty="0" smtClean="0"/>
              <a:t>The transactions and the precautionary motives suggest that there are </a:t>
            </a:r>
            <a:r>
              <a:rPr lang="en-GB" b="1" dirty="0" smtClean="0"/>
              <a:t>benefits</a:t>
            </a:r>
            <a:r>
              <a:rPr lang="en-GB" dirty="0" smtClean="0"/>
              <a:t> to holding money. </a:t>
            </a:r>
          </a:p>
          <a:p>
            <a:r>
              <a:rPr lang="en-GB" dirty="0" smtClean="0"/>
              <a:t>But there is also a </a:t>
            </a:r>
            <a:r>
              <a:rPr lang="en-GB" b="1" dirty="0" smtClean="0"/>
              <a:t>cost</a:t>
            </a:r>
            <a:r>
              <a:rPr lang="en-GB" dirty="0" smtClean="0"/>
              <a:t>, the interest foregone by not holding higher interest-earning assets instead.</a:t>
            </a:r>
          </a:p>
          <a:p>
            <a:r>
              <a:rPr lang="en-GB" dirty="0" smtClean="0"/>
              <a:t>People hold money up to the point at which the marginal benefit of holding another pound (euro, dollar, etc.) just equals its marginal </a:t>
            </a:r>
            <a:r>
              <a:rPr lang="en-GB" dirty="0" smtClean="0"/>
              <a:t>cost</a:t>
            </a:r>
            <a:r>
              <a:rPr lang="hu-HU" dirty="0"/>
              <a:t>.</a:t>
            </a:r>
            <a:endParaRPr lang="en-GB" dirty="0" smtClean="0"/>
          </a:p>
          <a:p>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15</a:t>
            </a:fld>
            <a:endParaRPr lang="en-GB" dirty="0"/>
          </a:p>
        </p:txBody>
      </p:sp>
    </p:spTree>
    <p:extLst>
      <p:ext uri="{BB962C8B-B14F-4D97-AF65-F5344CB8AC3E}">
        <p14:creationId xmlns:p14="http://schemas.microsoft.com/office/powerpoint/2010/main" val="2493809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rtalom helye 4"/>
          <p:cNvGraphicFramePr>
            <a:graphicFrameLocks noGrp="1"/>
          </p:cNvGraphicFramePr>
          <p:nvPr>
            <p:ph idx="1"/>
            <p:extLst>
              <p:ext uri="{D42A27DB-BD31-4B8C-83A1-F6EECF244321}">
                <p14:modId xmlns:p14="http://schemas.microsoft.com/office/powerpoint/2010/main" val="2723465184"/>
              </p:ext>
            </p:extLst>
          </p:nvPr>
        </p:nvGraphicFramePr>
        <p:xfrm>
          <a:off x="251520" y="1600201"/>
          <a:ext cx="3538736" cy="4421088"/>
        </p:xfrm>
        <a:graphic>
          <a:graphicData uri="http://schemas.openxmlformats.org/drawingml/2006/chart">
            <c:chart xmlns:c="http://schemas.openxmlformats.org/drawingml/2006/chart" xmlns:r="http://schemas.openxmlformats.org/officeDocument/2006/relationships" r:id="rId2"/>
          </a:graphicData>
        </a:graphic>
      </p:graphicFrame>
      <p:sp>
        <p:nvSpPr>
          <p:cNvPr id="10" name="Line 8"/>
          <p:cNvSpPr>
            <a:spLocks noChangeShapeType="1"/>
          </p:cNvSpPr>
          <p:nvPr/>
        </p:nvSpPr>
        <p:spPr bwMode="auto">
          <a:xfrm>
            <a:off x="1702024" y="3933056"/>
            <a:ext cx="0" cy="1676400"/>
          </a:xfrm>
          <a:prstGeom prst="line">
            <a:avLst/>
          </a:prstGeom>
          <a:noFill/>
          <a:ln w="9525">
            <a:solidFill>
              <a:schemeClr val="tx1"/>
            </a:solidFill>
            <a:prstDash val="dash"/>
            <a:round/>
            <a:headEnd/>
            <a:tailEnd/>
          </a:ln>
          <a:effectLst/>
        </p:spPr>
        <p:txBody>
          <a:bodyPr/>
          <a:lstStyle/>
          <a:p>
            <a:endParaRPr lang="en-US" dirty="0"/>
          </a:p>
        </p:txBody>
      </p:sp>
      <p:sp>
        <p:nvSpPr>
          <p:cNvPr id="13" name="Szövegdoboz 12"/>
          <p:cNvSpPr txBox="1"/>
          <p:nvPr/>
        </p:nvSpPr>
        <p:spPr>
          <a:xfrm>
            <a:off x="1413992" y="5229200"/>
            <a:ext cx="576064" cy="369332"/>
          </a:xfrm>
          <a:prstGeom prst="rect">
            <a:avLst/>
          </a:prstGeom>
          <a:noFill/>
        </p:spPr>
        <p:txBody>
          <a:bodyPr wrap="square" rtlCol="0">
            <a:spAutoFit/>
          </a:bodyPr>
          <a:lstStyle/>
          <a:p>
            <a:r>
              <a:rPr lang="en-US" dirty="0" smtClean="0"/>
              <a:t>L’</a:t>
            </a:r>
            <a:endParaRPr lang="en-US" dirty="0"/>
          </a:p>
        </p:txBody>
      </p:sp>
      <p:sp>
        <p:nvSpPr>
          <p:cNvPr id="2" name="Cím 1"/>
          <p:cNvSpPr>
            <a:spLocks noGrp="1"/>
          </p:cNvSpPr>
          <p:nvPr>
            <p:ph type="title"/>
          </p:nvPr>
        </p:nvSpPr>
        <p:spPr>
          <a:xfrm>
            <a:off x="251520" y="274638"/>
            <a:ext cx="3898776" cy="1143000"/>
          </a:xfrm>
        </p:spPr>
        <p:txBody>
          <a:bodyPr>
            <a:normAutofit fontScale="90000"/>
          </a:bodyPr>
          <a:lstStyle/>
          <a:p>
            <a:r>
              <a:rPr lang="en-US" dirty="0" smtClean="0"/>
              <a:t>Desired money holdings</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US" smtClean="0"/>
              <a:pPr/>
              <a:t>16</a:t>
            </a:fld>
            <a:endParaRPr lang="en-US" dirty="0"/>
          </a:p>
        </p:txBody>
      </p:sp>
      <p:sp>
        <p:nvSpPr>
          <p:cNvPr id="6" name="Szövegdoboz 5"/>
          <p:cNvSpPr txBox="1"/>
          <p:nvPr/>
        </p:nvSpPr>
        <p:spPr>
          <a:xfrm>
            <a:off x="3851920" y="116632"/>
            <a:ext cx="5184575" cy="6378669"/>
          </a:xfrm>
          <a:prstGeom prst="rect">
            <a:avLst/>
          </a:prstGeom>
          <a:noFill/>
        </p:spPr>
        <p:txBody>
          <a:bodyPr wrap="square" rtlCol="0">
            <a:spAutoFit/>
          </a:bodyPr>
          <a:lstStyle/>
          <a:p>
            <a:pPr algn="just"/>
            <a:r>
              <a:rPr lang="en-US" sz="2150" dirty="0" smtClean="0"/>
              <a:t>The horizontal axis shows the purchasing power of money in terms of goods. The </a:t>
            </a:r>
            <a:r>
              <a:rPr lang="en-US" sz="2150" i="1" dirty="0" smtClean="0"/>
              <a:t>MC</a:t>
            </a:r>
            <a:r>
              <a:rPr lang="en-US" sz="2150" dirty="0" smtClean="0"/>
              <a:t> schedule shows the interest sacrificed by putting the last pound into money rather than bonds. The </a:t>
            </a:r>
            <a:r>
              <a:rPr lang="en-US" sz="2150" i="1" dirty="0" smtClean="0"/>
              <a:t>MB</a:t>
            </a:r>
            <a:r>
              <a:rPr lang="en-US" sz="2150" dirty="0" smtClean="0"/>
              <a:t> schedule is drawn for a given real income and shows the marginal benefits  of the last pound of money. The marginal benefit falls as money holdings increase. The desired point is </a:t>
            </a:r>
            <a:r>
              <a:rPr lang="en-US" sz="2150" i="1" dirty="0" smtClean="0"/>
              <a:t>E</a:t>
            </a:r>
            <a:r>
              <a:rPr lang="en-US" sz="2150" dirty="0" smtClean="0"/>
              <a:t>, at which marginal cost and marginal benefit are equal. </a:t>
            </a:r>
            <a:endParaRPr lang="hu-HU" sz="2150" dirty="0" smtClean="0"/>
          </a:p>
          <a:p>
            <a:pPr algn="just"/>
            <a:r>
              <a:rPr lang="en-US" sz="2150" dirty="0" smtClean="0"/>
              <a:t>An increase in interest rates, a rise in the opportunity cost schedule from </a:t>
            </a:r>
            <a:r>
              <a:rPr lang="en-US" sz="2150" i="1" dirty="0" smtClean="0"/>
              <a:t>MC</a:t>
            </a:r>
            <a:r>
              <a:rPr lang="en-US" sz="2150" dirty="0" smtClean="0"/>
              <a:t> to </a:t>
            </a:r>
            <a:r>
              <a:rPr lang="en-US" sz="2150" i="1" dirty="0" smtClean="0"/>
              <a:t>MC’</a:t>
            </a:r>
            <a:r>
              <a:rPr lang="en-US" sz="2150" dirty="0" smtClean="0"/>
              <a:t>, reduces desired money holdings from </a:t>
            </a:r>
            <a:r>
              <a:rPr lang="en-US" sz="2150" i="1" dirty="0" smtClean="0"/>
              <a:t>L</a:t>
            </a:r>
            <a:r>
              <a:rPr lang="en-US" sz="2150" dirty="0" smtClean="0"/>
              <a:t> to  </a:t>
            </a:r>
            <a:r>
              <a:rPr lang="en-US" sz="2150" i="1" dirty="0" smtClean="0"/>
              <a:t>L’</a:t>
            </a:r>
            <a:r>
              <a:rPr lang="en-US" sz="2150" dirty="0" smtClean="0"/>
              <a:t>. </a:t>
            </a:r>
            <a:endParaRPr lang="hu-HU" sz="2150" dirty="0" smtClean="0"/>
          </a:p>
          <a:p>
            <a:pPr algn="just"/>
            <a:r>
              <a:rPr lang="en-US" sz="2150" dirty="0" smtClean="0"/>
              <a:t>An increase in real income increases the marginal benefit of adding to real balances. The </a:t>
            </a:r>
            <a:r>
              <a:rPr lang="en-US" sz="2150" i="1" dirty="0" smtClean="0"/>
              <a:t>MB</a:t>
            </a:r>
            <a:r>
              <a:rPr lang="en-US" sz="2150" dirty="0" smtClean="0"/>
              <a:t> schedule shifts up to </a:t>
            </a:r>
            <a:r>
              <a:rPr lang="en-US" sz="2150" i="1" dirty="0" smtClean="0"/>
              <a:t>MB’</a:t>
            </a:r>
            <a:r>
              <a:rPr lang="en-US" sz="2150" dirty="0" smtClean="0"/>
              <a:t>. Facing the schedule </a:t>
            </a:r>
            <a:r>
              <a:rPr lang="en-US" sz="2150" i="1" dirty="0" smtClean="0"/>
              <a:t>MC</a:t>
            </a:r>
            <a:r>
              <a:rPr lang="en-US" sz="2150" dirty="0" smtClean="0"/>
              <a:t>, a shift from </a:t>
            </a:r>
            <a:r>
              <a:rPr lang="en-US" sz="2150" i="1" dirty="0" smtClean="0"/>
              <a:t>MB</a:t>
            </a:r>
            <a:r>
              <a:rPr lang="en-US" sz="2150" dirty="0" smtClean="0"/>
              <a:t> to </a:t>
            </a:r>
            <a:r>
              <a:rPr lang="en-US" sz="2150" i="1" dirty="0" smtClean="0"/>
              <a:t>MB’</a:t>
            </a:r>
            <a:r>
              <a:rPr lang="en-US" sz="2150" dirty="0" smtClean="0"/>
              <a:t> increases real money holdings to </a:t>
            </a:r>
            <a:r>
              <a:rPr lang="en-US" sz="2150" i="1" dirty="0" smtClean="0"/>
              <a:t>L’</a:t>
            </a:r>
            <a:r>
              <a:rPr lang="en-US" sz="2150" dirty="0" smtClean="0"/>
              <a:t>’.</a:t>
            </a:r>
          </a:p>
        </p:txBody>
      </p:sp>
      <p:sp>
        <p:nvSpPr>
          <p:cNvPr id="8" name="Szövegdoboz 7"/>
          <p:cNvSpPr txBox="1"/>
          <p:nvPr/>
        </p:nvSpPr>
        <p:spPr>
          <a:xfrm>
            <a:off x="3142184" y="4149080"/>
            <a:ext cx="576064" cy="369332"/>
          </a:xfrm>
          <a:prstGeom prst="rect">
            <a:avLst/>
          </a:prstGeom>
          <a:noFill/>
        </p:spPr>
        <p:txBody>
          <a:bodyPr wrap="square" rtlCol="0">
            <a:spAutoFit/>
          </a:bodyPr>
          <a:lstStyle/>
          <a:p>
            <a:r>
              <a:rPr lang="en-US" dirty="0" smtClean="0"/>
              <a:t>MC</a:t>
            </a:r>
            <a:endParaRPr lang="en-US" dirty="0"/>
          </a:p>
        </p:txBody>
      </p:sp>
      <p:sp>
        <p:nvSpPr>
          <p:cNvPr id="9" name="Line 6"/>
          <p:cNvSpPr>
            <a:spLocks noChangeShapeType="1"/>
          </p:cNvSpPr>
          <p:nvPr/>
        </p:nvSpPr>
        <p:spPr bwMode="auto">
          <a:xfrm>
            <a:off x="693912" y="5589240"/>
            <a:ext cx="3027411" cy="0"/>
          </a:xfrm>
          <a:prstGeom prst="line">
            <a:avLst/>
          </a:prstGeom>
          <a:noFill/>
          <a:ln w="9525">
            <a:solidFill>
              <a:schemeClr val="tx1"/>
            </a:solidFill>
            <a:round/>
            <a:headEnd/>
            <a:tailEnd type="triangle" w="med" len="med"/>
          </a:ln>
          <a:effectLst/>
        </p:spPr>
        <p:txBody>
          <a:bodyPr/>
          <a:lstStyle/>
          <a:p>
            <a:endParaRPr lang="en-US" dirty="0"/>
          </a:p>
        </p:txBody>
      </p:sp>
      <p:sp>
        <p:nvSpPr>
          <p:cNvPr id="11" name="Line 8"/>
          <p:cNvSpPr>
            <a:spLocks noChangeShapeType="1"/>
          </p:cNvSpPr>
          <p:nvPr/>
        </p:nvSpPr>
        <p:spPr bwMode="auto">
          <a:xfrm>
            <a:off x="2206080" y="4509120"/>
            <a:ext cx="0" cy="1080120"/>
          </a:xfrm>
          <a:prstGeom prst="line">
            <a:avLst/>
          </a:prstGeom>
          <a:noFill/>
          <a:ln w="9525">
            <a:solidFill>
              <a:schemeClr val="tx1"/>
            </a:solidFill>
            <a:prstDash val="dash"/>
            <a:round/>
            <a:headEnd/>
            <a:tailEnd/>
          </a:ln>
          <a:effectLst/>
        </p:spPr>
        <p:txBody>
          <a:bodyPr/>
          <a:lstStyle/>
          <a:p>
            <a:endParaRPr lang="en-US" dirty="0"/>
          </a:p>
        </p:txBody>
      </p:sp>
      <p:sp>
        <p:nvSpPr>
          <p:cNvPr id="12" name="Line 8"/>
          <p:cNvSpPr>
            <a:spLocks noChangeShapeType="1"/>
          </p:cNvSpPr>
          <p:nvPr/>
        </p:nvSpPr>
        <p:spPr bwMode="auto">
          <a:xfrm>
            <a:off x="2710136" y="4509120"/>
            <a:ext cx="0" cy="1080120"/>
          </a:xfrm>
          <a:prstGeom prst="line">
            <a:avLst/>
          </a:prstGeom>
          <a:noFill/>
          <a:ln w="9525">
            <a:solidFill>
              <a:schemeClr val="tx1"/>
            </a:solidFill>
            <a:prstDash val="dash"/>
            <a:round/>
            <a:headEnd/>
            <a:tailEnd/>
          </a:ln>
          <a:effectLst/>
        </p:spPr>
        <p:txBody>
          <a:bodyPr/>
          <a:lstStyle/>
          <a:p>
            <a:endParaRPr lang="en-US" dirty="0"/>
          </a:p>
        </p:txBody>
      </p:sp>
      <p:sp>
        <p:nvSpPr>
          <p:cNvPr id="14" name="Szövegdoboz 13"/>
          <p:cNvSpPr txBox="1"/>
          <p:nvPr/>
        </p:nvSpPr>
        <p:spPr>
          <a:xfrm>
            <a:off x="1918048" y="5229200"/>
            <a:ext cx="576064" cy="369332"/>
          </a:xfrm>
          <a:prstGeom prst="rect">
            <a:avLst/>
          </a:prstGeom>
          <a:noFill/>
        </p:spPr>
        <p:txBody>
          <a:bodyPr wrap="square" rtlCol="0">
            <a:spAutoFit/>
          </a:bodyPr>
          <a:lstStyle/>
          <a:p>
            <a:r>
              <a:rPr lang="en-US" dirty="0" smtClean="0"/>
              <a:t>L</a:t>
            </a:r>
            <a:endParaRPr lang="en-US" dirty="0"/>
          </a:p>
        </p:txBody>
      </p:sp>
      <p:sp>
        <p:nvSpPr>
          <p:cNvPr id="15" name="Szövegdoboz 14"/>
          <p:cNvSpPr txBox="1"/>
          <p:nvPr/>
        </p:nvSpPr>
        <p:spPr>
          <a:xfrm>
            <a:off x="2350096" y="5229200"/>
            <a:ext cx="576064" cy="369332"/>
          </a:xfrm>
          <a:prstGeom prst="rect">
            <a:avLst/>
          </a:prstGeom>
          <a:noFill/>
        </p:spPr>
        <p:txBody>
          <a:bodyPr wrap="square" rtlCol="0">
            <a:spAutoFit/>
          </a:bodyPr>
          <a:lstStyle/>
          <a:p>
            <a:r>
              <a:rPr lang="en-US" dirty="0" smtClean="0"/>
              <a:t>L’’</a:t>
            </a:r>
            <a:endParaRPr lang="en-US" dirty="0"/>
          </a:p>
        </p:txBody>
      </p:sp>
      <p:sp>
        <p:nvSpPr>
          <p:cNvPr id="16" name="Line 6"/>
          <p:cNvSpPr>
            <a:spLocks noChangeShapeType="1"/>
          </p:cNvSpPr>
          <p:nvPr/>
        </p:nvSpPr>
        <p:spPr bwMode="auto">
          <a:xfrm flipV="1">
            <a:off x="693913" y="1772816"/>
            <a:ext cx="0" cy="3816424"/>
          </a:xfrm>
          <a:prstGeom prst="line">
            <a:avLst/>
          </a:prstGeom>
          <a:noFill/>
          <a:ln w="9525">
            <a:solidFill>
              <a:schemeClr val="tx1"/>
            </a:solidFill>
            <a:round/>
            <a:headEnd/>
            <a:tailEnd type="triangle" w="med" len="med"/>
          </a:ln>
          <a:effectLst/>
        </p:spPr>
        <p:txBody>
          <a:bodyPr/>
          <a:lstStyle/>
          <a:p>
            <a:endParaRPr lang="en-US" dirty="0"/>
          </a:p>
        </p:txBody>
      </p:sp>
      <p:cxnSp>
        <p:nvCxnSpPr>
          <p:cNvPr id="17" name="Egyenes összekötő 16"/>
          <p:cNvCxnSpPr/>
          <p:nvPr/>
        </p:nvCxnSpPr>
        <p:spPr>
          <a:xfrm>
            <a:off x="693912" y="3933056"/>
            <a:ext cx="2844000" cy="0"/>
          </a:xfrm>
          <a:prstGeom prst="line">
            <a:avLst/>
          </a:prstGeom>
          <a:ln w="31750"/>
        </p:spPr>
        <p:style>
          <a:lnRef idx="1">
            <a:schemeClr val="accent6"/>
          </a:lnRef>
          <a:fillRef idx="0">
            <a:schemeClr val="accent6"/>
          </a:fillRef>
          <a:effectRef idx="0">
            <a:schemeClr val="accent6"/>
          </a:effectRef>
          <a:fontRef idx="minor">
            <a:schemeClr val="tx1"/>
          </a:fontRef>
        </p:style>
      </p:cxnSp>
      <p:sp>
        <p:nvSpPr>
          <p:cNvPr id="19" name="Szövegdoboz 18"/>
          <p:cNvSpPr txBox="1"/>
          <p:nvPr/>
        </p:nvSpPr>
        <p:spPr>
          <a:xfrm>
            <a:off x="3142184" y="3571761"/>
            <a:ext cx="720080" cy="369332"/>
          </a:xfrm>
          <a:prstGeom prst="rect">
            <a:avLst/>
          </a:prstGeom>
          <a:noFill/>
        </p:spPr>
        <p:txBody>
          <a:bodyPr wrap="square" rtlCol="0">
            <a:spAutoFit/>
          </a:bodyPr>
          <a:lstStyle/>
          <a:p>
            <a:r>
              <a:rPr lang="hu-HU" dirty="0" smtClean="0"/>
              <a:t>MC’</a:t>
            </a:r>
            <a:endParaRPr lang="hu-HU" dirty="0"/>
          </a:p>
        </p:txBody>
      </p:sp>
      <p:sp>
        <p:nvSpPr>
          <p:cNvPr id="20" name="Szövegdoboz 19"/>
          <p:cNvSpPr txBox="1"/>
          <p:nvPr/>
        </p:nvSpPr>
        <p:spPr>
          <a:xfrm>
            <a:off x="1556641" y="3610078"/>
            <a:ext cx="648072" cy="369332"/>
          </a:xfrm>
          <a:prstGeom prst="rect">
            <a:avLst/>
          </a:prstGeom>
          <a:noFill/>
        </p:spPr>
        <p:txBody>
          <a:bodyPr wrap="square" rtlCol="0">
            <a:spAutoFit/>
          </a:bodyPr>
          <a:lstStyle/>
          <a:p>
            <a:r>
              <a:rPr lang="hu-HU" dirty="0" smtClean="0"/>
              <a:t>E’</a:t>
            </a:r>
            <a:endParaRPr lang="hu-HU" dirty="0"/>
          </a:p>
        </p:txBody>
      </p:sp>
    </p:spTree>
    <p:extLst>
      <p:ext uri="{BB962C8B-B14F-4D97-AF65-F5344CB8AC3E}">
        <p14:creationId xmlns:p14="http://schemas.microsoft.com/office/powerpoint/2010/main" val="39474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60" dur="500"/>
                                        <p:tgtEl>
                                          <p:spTgt spid="5">
                                            <p:graphicEl>
                                              <a:chart seriesIdx="1" categoryIdx="-4" bldStep="series"/>
                                            </p:graphicEl>
                                          </p:spTgt>
                                        </p:tgtEl>
                                      </p:cBhvr>
                                    </p:animEffect>
                                  </p:childTnLst>
                                </p:cTn>
                              </p:par>
                            </p:childTnLst>
                          </p:cTn>
                        </p:par>
                        <p:par>
                          <p:cTn id="61" fill="hold">
                            <p:stCondLst>
                              <p:cond delay="1000"/>
                            </p:stCondLst>
                            <p:childTnLst>
                              <p:par>
                                <p:cTn id="62" presetID="22" presetClass="entr" presetSubtype="1"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500"/>
                                        <p:tgtEl>
                                          <p:spTgt spid="1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10" grpId="0" animBg="1"/>
      <p:bldP spid="13" grpId="0"/>
      <p:bldP spid="8" grpId="0"/>
      <p:bldP spid="11" grpId="0" animBg="1"/>
      <p:bldP spid="12" grpId="0" animBg="1"/>
      <p:bldP spid="14" grpId="0"/>
      <p:bldP spid="15"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dirty="0" smtClean="0"/>
              <a:t>The demand for money: prices, real income and interest rates</a:t>
            </a:r>
            <a:endParaRPr lang="en-GB"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2770727911"/>
              </p:ext>
            </p:extLst>
          </p:nvPr>
        </p:nvGraphicFramePr>
        <p:xfrm>
          <a:off x="467544" y="1556792"/>
          <a:ext cx="8229600" cy="249936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rowSpan="2">
                  <a:txBody>
                    <a:bodyPr/>
                    <a:lstStyle/>
                    <a:p>
                      <a:r>
                        <a:rPr lang="en-GB" sz="2800" noProof="0" dirty="0" smtClean="0"/>
                        <a:t>Quantity demanded</a:t>
                      </a:r>
                      <a:endParaRPr lang="en-GB" sz="2800" noProof="0" dirty="0"/>
                    </a:p>
                  </a:txBody>
                  <a:tcPr/>
                </a:tc>
                <a:tc gridSpan="3">
                  <a:txBody>
                    <a:bodyPr/>
                    <a:lstStyle/>
                    <a:p>
                      <a:r>
                        <a:rPr lang="en-GB" sz="2800" noProof="0" dirty="0" smtClean="0"/>
                        <a:t>Effect of rise in</a:t>
                      </a:r>
                      <a:endParaRPr lang="en-GB" sz="2800" noProof="0" dirty="0"/>
                    </a:p>
                  </a:txBody>
                  <a:tcPr>
                    <a:solidFill>
                      <a:schemeClr val="accent1">
                        <a:alpha val="8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10000"/>
                  </a:ext>
                </a:extLst>
              </a:tr>
              <a:tr h="370840">
                <a:tc vMerge="1">
                  <a:txBody>
                    <a:bodyPr/>
                    <a:lstStyle/>
                    <a:p>
                      <a:endParaRPr lang="en-GB" dirty="0"/>
                    </a:p>
                  </a:txBody>
                  <a:tcPr/>
                </a:tc>
                <a:tc>
                  <a:txBody>
                    <a:bodyPr/>
                    <a:lstStyle/>
                    <a:p>
                      <a:pPr marL="0" algn="l" defTabSz="914400" rtl="0" eaLnBrk="1" latinLnBrk="0" hangingPunct="1"/>
                      <a:r>
                        <a:rPr lang="en-GB" sz="2800" b="1" kern="1200" noProof="0" dirty="0" smtClean="0">
                          <a:solidFill>
                            <a:schemeClr val="lt1"/>
                          </a:solidFill>
                          <a:latin typeface="+mn-lt"/>
                          <a:ea typeface="+mn-ea"/>
                          <a:cs typeface="+mn-cs"/>
                        </a:rPr>
                        <a:t>Price level</a:t>
                      </a:r>
                      <a:endParaRPr lang="en-GB" sz="2800" b="1" kern="1200" noProof="0" dirty="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GB" sz="2800" b="1" kern="1200" noProof="0" dirty="0" smtClean="0">
                          <a:solidFill>
                            <a:schemeClr val="lt1"/>
                          </a:solidFill>
                          <a:latin typeface="+mn-lt"/>
                          <a:ea typeface="+mn-ea"/>
                          <a:cs typeface="+mn-cs"/>
                        </a:rPr>
                        <a:t>Real income</a:t>
                      </a:r>
                      <a:endParaRPr lang="en-GB" sz="2800" b="1" kern="1200" noProof="0" dirty="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r>
                        <a:rPr lang="en-GB" sz="2800" b="1" kern="1200" noProof="0" dirty="0" smtClean="0">
                          <a:solidFill>
                            <a:schemeClr val="lt1"/>
                          </a:solidFill>
                          <a:latin typeface="+mn-lt"/>
                          <a:ea typeface="+mn-ea"/>
                          <a:cs typeface="+mn-cs"/>
                        </a:rPr>
                        <a:t>Interest rate</a:t>
                      </a:r>
                      <a:endParaRPr lang="en-GB" sz="2800" b="1" kern="1200" noProof="0" dirty="0">
                        <a:solidFill>
                          <a:schemeClr val="lt1"/>
                        </a:solidFill>
                        <a:latin typeface="+mn-lt"/>
                        <a:ea typeface="+mn-ea"/>
                        <a:cs typeface="+mn-cs"/>
                      </a:endParaRPr>
                    </a:p>
                  </a:txBody>
                  <a:tcPr>
                    <a:solidFill>
                      <a:schemeClr val="accent1"/>
                    </a:solidFill>
                  </a:tcPr>
                </a:tc>
                <a:extLst>
                  <a:ext uri="{0D108BD9-81ED-4DB2-BD59-A6C34878D82A}">
                    <a16:rowId xmlns="" xmlns:a16="http://schemas.microsoft.com/office/drawing/2014/main" val="10001"/>
                  </a:ext>
                </a:extLst>
              </a:tr>
              <a:tr h="370840">
                <a:tc>
                  <a:txBody>
                    <a:bodyPr/>
                    <a:lstStyle/>
                    <a:p>
                      <a:pPr marL="0" algn="l" defTabSz="914400" rtl="0" eaLnBrk="1" latinLnBrk="0" hangingPunct="1"/>
                      <a:r>
                        <a:rPr lang="en-GB" sz="2800" b="1" kern="1200" noProof="0" dirty="0" smtClean="0">
                          <a:solidFill>
                            <a:schemeClr val="lt1"/>
                          </a:solidFill>
                          <a:latin typeface="+mn-lt"/>
                          <a:ea typeface="+mn-ea"/>
                          <a:cs typeface="+mn-cs"/>
                        </a:rPr>
                        <a:t>Nominal money</a:t>
                      </a:r>
                      <a:endParaRPr lang="en-GB" sz="2800" b="1" kern="1200" noProof="0" dirty="0">
                        <a:solidFill>
                          <a:schemeClr val="lt1"/>
                        </a:solidFill>
                        <a:latin typeface="+mn-lt"/>
                        <a:ea typeface="+mn-ea"/>
                        <a:cs typeface="+mn-cs"/>
                      </a:endParaRPr>
                    </a:p>
                  </a:txBody>
                  <a:tcPr>
                    <a:solidFill>
                      <a:schemeClr val="accent1">
                        <a:alpha val="85000"/>
                      </a:schemeClr>
                    </a:solidFill>
                  </a:tcPr>
                </a:tc>
                <a:tc>
                  <a:txBody>
                    <a:bodyPr/>
                    <a:lstStyle/>
                    <a:p>
                      <a:r>
                        <a:rPr lang="en-GB" sz="2800" noProof="0" dirty="0" smtClean="0"/>
                        <a:t>Rises in proportion</a:t>
                      </a:r>
                      <a:endParaRPr lang="en-GB" sz="2800" noProof="0" dirty="0"/>
                    </a:p>
                  </a:txBody>
                  <a:tcPr/>
                </a:tc>
                <a:tc>
                  <a:txBody>
                    <a:bodyPr/>
                    <a:lstStyle/>
                    <a:p>
                      <a:r>
                        <a:rPr lang="en-GB" sz="2800" noProof="0" dirty="0" smtClean="0"/>
                        <a:t>Rises</a:t>
                      </a:r>
                      <a:endParaRPr lang="en-GB" sz="2800" noProof="0" dirty="0"/>
                    </a:p>
                  </a:txBody>
                  <a:tcPr/>
                </a:tc>
                <a:tc>
                  <a:txBody>
                    <a:bodyPr/>
                    <a:lstStyle/>
                    <a:p>
                      <a:r>
                        <a:rPr lang="en-GB" sz="2800" noProof="0" dirty="0" smtClean="0"/>
                        <a:t>Falls</a:t>
                      </a:r>
                      <a:endParaRPr lang="en-GB" sz="2800" noProof="0" dirty="0"/>
                    </a:p>
                  </a:txBody>
                  <a:tcPr/>
                </a:tc>
                <a:extLst>
                  <a:ext uri="{0D108BD9-81ED-4DB2-BD59-A6C34878D82A}">
                    <a16:rowId xmlns="" xmlns:a16="http://schemas.microsoft.com/office/drawing/2014/main" val="10002"/>
                  </a:ext>
                </a:extLst>
              </a:tr>
              <a:tr h="140216">
                <a:tc>
                  <a:txBody>
                    <a:bodyPr/>
                    <a:lstStyle/>
                    <a:p>
                      <a:pPr marL="0" algn="l" defTabSz="914400" rtl="0" eaLnBrk="1" latinLnBrk="0" hangingPunct="1"/>
                      <a:r>
                        <a:rPr lang="en-GB" sz="2800" b="1" kern="1200" noProof="0" dirty="0" smtClean="0">
                          <a:solidFill>
                            <a:schemeClr val="lt1"/>
                          </a:solidFill>
                          <a:latin typeface="+mn-lt"/>
                          <a:ea typeface="+mn-ea"/>
                          <a:cs typeface="+mn-cs"/>
                        </a:rPr>
                        <a:t>Real money</a:t>
                      </a:r>
                      <a:endParaRPr lang="en-GB" sz="2800" b="1" kern="1200" noProof="0" dirty="0">
                        <a:solidFill>
                          <a:schemeClr val="lt1"/>
                        </a:solidFill>
                        <a:latin typeface="+mn-lt"/>
                        <a:ea typeface="+mn-ea"/>
                        <a:cs typeface="+mn-cs"/>
                      </a:endParaRPr>
                    </a:p>
                  </a:txBody>
                  <a:tcPr>
                    <a:solidFill>
                      <a:schemeClr val="accent1">
                        <a:alpha val="85000"/>
                      </a:schemeClr>
                    </a:solidFill>
                  </a:tcPr>
                </a:tc>
                <a:tc>
                  <a:txBody>
                    <a:bodyPr/>
                    <a:lstStyle/>
                    <a:p>
                      <a:r>
                        <a:rPr lang="en-GB" sz="2800" noProof="0" dirty="0" smtClean="0"/>
                        <a:t>Unaffected</a:t>
                      </a:r>
                      <a:endParaRPr lang="en-GB" sz="2800" noProof="0" dirty="0"/>
                    </a:p>
                  </a:txBody>
                  <a:tcPr/>
                </a:tc>
                <a:tc>
                  <a:txBody>
                    <a:bodyPr/>
                    <a:lstStyle/>
                    <a:p>
                      <a:r>
                        <a:rPr lang="en-GB" sz="2800" noProof="0" dirty="0" smtClean="0"/>
                        <a:t>Rises</a:t>
                      </a:r>
                      <a:endParaRPr lang="en-GB" sz="2800" noProof="0" dirty="0"/>
                    </a:p>
                  </a:txBody>
                  <a:tcPr/>
                </a:tc>
                <a:tc>
                  <a:txBody>
                    <a:bodyPr/>
                    <a:lstStyle/>
                    <a:p>
                      <a:r>
                        <a:rPr lang="en-GB" sz="2800" noProof="0" dirty="0" smtClean="0"/>
                        <a:t>Falls</a:t>
                      </a:r>
                      <a:endParaRPr lang="en-GB" sz="2800" noProof="0" dirty="0"/>
                    </a:p>
                  </a:txBody>
                  <a:tcPr/>
                </a:tc>
                <a:extLst>
                  <a:ext uri="{0D108BD9-81ED-4DB2-BD59-A6C34878D82A}">
                    <a16:rowId xmlns="" xmlns:a16="http://schemas.microsoft.com/office/drawing/2014/main" val="10003"/>
                  </a:ext>
                </a:extLst>
              </a:tr>
            </a:tbl>
          </a:graphicData>
        </a:graphic>
      </p:graphicFrame>
      <p:sp>
        <p:nvSpPr>
          <p:cNvPr id="4" name="Dia számának helye 3"/>
          <p:cNvSpPr>
            <a:spLocks noGrp="1"/>
          </p:cNvSpPr>
          <p:nvPr>
            <p:ph type="sldNum" sz="quarter" idx="12"/>
          </p:nvPr>
        </p:nvSpPr>
        <p:spPr/>
        <p:txBody>
          <a:bodyPr/>
          <a:lstStyle/>
          <a:p>
            <a:fld id="{9842FA30-2F64-4D93-BC2D-C4767588A1F1}" type="slidenum">
              <a:rPr lang="en-GB" smtClean="0"/>
              <a:pPr/>
              <a:t>17</a:t>
            </a:fld>
            <a:endParaRPr lang="en-GB" dirty="0"/>
          </a:p>
        </p:txBody>
      </p:sp>
      <p:sp>
        <p:nvSpPr>
          <p:cNvPr id="6" name="Szövegdoboz 5"/>
          <p:cNvSpPr txBox="1"/>
          <p:nvPr/>
        </p:nvSpPr>
        <p:spPr>
          <a:xfrm>
            <a:off x="467544" y="4414201"/>
            <a:ext cx="8424936" cy="1938992"/>
          </a:xfrm>
          <a:prstGeom prst="rect">
            <a:avLst/>
          </a:prstGeom>
          <a:noFill/>
          <a:ln>
            <a:solidFill>
              <a:schemeClr val="accent3">
                <a:lumMod val="50000"/>
              </a:schemeClr>
            </a:solidFill>
          </a:ln>
        </p:spPr>
        <p:txBody>
          <a:bodyPr wrap="square" rtlCol="0">
            <a:spAutoFit/>
          </a:bodyPr>
          <a:lstStyle/>
          <a:p>
            <a:r>
              <a:rPr lang="en-GB" sz="2400" smtClean="0"/>
              <a:t>If all prices of goods and services double but interest rates and real income are unaltered, neither </a:t>
            </a:r>
            <a:r>
              <a:rPr lang="en-GB" sz="2400" i="1" smtClean="0"/>
              <a:t>MC</a:t>
            </a:r>
            <a:r>
              <a:rPr lang="en-GB" sz="2400" smtClean="0"/>
              <a:t> nor </a:t>
            </a:r>
            <a:r>
              <a:rPr lang="en-GB" sz="2400" i="1" smtClean="0"/>
              <a:t>MB</a:t>
            </a:r>
            <a:r>
              <a:rPr lang="en-GB" sz="2400" smtClean="0"/>
              <a:t> shift. The desired point remains </a:t>
            </a:r>
            <a:r>
              <a:rPr lang="en-GB" sz="2400" i="1" smtClean="0"/>
              <a:t>E</a:t>
            </a:r>
            <a:r>
              <a:rPr lang="en-GB" sz="2400" smtClean="0"/>
              <a:t> and the desired level of </a:t>
            </a:r>
            <a:r>
              <a:rPr lang="en-GB" sz="2400" i="1" smtClean="0"/>
              <a:t>real</a:t>
            </a:r>
            <a:r>
              <a:rPr lang="en-GB" sz="2400" smtClean="0"/>
              <a:t> money remains </a:t>
            </a:r>
            <a:r>
              <a:rPr lang="en-GB" sz="2400" i="1" smtClean="0"/>
              <a:t>L</a:t>
            </a:r>
            <a:r>
              <a:rPr lang="en-GB" sz="2400" smtClean="0"/>
              <a:t>. Since prices have doubled, people hold twice as much nominal money to preserve their real money balances at </a:t>
            </a:r>
            <a:r>
              <a:rPr lang="en-GB" sz="2400" i="1" smtClean="0"/>
              <a:t>L</a:t>
            </a:r>
            <a:r>
              <a:rPr lang="en-GB" sz="2400" smtClean="0"/>
              <a:t>.</a:t>
            </a:r>
            <a:endParaRPr lang="en-GB" sz="2400"/>
          </a:p>
        </p:txBody>
      </p:sp>
      <p:sp>
        <p:nvSpPr>
          <p:cNvPr id="7" name="AutoShape 52"/>
          <p:cNvSpPr>
            <a:spLocks noChangeArrowheads="1"/>
          </p:cNvSpPr>
          <p:nvPr/>
        </p:nvSpPr>
        <p:spPr bwMode="auto">
          <a:xfrm rot="14822122" flipH="1">
            <a:off x="3939664" y="3803210"/>
            <a:ext cx="1068690" cy="229238"/>
          </a:xfrm>
          <a:prstGeom prst="rightArrow">
            <a:avLst>
              <a:gd name="adj1" fmla="val 50000"/>
              <a:gd name="adj2" fmla="val 375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GB" dirty="0"/>
          </a:p>
        </p:txBody>
      </p:sp>
    </p:spTree>
    <p:extLst>
      <p:ext uri="{BB962C8B-B14F-4D97-AF65-F5344CB8AC3E}">
        <p14:creationId xmlns:p14="http://schemas.microsoft.com/office/powerpoint/2010/main" val="589851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GB" dirty="0" smtClean="0"/>
              <a:t>The asset motive</a:t>
            </a:r>
            <a:endParaRPr lang="en-GB" dirty="0"/>
          </a:p>
        </p:txBody>
      </p:sp>
      <p:sp>
        <p:nvSpPr>
          <p:cNvPr id="3" name="Tartalom helye 2"/>
          <p:cNvSpPr>
            <a:spLocks noGrp="1"/>
          </p:cNvSpPr>
          <p:nvPr>
            <p:ph idx="1"/>
          </p:nvPr>
        </p:nvSpPr>
        <p:spPr>
          <a:xfrm>
            <a:off x="457200" y="908720"/>
            <a:ext cx="8229600" cy="5760640"/>
          </a:xfrm>
          <a:solidFill>
            <a:schemeClr val="bg1">
              <a:alpha val="75000"/>
            </a:schemeClr>
          </a:solidFill>
        </p:spPr>
        <p:txBody>
          <a:bodyPr>
            <a:normAutofit/>
          </a:bodyPr>
          <a:lstStyle/>
          <a:p>
            <a:r>
              <a:rPr lang="en-GB" sz="2800" dirty="0" smtClean="0"/>
              <a:t>Think of someone deciding in which assets to hold wealth. Since people dislike risk, they will not put all their eggs in one basket. As well as holding some risky assets, they will keep some of their wealth in safer assets.</a:t>
            </a:r>
          </a:p>
          <a:p>
            <a:r>
              <a:rPr lang="en-GB" sz="2800" dirty="0" smtClean="0"/>
              <a:t>The </a:t>
            </a:r>
            <a:r>
              <a:rPr lang="en-GB" sz="2800" b="1" dirty="0" smtClean="0"/>
              <a:t>asset motive</a:t>
            </a:r>
            <a:r>
              <a:rPr lang="en-GB" sz="2800" dirty="0" smtClean="0"/>
              <a:t> for holding money reflects people’s dislike for risk. People sacrifice a higher average rate of return to obtain a portfolio with a lower but safer rate of return.</a:t>
            </a:r>
          </a:p>
          <a:p>
            <a:r>
              <a:rPr lang="en-GB" sz="2800" dirty="0" smtClean="0"/>
              <a:t>This demand is larger the larger the total wealth to be invested and the lower the interest differential between deposits and risky assets.</a:t>
            </a:r>
            <a:endParaRPr lang="en-GB" sz="2800" dirty="0"/>
          </a:p>
        </p:txBody>
      </p:sp>
      <p:sp>
        <p:nvSpPr>
          <p:cNvPr id="4" name="Dia számának helye 3"/>
          <p:cNvSpPr>
            <a:spLocks noGrp="1"/>
          </p:cNvSpPr>
          <p:nvPr>
            <p:ph type="sldNum" sz="quarter" idx="12"/>
          </p:nvPr>
        </p:nvSpPr>
        <p:spPr/>
        <p:txBody>
          <a:bodyPr/>
          <a:lstStyle/>
          <a:p>
            <a:fld id="{9842FA30-2F64-4D93-BC2D-C4767588A1F1}" type="slidenum">
              <a:rPr lang="en-GB" smtClean="0"/>
              <a:pPr/>
              <a:t>18</a:t>
            </a:fld>
            <a:endParaRPr lang="en-GB" dirty="0"/>
          </a:p>
        </p:txBody>
      </p:sp>
    </p:spTree>
    <p:extLst>
      <p:ext uri="{BB962C8B-B14F-4D97-AF65-F5344CB8AC3E}">
        <p14:creationId xmlns:p14="http://schemas.microsoft.com/office/powerpoint/2010/main" val="4251279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70000"/>
            </a:schemeClr>
          </a:solidFill>
        </p:spPr>
        <p:txBody>
          <a:bodyPr/>
          <a:lstStyle/>
          <a:p>
            <a:r>
              <a:rPr lang="en-GB" dirty="0" smtClean="0"/>
              <a:t>Portfolio theories</a:t>
            </a:r>
            <a:endParaRPr lang="en-GB" dirty="0"/>
          </a:p>
        </p:txBody>
      </p:sp>
      <p:sp>
        <p:nvSpPr>
          <p:cNvPr id="3" name="Tartalom helye 2"/>
          <p:cNvSpPr>
            <a:spLocks noGrp="1"/>
          </p:cNvSpPr>
          <p:nvPr>
            <p:ph idx="1"/>
          </p:nvPr>
        </p:nvSpPr>
        <p:spPr>
          <a:xfrm>
            <a:off x="457200" y="1600201"/>
            <a:ext cx="8229600" cy="5141167"/>
          </a:xfrm>
          <a:solidFill>
            <a:schemeClr val="bg1">
              <a:alpha val="75000"/>
            </a:schemeClr>
          </a:solidFill>
        </p:spPr>
        <p:txBody>
          <a:bodyPr>
            <a:normAutofit fontScale="92500" lnSpcReduction="20000"/>
          </a:bodyPr>
          <a:lstStyle/>
          <a:p>
            <a:r>
              <a:rPr lang="en-GB" dirty="0" smtClean="0"/>
              <a:t>Theories of money demand that emphasize the role of money as a store of value (the asset motive) are called </a:t>
            </a:r>
            <a:r>
              <a:rPr lang="en-GB" b="1" dirty="0" smtClean="0"/>
              <a:t>portfolio theories</a:t>
            </a:r>
            <a:r>
              <a:rPr lang="en-GB" dirty="0" smtClean="0"/>
              <a:t>.</a:t>
            </a:r>
          </a:p>
          <a:p>
            <a:r>
              <a:rPr lang="en-GB" dirty="0" smtClean="0"/>
              <a:t>According to these theories, people hold money as part of their portfolio of assets. The key insight is that money offers a different combination of risk and return than other assets.</a:t>
            </a:r>
          </a:p>
          <a:p>
            <a:r>
              <a:rPr lang="en-GB" dirty="0" smtClean="0"/>
              <a:t>In particular, money offers a safe (nominal) return, whereas the prices of stocks and bonds may rise or fall. Thus, some economists have suggested that households choose to hold money as part of their optimal portfolio.</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19</a:t>
            </a:fld>
            <a:endParaRPr lang="en-GB"/>
          </a:p>
        </p:txBody>
      </p:sp>
    </p:spTree>
    <p:extLst>
      <p:ext uri="{BB962C8B-B14F-4D97-AF65-F5344CB8AC3E}">
        <p14:creationId xmlns:p14="http://schemas.microsoft.com/office/powerpoint/2010/main" val="1321323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764704"/>
          </a:xfrm>
        </p:spPr>
        <p:txBody>
          <a:bodyPr/>
          <a:lstStyle/>
          <a:p>
            <a:r>
              <a:rPr lang="en-US" dirty="0" smtClean="0"/>
              <a:t>Measures of money</a:t>
            </a:r>
            <a:endParaRPr lang="en-US" dirty="0"/>
          </a:p>
        </p:txBody>
      </p:sp>
      <p:sp>
        <p:nvSpPr>
          <p:cNvPr id="3" name="Tartalom helye 2"/>
          <p:cNvSpPr>
            <a:spLocks noGrp="1"/>
          </p:cNvSpPr>
          <p:nvPr>
            <p:ph idx="1"/>
          </p:nvPr>
        </p:nvSpPr>
        <p:spPr>
          <a:xfrm>
            <a:off x="457200" y="836712"/>
            <a:ext cx="8229600" cy="5760640"/>
          </a:xfrm>
        </p:spPr>
        <p:txBody>
          <a:bodyPr>
            <a:normAutofit fontScale="92500" lnSpcReduction="10000"/>
          </a:bodyPr>
          <a:lstStyle/>
          <a:p>
            <a:r>
              <a:rPr lang="en-GB" dirty="0" smtClean="0"/>
              <a:t>Money is the medium of exchange available to make transactions. Hence, the </a:t>
            </a:r>
            <a:r>
              <a:rPr lang="en-GB" b="1" dirty="0" smtClean="0"/>
              <a:t>money supply</a:t>
            </a:r>
            <a:r>
              <a:rPr lang="en-GB" dirty="0" smtClean="0"/>
              <a:t> is cash in circulation outside banks, plus bank deposits.</a:t>
            </a:r>
          </a:p>
          <a:p>
            <a:r>
              <a:rPr lang="en-GB" dirty="0" smtClean="0"/>
              <a:t>We can think of a </a:t>
            </a:r>
            <a:r>
              <a:rPr lang="en-GB" b="1" dirty="0" smtClean="0"/>
              <a:t>spectrum of liquidity</a:t>
            </a:r>
            <a:r>
              <a:rPr lang="en-GB" dirty="0" smtClean="0"/>
              <a:t>:</a:t>
            </a:r>
          </a:p>
          <a:p>
            <a:pPr lvl="1"/>
            <a:r>
              <a:rPr lang="en-GB" sz="3000" dirty="0" smtClean="0"/>
              <a:t>Cash, by definition, is completely liquid. </a:t>
            </a:r>
          </a:p>
          <a:p>
            <a:pPr lvl="1"/>
            <a:r>
              <a:rPr lang="en-GB" sz="3000" dirty="0" smtClean="0"/>
              <a:t>Sight deposits (chequing accounts) are almost as liquid.</a:t>
            </a:r>
          </a:p>
          <a:p>
            <a:pPr lvl="1"/>
            <a:r>
              <a:rPr lang="en-GB" sz="3000" dirty="0" smtClean="0"/>
              <a:t>Time deposits (savings accounts) used to be less liquid, but now many banks offer automatic transfer between savings and chequing accounts when the latter run low. Savings deposits are almost as liquid as chequing accounts.</a:t>
            </a:r>
          </a:p>
          <a:p>
            <a:endParaRPr lang="en-US" dirty="0"/>
          </a:p>
        </p:txBody>
      </p:sp>
      <p:sp>
        <p:nvSpPr>
          <p:cNvPr id="4" name="Dia számának helye 3"/>
          <p:cNvSpPr>
            <a:spLocks noGrp="1"/>
          </p:cNvSpPr>
          <p:nvPr>
            <p:ph type="sldNum" sz="quarter" idx="12"/>
          </p:nvPr>
        </p:nvSpPr>
        <p:spPr/>
        <p:txBody>
          <a:bodyPr/>
          <a:lstStyle/>
          <a:p>
            <a:fld id="{9842FA30-2F64-4D93-BC2D-C4767588A1F1}" type="slidenum">
              <a:rPr lang="en-US" smtClean="0"/>
              <a:pPr/>
              <a:t>2</a:t>
            </a:fld>
            <a:endParaRPr lang="en-US" dirty="0"/>
          </a:p>
        </p:txBody>
      </p:sp>
      <p:sp>
        <p:nvSpPr>
          <p:cNvPr id="5" name="Lefelé nyíl 4"/>
          <p:cNvSpPr/>
          <p:nvPr/>
        </p:nvSpPr>
        <p:spPr>
          <a:xfrm flipV="1">
            <a:off x="107504" y="3068960"/>
            <a:ext cx="720080" cy="3384376"/>
          </a:xfrm>
          <a:prstGeom prst="downArrow">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lang="en-GB" dirty="0" smtClean="0"/>
              <a:t>Liquidity</a:t>
            </a:r>
            <a:endParaRPr lang="en-GB" dirty="0"/>
          </a:p>
        </p:txBody>
      </p:sp>
      <p:sp>
        <p:nvSpPr>
          <p:cNvPr id="6" name="Lefelé nyíl 5"/>
          <p:cNvSpPr/>
          <p:nvPr/>
        </p:nvSpPr>
        <p:spPr>
          <a:xfrm>
            <a:off x="8316416" y="3068960"/>
            <a:ext cx="720080" cy="3384376"/>
          </a:xfrm>
          <a:prstGeom prst="downArrow">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GB" dirty="0" smtClean="0"/>
              <a:t>Interest / rate of return</a:t>
            </a:r>
            <a:endParaRPr lang="en-GB" dirty="0"/>
          </a:p>
        </p:txBody>
      </p:sp>
      <p:pic>
        <p:nvPicPr>
          <p:cNvPr id="7" name="Kép 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310551" y="146028"/>
            <a:ext cx="759124" cy="595222"/>
          </a:xfrm>
          <a:prstGeom prst="rect">
            <a:avLst/>
          </a:prstGeom>
        </p:spPr>
      </p:pic>
      <p:pic>
        <p:nvPicPr>
          <p:cNvPr id="8" name="Kép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08733"/>
            <a:ext cx="669813" cy="669813"/>
          </a:xfrm>
          <a:prstGeom prst="rect">
            <a:avLst/>
          </a:prstGeom>
        </p:spPr>
      </p:pic>
    </p:spTree>
    <p:extLst>
      <p:ext uri="{BB962C8B-B14F-4D97-AF65-F5344CB8AC3E}">
        <p14:creationId xmlns:p14="http://schemas.microsoft.com/office/powerpoint/2010/main" val="1238441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70000"/>
            </a:schemeClr>
          </a:solidFill>
        </p:spPr>
        <p:txBody>
          <a:bodyPr/>
          <a:lstStyle/>
          <a:p>
            <a:r>
              <a:rPr lang="en-GB" dirty="0" smtClean="0"/>
              <a:t>Portfolio </a:t>
            </a:r>
            <a:r>
              <a:rPr lang="en-GB" dirty="0" smtClean="0"/>
              <a:t>theories</a:t>
            </a:r>
            <a:r>
              <a:rPr lang="hu-HU" dirty="0" smtClean="0"/>
              <a:t> (2)</a:t>
            </a:r>
            <a:endParaRPr lang="en-GB" dirty="0"/>
          </a:p>
        </p:txBody>
      </p:sp>
      <p:sp>
        <p:nvSpPr>
          <p:cNvPr id="3" name="Tartalom helye 2"/>
          <p:cNvSpPr>
            <a:spLocks noGrp="1"/>
          </p:cNvSpPr>
          <p:nvPr>
            <p:ph idx="1"/>
          </p:nvPr>
        </p:nvSpPr>
        <p:spPr>
          <a:xfrm>
            <a:off x="457200" y="1600201"/>
            <a:ext cx="8229600" cy="3845023"/>
          </a:xfrm>
          <a:solidFill>
            <a:schemeClr val="bg1">
              <a:alpha val="75000"/>
            </a:schemeClr>
          </a:solidFill>
        </p:spPr>
        <p:txBody>
          <a:bodyPr>
            <a:normAutofit lnSpcReduction="10000"/>
          </a:bodyPr>
          <a:lstStyle/>
          <a:p>
            <a:r>
              <a:rPr lang="en-GB" dirty="0" smtClean="0"/>
              <a:t>Portfolio theories predict that the demand for money should depend on the </a:t>
            </a:r>
            <a:r>
              <a:rPr lang="en-GB" b="1" dirty="0" smtClean="0"/>
              <a:t>risk and return</a:t>
            </a:r>
            <a:r>
              <a:rPr lang="en-GB" dirty="0" smtClean="0"/>
              <a:t> offered by money and by the various assets households can hold instead of money.</a:t>
            </a:r>
          </a:p>
          <a:p>
            <a:r>
              <a:rPr lang="en-GB" dirty="0" smtClean="0"/>
              <a:t>In addition, money demand should depend on total wealth, because wealth measures the size of the portfolio to be allocated among money and the alternative assets.</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50366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500"/>
                                        <p:tgtEl>
                                          <p:spTgt spid="3">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The money demand function</a:t>
            </a:r>
            <a:endParaRPr lang="en-GB" dirty="0"/>
          </a:p>
        </p:txBody>
      </p:sp>
      <p:sp>
        <p:nvSpPr>
          <p:cNvPr id="3" name="Tartalom helye 2"/>
          <p:cNvSpPr>
            <a:spLocks noGrp="1"/>
          </p:cNvSpPr>
          <p:nvPr>
            <p:ph idx="1"/>
          </p:nvPr>
        </p:nvSpPr>
        <p:spPr/>
        <p:txBody>
          <a:bodyPr>
            <a:normAutofit/>
          </a:bodyPr>
          <a:lstStyle/>
          <a:p>
            <a:r>
              <a:rPr lang="en-GB" sz="3600" dirty="0" smtClean="0"/>
              <a:t>For example, we might write the money demand function as:</a:t>
            </a:r>
          </a:p>
          <a:p>
            <a:pPr marL="0" indent="0">
              <a:buNone/>
            </a:pPr>
            <a:r>
              <a:rPr lang="en-GB" sz="3600" dirty="0" smtClean="0"/>
              <a:t>	(M/P)</a:t>
            </a:r>
            <a:r>
              <a:rPr lang="en-GB" sz="3600" baseline="30000" dirty="0" smtClean="0"/>
              <a:t>D</a:t>
            </a:r>
            <a:r>
              <a:rPr lang="en-GB" sz="3600" dirty="0" smtClean="0"/>
              <a:t> = L(</a:t>
            </a:r>
            <a:r>
              <a:rPr lang="en-GB" sz="3600" dirty="0" err="1" smtClean="0"/>
              <a:t>r</a:t>
            </a:r>
            <a:r>
              <a:rPr lang="en-GB" sz="3600" baseline="-25000" dirty="0" err="1" smtClean="0"/>
              <a:t>s</a:t>
            </a:r>
            <a:r>
              <a:rPr lang="en-GB" sz="3600" dirty="0" err="1" smtClean="0"/>
              <a:t>,r</a:t>
            </a:r>
            <a:r>
              <a:rPr lang="en-GB" sz="3600" baseline="-25000" dirty="0" err="1" smtClean="0"/>
              <a:t>b</a:t>
            </a:r>
            <a:r>
              <a:rPr lang="en-GB" sz="3600" dirty="0" smtClean="0"/>
              <a:t>,π</a:t>
            </a:r>
            <a:r>
              <a:rPr lang="en-GB" sz="3600" baseline="30000" dirty="0" err="1" smtClean="0"/>
              <a:t>e</a:t>
            </a:r>
            <a:r>
              <a:rPr lang="en-GB" sz="3600" dirty="0" err="1" smtClean="0"/>
              <a:t>,W</a:t>
            </a:r>
            <a:r>
              <a:rPr lang="en-GB" sz="3600" dirty="0" smtClean="0"/>
              <a:t>),</a:t>
            </a:r>
          </a:p>
          <a:p>
            <a:r>
              <a:rPr lang="en-GB" sz="3600" dirty="0" smtClean="0"/>
              <a:t>where </a:t>
            </a:r>
            <a:r>
              <a:rPr lang="en-GB" sz="3600" b="1" i="1" dirty="0" err="1" smtClean="0"/>
              <a:t>r</a:t>
            </a:r>
            <a:r>
              <a:rPr lang="en-GB" sz="3600" b="1" i="1" baseline="-25000" dirty="0" err="1" smtClean="0"/>
              <a:t>s</a:t>
            </a:r>
            <a:r>
              <a:rPr lang="en-GB" sz="3600" dirty="0" smtClean="0"/>
              <a:t> is the expected real return on stock (</a:t>
            </a:r>
            <a:r>
              <a:rPr lang="en-GB" sz="3600" dirty="0" smtClean="0">
                <a:sym typeface="Wingdings" panose="05000000000000000000" pitchFamily="2" charset="2"/>
              </a:rPr>
              <a:t> shares)</a:t>
            </a:r>
            <a:r>
              <a:rPr lang="en-GB" sz="3600" dirty="0" smtClean="0"/>
              <a:t>, </a:t>
            </a:r>
            <a:r>
              <a:rPr lang="en-GB" sz="3600" b="1" i="1" dirty="0" err="1" smtClean="0"/>
              <a:t>r</a:t>
            </a:r>
            <a:r>
              <a:rPr lang="en-GB" sz="3600" b="1" i="1" baseline="-25000" dirty="0" err="1" smtClean="0"/>
              <a:t>b</a:t>
            </a:r>
            <a:r>
              <a:rPr lang="en-GB" sz="3600" dirty="0" smtClean="0"/>
              <a:t> is the expected real return on bonds, </a:t>
            </a:r>
            <a:r>
              <a:rPr lang="en-GB" sz="3600" b="1" i="1" dirty="0" smtClean="0"/>
              <a:t>π</a:t>
            </a:r>
            <a:r>
              <a:rPr lang="en-GB" sz="3600" b="1" i="1" baseline="30000" dirty="0" smtClean="0"/>
              <a:t>e</a:t>
            </a:r>
            <a:r>
              <a:rPr lang="en-GB" sz="3600" dirty="0" smtClean="0"/>
              <a:t> is the expected inflation rate, and </a:t>
            </a:r>
            <a:r>
              <a:rPr lang="en-GB" sz="3600" b="1" i="1" dirty="0" smtClean="0"/>
              <a:t>W</a:t>
            </a:r>
            <a:r>
              <a:rPr lang="en-GB" sz="3600" dirty="0" smtClean="0"/>
              <a:t> is real wealth.</a:t>
            </a:r>
            <a:endParaRPr lang="en-GB" sz="3600" dirty="0"/>
          </a:p>
        </p:txBody>
      </p:sp>
      <p:sp>
        <p:nvSpPr>
          <p:cNvPr id="4" name="Dia számának helye 3"/>
          <p:cNvSpPr>
            <a:spLocks noGrp="1"/>
          </p:cNvSpPr>
          <p:nvPr>
            <p:ph type="sldNum" sz="quarter" idx="12"/>
          </p:nvPr>
        </p:nvSpPr>
        <p:spPr/>
        <p:txBody>
          <a:bodyPr/>
          <a:lstStyle/>
          <a:p>
            <a:fld id="{9842FA30-2F64-4D93-BC2D-C4767588A1F1}" type="slidenum">
              <a:rPr lang="en-GB" smtClean="0"/>
              <a:pPr/>
              <a:t>21</a:t>
            </a:fld>
            <a:endParaRPr lang="en-GB" dirty="0"/>
          </a:p>
        </p:txBody>
      </p:sp>
      <p:pic>
        <p:nvPicPr>
          <p:cNvPr id="5" name="Kép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6372200" y="2204864"/>
            <a:ext cx="1523727" cy="1194740"/>
          </a:xfrm>
          <a:prstGeom prst="rect">
            <a:avLst/>
          </a:prstGeom>
        </p:spPr>
      </p:pic>
    </p:spTree>
    <p:extLst>
      <p:ext uri="{BB962C8B-B14F-4D97-AF65-F5344CB8AC3E}">
        <p14:creationId xmlns:p14="http://schemas.microsoft.com/office/powerpoint/2010/main" val="228445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Determinants of money demand</a:t>
            </a:r>
            <a:endParaRPr lang="en-GB" dirty="0"/>
          </a:p>
        </p:txBody>
      </p:sp>
      <p:sp>
        <p:nvSpPr>
          <p:cNvPr id="3" name="Tartalom helye 2"/>
          <p:cNvSpPr>
            <a:spLocks noGrp="1"/>
          </p:cNvSpPr>
          <p:nvPr>
            <p:ph idx="1"/>
          </p:nvPr>
        </p:nvSpPr>
        <p:spPr/>
        <p:txBody>
          <a:bodyPr/>
          <a:lstStyle/>
          <a:p>
            <a:r>
              <a:rPr lang="en-GB" dirty="0" smtClean="0"/>
              <a:t>An increase in </a:t>
            </a:r>
            <a:r>
              <a:rPr lang="en-GB" i="1" dirty="0" err="1" smtClean="0"/>
              <a:t>r</a:t>
            </a:r>
            <a:r>
              <a:rPr lang="en-GB" i="1" baseline="-25000" dirty="0" err="1" smtClean="0"/>
              <a:t>s</a:t>
            </a:r>
            <a:r>
              <a:rPr lang="en-GB" dirty="0" smtClean="0"/>
              <a:t> or </a:t>
            </a:r>
            <a:r>
              <a:rPr lang="en-GB" i="1" dirty="0" err="1" smtClean="0"/>
              <a:t>r</a:t>
            </a:r>
            <a:r>
              <a:rPr lang="en-GB" i="1" baseline="-25000" dirty="0" err="1" smtClean="0"/>
              <a:t>b</a:t>
            </a:r>
            <a:r>
              <a:rPr lang="en-GB" dirty="0" smtClean="0"/>
              <a:t> reduces money demand, because other assets become more attractive.</a:t>
            </a:r>
          </a:p>
          <a:p>
            <a:r>
              <a:rPr lang="en-GB" dirty="0" smtClean="0"/>
              <a:t>An increase in </a:t>
            </a:r>
            <a:r>
              <a:rPr lang="en-GB" i="1" dirty="0" smtClean="0"/>
              <a:t>π</a:t>
            </a:r>
            <a:r>
              <a:rPr lang="en-GB" i="1" baseline="30000" dirty="0" smtClean="0"/>
              <a:t>e</a:t>
            </a:r>
            <a:r>
              <a:rPr lang="en-GB" dirty="0" smtClean="0"/>
              <a:t> also reduces money demand, because money becomes less attractive. (</a:t>
            </a:r>
            <a:r>
              <a:rPr lang="en-GB" i="1" dirty="0" smtClean="0"/>
              <a:t>−π</a:t>
            </a:r>
            <a:r>
              <a:rPr lang="en-GB" i="1" baseline="30000" dirty="0" smtClean="0"/>
              <a:t>e</a:t>
            </a:r>
            <a:r>
              <a:rPr lang="en-GB" i="1" dirty="0" smtClean="0"/>
              <a:t> </a:t>
            </a:r>
            <a:r>
              <a:rPr lang="en-GB" dirty="0" smtClean="0"/>
              <a:t>is the expected real return to holding money.)</a:t>
            </a:r>
          </a:p>
          <a:p>
            <a:r>
              <a:rPr lang="en-GB" dirty="0" smtClean="0"/>
              <a:t>An increase in </a:t>
            </a:r>
            <a:r>
              <a:rPr lang="en-GB" i="1" dirty="0" smtClean="0"/>
              <a:t>W</a:t>
            </a:r>
            <a:r>
              <a:rPr lang="en-GB" dirty="0" smtClean="0"/>
              <a:t> raises money demand, because higher wealth means a larger portfolio.</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22</a:t>
            </a:fld>
            <a:endParaRPr lang="en-GB" dirty="0"/>
          </a:p>
        </p:txBody>
      </p:sp>
      <p:pic>
        <p:nvPicPr>
          <p:cNvPr id="5" name="Picture 3" descr="C:\Users\User\AppData\Local\Microsoft\Windows\Temporary Internet Files\Content.IE5\Y0E1TTT1\500px-People_icon.svg[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14227">
            <a:off x="7017688" y="5579617"/>
            <a:ext cx="905046" cy="905046"/>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1907704" y="6032139"/>
            <a:ext cx="5047600"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much money should I hold?</a:t>
            </a:r>
            <a:endParaRPr lang="en-GB"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88459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20239"/>
            <a:ext cx="8229600" cy="1143000"/>
          </a:xfrm>
        </p:spPr>
        <p:txBody>
          <a:bodyPr>
            <a:normAutofit fontScale="90000"/>
          </a:bodyPr>
          <a:lstStyle/>
          <a:p>
            <a:r>
              <a:rPr lang="en-GB" dirty="0" smtClean="0"/>
              <a:t>Portfolio theories and money demand</a:t>
            </a:r>
            <a:endParaRPr lang="en-GB" dirty="0"/>
          </a:p>
        </p:txBody>
      </p:sp>
      <p:sp>
        <p:nvSpPr>
          <p:cNvPr id="3" name="Tartalom helye 2"/>
          <p:cNvSpPr>
            <a:spLocks noGrp="1"/>
          </p:cNvSpPr>
          <p:nvPr>
            <p:ph idx="1"/>
          </p:nvPr>
        </p:nvSpPr>
        <p:spPr>
          <a:xfrm>
            <a:off x="457200" y="908720"/>
            <a:ext cx="8229600" cy="5832648"/>
          </a:xfrm>
        </p:spPr>
        <p:txBody>
          <a:bodyPr>
            <a:normAutofit fontScale="92500"/>
          </a:bodyPr>
          <a:lstStyle/>
          <a:p>
            <a:r>
              <a:rPr lang="en-GB" dirty="0" smtClean="0"/>
              <a:t>Are portfolio theories useful for studying money demand? The answer depends on which measure of money we are considering.</a:t>
            </a:r>
          </a:p>
          <a:p>
            <a:r>
              <a:rPr lang="en-GB" dirty="0" smtClean="0"/>
              <a:t>Narrow measures of money, such as M1, include only currency and deposits in chequing accounts. These forms of money earn zero or very low rates of interest.</a:t>
            </a:r>
          </a:p>
          <a:p>
            <a:r>
              <a:rPr lang="en-GB" dirty="0" smtClean="0"/>
              <a:t>There are other assets – such as savings accounts, Treasury bills, certificates of deposit, and money market mutual funds that earn higher rates of interest and have the same risk characteristics as currency and chequing accounts.</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23</a:t>
            </a:fld>
            <a:endParaRPr lang="en-GB" dirty="0"/>
          </a:p>
        </p:txBody>
      </p:sp>
    </p:spTree>
    <p:extLst>
      <p:ext uri="{BB962C8B-B14F-4D97-AF65-F5344CB8AC3E}">
        <p14:creationId xmlns:p14="http://schemas.microsoft.com/office/powerpoint/2010/main" val="3838782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Narrow money as a store of value</a:t>
            </a:r>
            <a:endParaRPr lang="en-GB" dirty="0"/>
          </a:p>
        </p:txBody>
      </p:sp>
      <p:sp>
        <p:nvSpPr>
          <p:cNvPr id="3" name="Tartalom helye 2"/>
          <p:cNvSpPr>
            <a:spLocks noGrp="1"/>
          </p:cNvSpPr>
          <p:nvPr>
            <p:ph idx="1"/>
          </p:nvPr>
        </p:nvSpPr>
        <p:spPr/>
        <p:txBody>
          <a:bodyPr/>
          <a:lstStyle/>
          <a:p>
            <a:r>
              <a:rPr lang="en-GB" dirty="0" smtClean="0"/>
              <a:t>Economists say that narrow money (M1) is a dominated asset: as a store of value, it exists alongside other assets that are always better.</a:t>
            </a:r>
          </a:p>
          <a:p>
            <a:r>
              <a:rPr lang="en-GB" dirty="0" smtClean="0"/>
              <a:t>Thus, it is not optimal for people to hold narrow money as part of their portfolio, and portfolio theories (or ‛the asset motive’) cannot explain the demand for these dominated forms of money.</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24</a:t>
            </a:fld>
            <a:endParaRPr lang="en-GB" dirty="0"/>
          </a:p>
        </p:txBody>
      </p:sp>
    </p:spTree>
    <p:extLst>
      <p:ext uri="{BB962C8B-B14F-4D97-AF65-F5344CB8AC3E}">
        <p14:creationId xmlns:p14="http://schemas.microsoft.com/office/powerpoint/2010/main" val="201334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20239"/>
            <a:ext cx="8229600" cy="856951"/>
          </a:xfrm>
        </p:spPr>
        <p:txBody>
          <a:bodyPr/>
          <a:lstStyle/>
          <a:p>
            <a:r>
              <a:rPr lang="en-GB" dirty="0" smtClean="0"/>
              <a:t>Broad measures of money</a:t>
            </a:r>
            <a:endParaRPr lang="en-GB" dirty="0"/>
          </a:p>
        </p:txBody>
      </p:sp>
      <p:sp>
        <p:nvSpPr>
          <p:cNvPr id="3" name="Tartalom helye 2"/>
          <p:cNvSpPr>
            <a:spLocks noGrp="1"/>
          </p:cNvSpPr>
          <p:nvPr>
            <p:ph idx="1"/>
          </p:nvPr>
        </p:nvSpPr>
        <p:spPr>
          <a:xfrm>
            <a:off x="457200" y="908720"/>
            <a:ext cx="8229600" cy="5688632"/>
          </a:xfrm>
        </p:spPr>
        <p:txBody>
          <a:bodyPr>
            <a:normAutofit fontScale="92500" lnSpcReduction="10000"/>
          </a:bodyPr>
          <a:lstStyle/>
          <a:p>
            <a:r>
              <a:rPr lang="en-GB" dirty="0" smtClean="0"/>
              <a:t>Portfolio theories are more plausible as theories of money demand if we adopt a broad measure of money. The broad measures include many of those assets that dominate currency and chequing accounts. </a:t>
            </a:r>
          </a:p>
          <a:p>
            <a:r>
              <a:rPr lang="en-GB" dirty="0" smtClean="0"/>
              <a:t>When we examine why people hold assets in the form of M2</a:t>
            </a:r>
            <a:r>
              <a:rPr lang="hu-HU" dirty="0" smtClean="0"/>
              <a:t>, M3,</a:t>
            </a:r>
            <a:r>
              <a:rPr lang="en-GB" dirty="0" smtClean="0"/>
              <a:t> or M4, rather than bonds or stock, the portfolio considerations of risk and return may be paramount.</a:t>
            </a:r>
          </a:p>
          <a:p>
            <a:r>
              <a:rPr lang="en-GB" dirty="0" smtClean="0"/>
              <a:t>Hence, although the portfolio approach to money demand may not be plausible when applied to M1, it may be a good theory to explain the demand for M2</a:t>
            </a:r>
            <a:r>
              <a:rPr lang="hu-HU" dirty="0" smtClean="0"/>
              <a:t>, M3,</a:t>
            </a:r>
            <a:r>
              <a:rPr lang="en-GB" dirty="0" smtClean="0"/>
              <a:t> or M4.  </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25</a:t>
            </a:fld>
            <a:endParaRPr lang="en-GB" dirty="0"/>
          </a:p>
        </p:txBody>
      </p:sp>
    </p:spTree>
    <p:extLst>
      <p:ext uri="{BB962C8B-B14F-4D97-AF65-F5344CB8AC3E}">
        <p14:creationId xmlns:p14="http://schemas.microsoft.com/office/powerpoint/2010/main" val="641162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5926237"/>
            <a:ext cx="1584177" cy="887139"/>
          </a:xfrm>
          <a:prstGeom prst="rect">
            <a:avLst/>
          </a:prstGeom>
        </p:spPr>
      </p:pic>
      <p:sp>
        <p:nvSpPr>
          <p:cNvPr id="2" name="Cím 1"/>
          <p:cNvSpPr>
            <a:spLocks noGrp="1"/>
          </p:cNvSpPr>
          <p:nvPr>
            <p:ph type="title"/>
          </p:nvPr>
        </p:nvSpPr>
        <p:spPr/>
        <p:txBody>
          <a:bodyPr/>
          <a:lstStyle/>
          <a:p>
            <a:r>
              <a:rPr lang="en-GB" dirty="0" smtClean="0"/>
              <a:t>Simplified money demand function</a:t>
            </a:r>
            <a:endParaRPr lang="en-GB" dirty="0"/>
          </a:p>
        </p:txBody>
      </p:sp>
      <p:sp>
        <p:nvSpPr>
          <p:cNvPr id="3" name="Tartalom helye 2"/>
          <p:cNvSpPr>
            <a:spLocks noGrp="1"/>
          </p:cNvSpPr>
          <p:nvPr>
            <p:ph idx="1"/>
          </p:nvPr>
        </p:nvSpPr>
        <p:spPr>
          <a:xfrm>
            <a:off x="395536" y="1243391"/>
            <a:ext cx="8229600" cy="4525963"/>
          </a:xfrm>
        </p:spPr>
        <p:txBody>
          <a:bodyPr>
            <a:normAutofit lnSpcReduction="10000"/>
          </a:bodyPr>
          <a:lstStyle/>
          <a:p>
            <a:r>
              <a:rPr lang="en-GB" dirty="0" smtClean="0"/>
              <a:t>For the rest of this course, we will use a simplified money function: </a:t>
            </a:r>
          </a:p>
          <a:p>
            <a:pPr marL="0" indent="0">
              <a:buNone/>
            </a:pPr>
            <a:r>
              <a:rPr lang="en-GB" dirty="0" smtClean="0"/>
              <a:t>	(M/P)</a:t>
            </a:r>
            <a:r>
              <a:rPr lang="en-GB" baseline="30000" dirty="0" smtClean="0"/>
              <a:t>D</a:t>
            </a:r>
            <a:r>
              <a:rPr lang="en-GB" dirty="0" smtClean="0"/>
              <a:t> = L(</a:t>
            </a:r>
            <a:r>
              <a:rPr lang="en-GB" dirty="0" err="1" smtClean="0"/>
              <a:t>i</a:t>
            </a:r>
            <a:r>
              <a:rPr lang="en-GB" dirty="0" smtClean="0"/>
              <a:t>, Y)</a:t>
            </a:r>
          </a:p>
          <a:p>
            <a:r>
              <a:rPr lang="en-GB" dirty="0" smtClean="0"/>
              <a:t>This version uses real income </a:t>
            </a:r>
            <a:r>
              <a:rPr lang="en-GB" b="1" i="1" dirty="0" smtClean="0"/>
              <a:t>Y</a:t>
            </a:r>
            <a:r>
              <a:rPr lang="en-GB" dirty="0" smtClean="0"/>
              <a:t>, as a proxy for real wealth </a:t>
            </a:r>
            <a:r>
              <a:rPr lang="en-GB" b="1" i="1" dirty="0" smtClean="0"/>
              <a:t>W</a:t>
            </a:r>
            <a:r>
              <a:rPr lang="hu-HU" dirty="0" smtClean="0"/>
              <a:t> </a:t>
            </a:r>
            <a:r>
              <a:rPr lang="en-GB" dirty="0" smtClean="0"/>
              <a:t>(or value of transactions </a:t>
            </a:r>
            <a:r>
              <a:rPr lang="en-GB" b="1" i="1" dirty="0" smtClean="0"/>
              <a:t>T</a:t>
            </a:r>
            <a:r>
              <a:rPr lang="en-GB" dirty="0" smtClean="0"/>
              <a:t>).</a:t>
            </a:r>
          </a:p>
          <a:p>
            <a:r>
              <a:rPr lang="en-GB" dirty="0" smtClean="0"/>
              <a:t>The only return variable it includes is the nominal interest rate </a:t>
            </a:r>
            <a:r>
              <a:rPr lang="en-GB" b="1" i="1" dirty="0" err="1" smtClean="0"/>
              <a:t>i</a:t>
            </a:r>
            <a:r>
              <a:rPr lang="en-GB" dirty="0" smtClean="0"/>
              <a:t>, which is the sum of the real return on bonds and expected inflation: </a:t>
            </a:r>
          </a:p>
          <a:p>
            <a:pPr marL="0" indent="0">
              <a:buNone/>
            </a:pPr>
            <a:r>
              <a:rPr lang="en-GB" dirty="0" smtClean="0"/>
              <a:t>	</a:t>
            </a:r>
            <a:r>
              <a:rPr lang="en-GB" dirty="0" err="1" smtClean="0"/>
              <a:t>i</a:t>
            </a:r>
            <a:r>
              <a:rPr lang="en-GB" dirty="0" smtClean="0"/>
              <a:t> = r + π</a:t>
            </a:r>
            <a:r>
              <a:rPr lang="en-GB" baseline="30000" dirty="0" smtClean="0"/>
              <a:t>e</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26</a:t>
            </a:fld>
            <a:endParaRPr lang="en-GB" dirty="0"/>
          </a:p>
        </p:txBody>
      </p:sp>
      <p:pic>
        <p:nvPicPr>
          <p:cNvPr id="5" name="Kép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7308304" y="1556792"/>
            <a:ext cx="1523727" cy="1194740"/>
          </a:xfrm>
          <a:prstGeom prst="rect">
            <a:avLst/>
          </a:prstGeom>
        </p:spPr>
      </p:pic>
      <p:pic>
        <p:nvPicPr>
          <p:cNvPr id="6" name="Picture 3" descr="C:\Users\User\AppData\Local\Microsoft\Windows\Temporary Internet Files\Content.IE5\Y0E1TTT1\500px-People_icon.svg[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14227">
            <a:off x="7583051" y="5688233"/>
            <a:ext cx="905046" cy="905046"/>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2987975" y="5339457"/>
            <a:ext cx="5047600"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much money should I hold?</a:t>
            </a:r>
            <a:endParaRPr lang="en-GB"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églalap 7"/>
          <p:cNvSpPr/>
          <p:nvPr/>
        </p:nvSpPr>
        <p:spPr>
          <a:xfrm>
            <a:off x="2987975" y="5798736"/>
            <a:ext cx="459638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Less if the interest rate rises and </a:t>
            </a:r>
            <a:endParaRPr lang="hu-H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GB"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more if income increases!</a:t>
            </a:r>
            <a:endParaRPr lang="en-GB"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78342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60000"/>
            </a:schemeClr>
          </a:solidFill>
        </p:spPr>
        <p:txBody>
          <a:bodyPr>
            <a:normAutofit fontScale="90000"/>
          </a:bodyPr>
          <a:lstStyle/>
          <a:p>
            <a:r>
              <a:rPr lang="en-GB" dirty="0" smtClean="0"/>
              <a:t>Currency and </a:t>
            </a:r>
            <a:br>
              <a:rPr lang="en-GB" dirty="0" smtClean="0"/>
            </a:br>
            <a:r>
              <a:rPr lang="en-GB" dirty="0" smtClean="0"/>
              <a:t>the underground economy</a:t>
            </a:r>
            <a:endParaRPr lang="en-GB" dirty="0"/>
          </a:p>
        </p:txBody>
      </p:sp>
      <p:sp>
        <p:nvSpPr>
          <p:cNvPr id="3" name="Tartalom helye 2"/>
          <p:cNvSpPr>
            <a:spLocks noGrp="1"/>
          </p:cNvSpPr>
          <p:nvPr>
            <p:ph idx="1"/>
          </p:nvPr>
        </p:nvSpPr>
        <p:spPr>
          <a:xfrm>
            <a:off x="457200" y="1600200"/>
            <a:ext cx="8229600" cy="4997152"/>
          </a:xfrm>
          <a:solidFill>
            <a:schemeClr val="bg1">
              <a:alpha val="80000"/>
            </a:schemeClr>
          </a:solidFill>
        </p:spPr>
        <p:txBody>
          <a:bodyPr>
            <a:normAutofit/>
          </a:bodyPr>
          <a:lstStyle/>
          <a:p>
            <a:r>
              <a:rPr lang="en-GB" dirty="0" smtClean="0"/>
              <a:t>How much currency are you holding right now in your wallet? How many 20000 forint (or €100) notes?</a:t>
            </a:r>
          </a:p>
          <a:p>
            <a:r>
              <a:rPr lang="en-GB" dirty="0" smtClean="0"/>
              <a:t>In the United States, the amount of currency per person is</a:t>
            </a:r>
            <a:r>
              <a:rPr lang="hu-HU" dirty="0" smtClean="0"/>
              <a:t> </a:t>
            </a:r>
            <a:r>
              <a:rPr lang="en-GB" dirty="0" smtClean="0"/>
              <a:t>about $2000. About half of that is in $100 bills.</a:t>
            </a:r>
          </a:p>
          <a:p>
            <a:r>
              <a:rPr lang="en-GB" dirty="0" smtClean="0"/>
              <a:t>Most people find this fact surprising, because they hold much smaller amounts and in smaller denominations.</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27</a:t>
            </a:fld>
            <a:endParaRPr lang="en-GB" dirty="0"/>
          </a:p>
        </p:txBody>
      </p:sp>
    </p:spTree>
    <p:extLst>
      <p:ext uri="{BB962C8B-B14F-4D97-AF65-F5344CB8AC3E}">
        <p14:creationId xmlns:p14="http://schemas.microsoft.com/office/powerpoint/2010/main" val="533475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907704" y="274638"/>
            <a:ext cx="5544616" cy="1143000"/>
          </a:xfrm>
          <a:solidFill>
            <a:schemeClr val="bg1">
              <a:alpha val="60000"/>
            </a:schemeClr>
          </a:solidFill>
        </p:spPr>
        <p:txBody>
          <a:bodyPr>
            <a:normAutofit/>
          </a:bodyPr>
          <a:lstStyle/>
          <a:p>
            <a:r>
              <a:rPr lang="en-GB" dirty="0" smtClean="0"/>
              <a:t>Underground economy</a:t>
            </a:r>
            <a:endParaRPr lang="en-GB" dirty="0"/>
          </a:p>
        </p:txBody>
      </p:sp>
      <p:sp>
        <p:nvSpPr>
          <p:cNvPr id="3" name="Tartalom helye 2"/>
          <p:cNvSpPr>
            <a:spLocks noGrp="1"/>
          </p:cNvSpPr>
          <p:nvPr>
            <p:ph idx="1"/>
          </p:nvPr>
        </p:nvSpPr>
        <p:spPr>
          <a:xfrm>
            <a:off x="457200" y="1600200"/>
            <a:ext cx="8229600" cy="4997152"/>
          </a:xfrm>
          <a:solidFill>
            <a:schemeClr val="bg1">
              <a:alpha val="80000"/>
            </a:schemeClr>
          </a:solidFill>
        </p:spPr>
        <p:txBody>
          <a:bodyPr>
            <a:normAutofit fontScale="92500" lnSpcReduction="10000"/>
          </a:bodyPr>
          <a:lstStyle/>
          <a:p>
            <a:r>
              <a:rPr lang="en-GB" dirty="0"/>
              <a:t>Some of this currency is used by people in the </a:t>
            </a:r>
            <a:r>
              <a:rPr lang="en-GB" b="1" dirty="0"/>
              <a:t>underground economy</a:t>
            </a:r>
            <a:r>
              <a:rPr lang="en-GB" dirty="0"/>
              <a:t> – that is, by those engaged in illegal activity such as the drug trade and by those trying to hide income to evade taxes. </a:t>
            </a:r>
          </a:p>
          <a:p>
            <a:r>
              <a:rPr lang="en-GB" dirty="0"/>
              <a:t>People whose wealth was earned illegally may have fewer options for investing their portfolio, because by holding wealth in banks, bonds, or stock, they assume a greater risk of detection. </a:t>
            </a:r>
          </a:p>
          <a:p>
            <a:r>
              <a:rPr lang="en-GB" dirty="0"/>
              <a:t>For criminals, currency may not be a dominated asset: it may be the best store of value available.</a:t>
            </a:r>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28</a:t>
            </a:fld>
            <a:endParaRPr lang="en-GB" dirty="0">
              <a:solidFill>
                <a:prstClr val="black">
                  <a:tint val="75000"/>
                </a:prstClr>
              </a:solidFill>
            </a:endParaRPr>
          </a:p>
        </p:txBody>
      </p:sp>
    </p:spTree>
    <p:extLst>
      <p:ext uri="{BB962C8B-B14F-4D97-AF65-F5344CB8AC3E}">
        <p14:creationId xmlns:p14="http://schemas.microsoft.com/office/powerpoint/2010/main" val="75327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500"/>
                                        <p:tgtEl>
                                          <p:spTgt spid="3">
                                            <p:bg/>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GB" dirty="0" smtClean="0"/>
              <a:t>Inflation as a tax</a:t>
            </a:r>
            <a:endParaRPr lang="en-GB" dirty="0"/>
          </a:p>
        </p:txBody>
      </p:sp>
      <p:sp>
        <p:nvSpPr>
          <p:cNvPr id="3" name="Tartalom helye 2"/>
          <p:cNvSpPr>
            <a:spLocks noGrp="1"/>
          </p:cNvSpPr>
          <p:nvPr>
            <p:ph idx="1"/>
          </p:nvPr>
        </p:nvSpPr>
        <p:spPr>
          <a:xfrm>
            <a:off x="457200" y="1124744"/>
            <a:ext cx="8229600" cy="5328592"/>
          </a:xfrm>
          <a:solidFill>
            <a:schemeClr val="bg1">
              <a:alpha val="70000"/>
            </a:schemeClr>
          </a:solidFill>
        </p:spPr>
        <p:txBody>
          <a:bodyPr>
            <a:normAutofit/>
          </a:bodyPr>
          <a:lstStyle/>
          <a:p>
            <a:r>
              <a:rPr lang="en-GB" dirty="0" smtClean="0"/>
              <a:t>Some economists point to the large amount of currency in the underground economy as one reason that </a:t>
            </a:r>
            <a:r>
              <a:rPr lang="en-GB" i="1" dirty="0" smtClean="0"/>
              <a:t>some</a:t>
            </a:r>
            <a:r>
              <a:rPr lang="en-GB" dirty="0" smtClean="0"/>
              <a:t> inflation may be desirable.</a:t>
            </a:r>
          </a:p>
          <a:p>
            <a:r>
              <a:rPr lang="en-GB" b="1" dirty="0" smtClean="0"/>
              <a:t>Inflation is a tax</a:t>
            </a:r>
            <a:r>
              <a:rPr lang="en-GB" dirty="0" smtClean="0"/>
              <a:t> on the holders of money, because it erodes the real value of money.</a:t>
            </a:r>
          </a:p>
          <a:p>
            <a:r>
              <a:rPr lang="en-GB" dirty="0" smtClean="0"/>
              <a:t>A drug dealer holding €20,000 in cash pays an inflation tax of €2000 per year when the inflation rate is 10%. The inflation tax is one of the few taxes those in the underground economy cannot evade.</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29</a:t>
            </a:fld>
            <a:endParaRPr lang="en-GB" dirty="0"/>
          </a:p>
        </p:txBody>
      </p:sp>
    </p:spTree>
    <p:extLst>
      <p:ext uri="{BB962C8B-B14F-4D97-AF65-F5344CB8AC3E}">
        <p14:creationId xmlns:p14="http://schemas.microsoft.com/office/powerpoint/2010/main" val="305650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229600" cy="1368152"/>
          </a:xfrm>
        </p:spPr>
        <p:txBody>
          <a:bodyPr/>
          <a:lstStyle/>
          <a:p>
            <a:r>
              <a:rPr lang="en-GB" dirty="0" smtClean="0"/>
              <a:t>UK monetary aggregates (part 1)</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US" smtClean="0"/>
              <a:pPr/>
              <a:t>3</a:t>
            </a:fld>
            <a:endParaRPr lang="en-US" dirty="0"/>
          </a:p>
        </p:txBody>
      </p:sp>
      <p:sp>
        <p:nvSpPr>
          <p:cNvPr id="6" name="Téglalap 5"/>
          <p:cNvSpPr/>
          <p:nvPr/>
        </p:nvSpPr>
        <p:spPr>
          <a:xfrm>
            <a:off x="2941165" y="980728"/>
            <a:ext cx="2880320" cy="432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Wide monetary base M0</a:t>
            </a:r>
            <a:endParaRPr lang="en-US" dirty="0">
              <a:solidFill>
                <a:schemeClr val="tx1"/>
              </a:solidFill>
            </a:endParaRPr>
          </a:p>
        </p:txBody>
      </p:sp>
      <p:sp>
        <p:nvSpPr>
          <p:cNvPr id="7" name="Téglalap 6"/>
          <p:cNvSpPr/>
          <p:nvPr/>
        </p:nvSpPr>
        <p:spPr>
          <a:xfrm>
            <a:off x="2483768" y="1782108"/>
            <a:ext cx="3816424" cy="648072"/>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banks’ cash and their balances with Bank of England</a:t>
            </a:r>
            <a:endParaRPr lang="en-US" dirty="0">
              <a:solidFill>
                <a:schemeClr val="tx1"/>
              </a:solidFill>
            </a:endParaRPr>
          </a:p>
        </p:txBody>
      </p:sp>
      <p:sp>
        <p:nvSpPr>
          <p:cNvPr id="8" name="Téglalap 7"/>
          <p:cNvSpPr/>
          <p:nvPr/>
        </p:nvSpPr>
        <p:spPr>
          <a:xfrm>
            <a:off x="2483768" y="2801239"/>
            <a:ext cx="3816423" cy="432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cash in circulation outside banks</a:t>
            </a:r>
            <a:endParaRPr lang="en-US" dirty="0">
              <a:solidFill>
                <a:schemeClr val="tx1"/>
              </a:solidFill>
            </a:endParaRPr>
          </a:p>
        </p:txBody>
      </p:sp>
      <p:sp>
        <p:nvSpPr>
          <p:cNvPr id="9" name="Szövegdoboz 8"/>
          <p:cNvSpPr txBox="1"/>
          <p:nvPr/>
        </p:nvSpPr>
        <p:spPr>
          <a:xfrm>
            <a:off x="2941165" y="1412776"/>
            <a:ext cx="2880320" cy="369332"/>
          </a:xfrm>
          <a:prstGeom prst="rect">
            <a:avLst/>
          </a:prstGeom>
          <a:noFill/>
        </p:spPr>
        <p:txBody>
          <a:bodyPr wrap="square" rtlCol="0">
            <a:spAutoFit/>
          </a:bodyPr>
          <a:lstStyle/>
          <a:p>
            <a:pPr algn="ctr"/>
            <a:r>
              <a:rPr lang="en-US" dirty="0" smtClean="0"/>
              <a:t>−</a:t>
            </a:r>
            <a:endParaRPr lang="en-US" dirty="0"/>
          </a:p>
        </p:txBody>
      </p:sp>
      <p:sp>
        <p:nvSpPr>
          <p:cNvPr id="10" name="Szövegdoboz 9"/>
          <p:cNvSpPr txBox="1"/>
          <p:nvPr/>
        </p:nvSpPr>
        <p:spPr>
          <a:xfrm>
            <a:off x="2941165" y="2439511"/>
            <a:ext cx="2880320" cy="369332"/>
          </a:xfrm>
          <a:prstGeom prst="rect">
            <a:avLst/>
          </a:prstGeom>
          <a:noFill/>
        </p:spPr>
        <p:txBody>
          <a:bodyPr wrap="square" rtlCol="0">
            <a:spAutoFit/>
          </a:bodyPr>
          <a:lstStyle/>
          <a:p>
            <a:pPr algn="ctr"/>
            <a:r>
              <a:rPr lang="en-US" dirty="0" smtClean="0"/>
              <a:t>=</a:t>
            </a:r>
            <a:endParaRPr lang="en-US" dirty="0"/>
          </a:p>
        </p:txBody>
      </p:sp>
      <p:sp>
        <p:nvSpPr>
          <p:cNvPr id="11" name="Szövegdoboz 10"/>
          <p:cNvSpPr txBox="1"/>
          <p:nvPr/>
        </p:nvSpPr>
        <p:spPr>
          <a:xfrm>
            <a:off x="2951820" y="3233941"/>
            <a:ext cx="2880320" cy="369332"/>
          </a:xfrm>
          <a:prstGeom prst="rect">
            <a:avLst/>
          </a:prstGeom>
          <a:noFill/>
        </p:spPr>
        <p:txBody>
          <a:bodyPr wrap="square" rtlCol="0">
            <a:spAutoFit/>
          </a:bodyPr>
          <a:lstStyle/>
          <a:p>
            <a:pPr algn="ctr"/>
            <a:r>
              <a:rPr lang="en-US" dirty="0" smtClean="0"/>
              <a:t>+</a:t>
            </a:r>
            <a:endParaRPr lang="en-US" dirty="0"/>
          </a:p>
        </p:txBody>
      </p:sp>
      <p:sp>
        <p:nvSpPr>
          <p:cNvPr id="12" name="Téglalap 11"/>
          <p:cNvSpPr/>
          <p:nvPr/>
        </p:nvSpPr>
        <p:spPr>
          <a:xfrm>
            <a:off x="2473113" y="3587294"/>
            <a:ext cx="3816424" cy="424180"/>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retail sight deposits at banks</a:t>
            </a:r>
            <a:endParaRPr lang="en-US" dirty="0">
              <a:solidFill>
                <a:schemeClr val="tx1"/>
              </a:solidFill>
            </a:endParaRPr>
          </a:p>
        </p:txBody>
      </p:sp>
      <p:sp>
        <p:nvSpPr>
          <p:cNvPr id="13" name="Szövegdoboz 12"/>
          <p:cNvSpPr txBox="1"/>
          <p:nvPr/>
        </p:nvSpPr>
        <p:spPr>
          <a:xfrm>
            <a:off x="1043608" y="3998338"/>
            <a:ext cx="2880320" cy="369332"/>
          </a:xfrm>
          <a:prstGeom prst="rect">
            <a:avLst/>
          </a:prstGeom>
          <a:noFill/>
        </p:spPr>
        <p:txBody>
          <a:bodyPr wrap="square" rtlCol="0">
            <a:spAutoFit/>
          </a:bodyPr>
          <a:lstStyle/>
          <a:p>
            <a:pPr algn="ctr"/>
            <a:r>
              <a:rPr lang="en-US" dirty="0" smtClean="0"/>
              <a:t>+</a:t>
            </a:r>
            <a:endParaRPr lang="en-US" dirty="0"/>
          </a:p>
        </p:txBody>
      </p:sp>
      <p:sp>
        <p:nvSpPr>
          <p:cNvPr id="14" name="Szövegdoboz 13"/>
          <p:cNvSpPr txBox="1"/>
          <p:nvPr/>
        </p:nvSpPr>
        <p:spPr>
          <a:xfrm>
            <a:off x="4849377" y="4011530"/>
            <a:ext cx="2880320" cy="369332"/>
          </a:xfrm>
          <a:prstGeom prst="rect">
            <a:avLst/>
          </a:prstGeom>
          <a:noFill/>
        </p:spPr>
        <p:txBody>
          <a:bodyPr wrap="square" rtlCol="0">
            <a:spAutoFit/>
          </a:bodyPr>
          <a:lstStyle/>
          <a:p>
            <a:pPr algn="ctr"/>
            <a:r>
              <a:rPr lang="en-US" dirty="0" smtClean="0"/>
              <a:t>+</a:t>
            </a:r>
            <a:endParaRPr lang="en-US" dirty="0"/>
          </a:p>
        </p:txBody>
      </p:sp>
      <p:sp>
        <p:nvSpPr>
          <p:cNvPr id="15" name="Téglalap 14"/>
          <p:cNvSpPr/>
          <p:nvPr/>
        </p:nvSpPr>
        <p:spPr>
          <a:xfrm>
            <a:off x="323528" y="4381918"/>
            <a:ext cx="3816424" cy="424180"/>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wholesale sight deposits</a:t>
            </a:r>
            <a:endParaRPr lang="en-US" dirty="0">
              <a:solidFill>
                <a:schemeClr val="tx1"/>
              </a:solidFill>
            </a:endParaRPr>
          </a:p>
        </p:txBody>
      </p:sp>
      <p:sp>
        <p:nvSpPr>
          <p:cNvPr id="16" name="Téglalap 15"/>
          <p:cNvSpPr/>
          <p:nvPr/>
        </p:nvSpPr>
        <p:spPr>
          <a:xfrm>
            <a:off x="4644008" y="4380862"/>
            <a:ext cx="3816424" cy="5603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retail deposits and shares</a:t>
            </a:r>
          </a:p>
          <a:p>
            <a:pPr algn="ctr"/>
            <a:r>
              <a:rPr lang="hu-HU" dirty="0">
                <a:solidFill>
                  <a:schemeClr val="tx1"/>
                </a:solidFill>
              </a:rPr>
              <a:t>i</a:t>
            </a:r>
            <a:r>
              <a:rPr lang="en-US" dirty="0" smtClean="0">
                <a:solidFill>
                  <a:schemeClr val="tx1"/>
                </a:solidFill>
              </a:rPr>
              <a:t>n building societies</a:t>
            </a:r>
            <a:endParaRPr lang="en-US" dirty="0">
              <a:solidFill>
                <a:schemeClr val="tx1"/>
              </a:solidFill>
            </a:endParaRPr>
          </a:p>
        </p:txBody>
      </p:sp>
      <p:sp>
        <p:nvSpPr>
          <p:cNvPr id="17" name="Szövegdoboz 16"/>
          <p:cNvSpPr txBox="1"/>
          <p:nvPr/>
        </p:nvSpPr>
        <p:spPr>
          <a:xfrm>
            <a:off x="4849377" y="4941168"/>
            <a:ext cx="2880320" cy="369332"/>
          </a:xfrm>
          <a:prstGeom prst="rect">
            <a:avLst/>
          </a:prstGeom>
          <a:noFill/>
        </p:spPr>
        <p:txBody>
          <a:bodyPr wrap="square" rtlCol="0">
            <a:spAutoFit/>
          </a:bodyPr>
          <a:lstStyle/>
          <a:p>
            <a:pPr algn="ctr"/>
            <a:r>
              <a:rPr lang="en-US" dirty="0" smtClean="0"/>
              <a:t>=</a:t>
            </a:r>
            <a:endParaRPr lang="en-US" dirty="0"/>
          </a:p>
        </p:txBody>
      </p:sp>
      <p:sp>
        <p:nvSpPr>
          <p:cNvPr id="18" name="Szövegdoboz 17"/>
          <p:cNvSpPr txBox="1"/>
          <p:nvPr/>
        </p:nvSpPr>
        <p:spPr>
          <a:xfrm>
            <a:off x="1043608" y="4941099"/>
            <a:ext cx="2880320" cy="369332"/>
          </a:xfrm>
          <a:prstGeom prst="rect">
            <a:avLst/>
          </a:prstGeom>
          <a:noFill/>
        </p:spPr>
        <p:txBody>
          <a:bodyPr wrap="square" rtlCol="0">
            <a:spAutoFit/>
          </a:bodyPr>
          <a:lstStyle/>
          <a:p>
            <a:pPr algn="ctr"/>
            <a:r>
              <a:rPr lang="en-US" dirty="0" smtClean="0"/>
              <a:t>=</a:t>
            </a:r>
            <a:endParaRPr lang="en-US" dirty="0"/>
          </a:p>
        </p:txBody>
      </p:sp>
      <p:sp>
        <p:nvSpPr>
          <p:cNvPr id="19" name="Téglalap 18"/>
          <p:cNvSpPr/>
          <p:nvPr/>
        </p:nvSpPr>
        <p:spPr>
          <a:xfrm>
            <a:off x="1465001" y="5338090"/>
            <a:ext cx="2458927" cy="61119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money supply M1</a:t>
            </a:r>
          </a:p>
          <a:p>
            <a:pPr algn="ctr"/>
            <a:r>
              <a:rPr lang="en-US" dirty="0" smtClean="0">
                <a:solidFill>
                  <a:schemeClr val="tx1"/>
                </a:solidFill>
              </a:rPr>
              <a:t>(narrow</a:t>
            </a:r>
            <a:r>
              <a:rPr lang="hu-HU" dirty="0" smtClean="0">
                <a:solidFill>
                  <a:schemeClr val="tx1"/>
                </a:solidFill>
              </a:rPr>
              <a:t> </a:t>
            </a:r>
            <a:r>
              <a:rPr lang="en-US" dirty="0" smtClean="0">
                <a:solidFill>
                  <a:schemeClr val="tx1"/>
                </a:solidFill>
              </a:rPr>
              <a:t>money)</a:t>
            </a:r>
            <a:endParaRPr lang="en-US" dirty="0">
              <a:solidFill>
                <a:schemeClr val="tx1"/>
              </a:solidFill>
            </a:endParaRPr>
          </a:p>
        </p:txBody>
      </p:sp>
      <p:sp>
        <p:nvSpPr>
          <p:cNvPr id="20" name="Téglalap 19"/>
          <p:cNvSpPr/>
          <p:nvPr/>
        </p:nvSpPr>
        <p:spPr>
          <a:xfrm>
            <a:off x="4849377" y="5310500"/>
            <a:ext cx="2458927" cy="432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money supply M2</a:t>
            </a:r>
            <a:endParaRPr lang="en-US" dirty="0">
              <a:solidFill>
                <a:schemeClr val="tx1"/>
              </a:solidFill>
            </a:endParaRPr>
          </a:p>
        </p:txBody>
      </p:sp>
      <p:pic>
        <p:nvPicPr>
          <p:cNvPr id="21" name="Kép 20"/>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617729" y="2506812"/>
            <a:ext cx="1302020" cy="1020902"/>
          </a:xfrm>
          <a:prstGeom prst="rect">
            <a:avLst/>
          </a:prstGeom>
        </p:spPr>
      </p:pic>
      <p:pic>
        <p:nvPicPr>
          <p:cNvPr id="5" name="Kép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2220" y="967271"/>
            <a:ext cx="2195736" cy="1462909"/>
          </a:xfrm>
          <a:prstGeom prst="ellipse">
            <a:avLst/>
          </a:prstGeom>
          <a:ln>
            <a:noFill/>
          </a:ln>
          <a:effectLst>
            <a:softEdge rad="112500"/>
          </a:effectLst>
        </p:spPr>
      </p:pic>
      <p:pic>
        <p:nvPicPr>
          <p:cNvPr id="22" name="Kép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752" y="5660796"/>
            <a:ext cx="1054987" cy="1054987"/>
          </a:xfrm>
          <a:prstGeom prst="ellipse">
            <a:avLst/>
          </a:prstGeom>
          <a:ln>
            <a:noFill/>
          </a:ln>
          <a:effectLst>
            <a:softEdge rad="112500"/>
          </a:effectLst>
        </p:spPr>
      </p:pic>
      <p:pic>
        <p:nvPicPr>
          <p:cNvPr id="23" name="Kép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5125834"/>
            <a:ext cx="868431" cy="1255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092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animBg="1"/>
      <p:bldP spid="13" grpId="0"/>
      <p:bldP spid="14" grpId="0"/>
      <p:bldP spid="15" grpId="0" animBg="1"/>
      <p:bldP spid="16" grpId="0" animBg="1"/>
      <p:bldP spid="17" grpId="0"/>
      <p:bldP spid="18" grpId="0"/>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30000"/>
            </a:schemeClr>
          </a:solidFill>
        </p:spPr>
        <p:txBody>
          <a:bodyPr>
            <a:normAutofit fontScale="90000"/>
          </a:bodyPr>
          <a:lstStyle/>
          <a:p>
            <a:r>
              <a:rPr lang="en-GB" dirty="0" smtClean="0"/>
              <a:t>Central banks and the </a:t>
            </a:r>
            <a:br>
              <a:rPr lang="en-GB" dirty="0" smtClean="0"/>
            </a:br>
            <a:r>
              <a:rPr lang="en-GB" dirty="0" smtClean="0"/>
              <a:t>instruments of monetary policy</a:t>
            </a:r>
            <a:endParaRPr lang="en-GB" dirty="0"/>
          </a:p>
        </p:txBody>
      </p:sp>
      <p:sp>
        <p:nvSpPr>
          <p:cNvPr id="3" name="Tartalom helye 2"/>
          <p:cNvSpPr>
            <a:spLocks noGrp="1"/>
          </p:cNvSpPr>
          <p:nvPr>
            <p:ph idx="1"/>
          </p:nvPr>
        </p:nvSpPr>
        <p:spPr>
          <a:xfrm>
            <a:off x="457200" y="1600200"/>
            <a:ext cx="8229600" cy="4925144"/>
          </a:xfrm>
          <a:solidFill>
            <a:schemeClr val="bg1">
              <a:alpha val="30000"/>
            </a:schemeClr>
          </a:solidFill>
        </p:spPr>
        <p:txBody>
          <a:bodyPr>
            <a:normAutofit/>
          </a:bodyPr>
          <a:lstStyle/>
          <a:p>
            <a:r>
              <a:rPr lang="en-GB" dirty="0" smtClean="0"/>
              <a:t>In most modern economies, the </a:t>
            </a:r>
            <a:r>
              <a:rPr lang="en-GB" b="1" dirty="0" smtClean="0"/>
              <a:t>central banks</a:t>
            </a:r>
            <a:r>
              <a:rPr lang="en-GB" dirty="0" smtClean="0"/>
              <a:t> (FED, ECB, Bank of England etc.) control the money supply indirectly by altering either the monetary base or the reserve-deposit ratio.</a:t>
            </a:r>
          </a:p>
          <a:p>
            <a:r>
              <a:rPr lang="en-GB" dirty="0" smtClean="0"/>
              <a:t>The main </a:t>
            </a:r>
            <a:r>
              <a:rPr lang="en-GB" b="1" dirty="0" smtClean="0"/>
              <a:t>instruments of monetary policy</a:t>
            </a:r>
            <a:r>
              <a:rPr lang="en-GB" dirty="0" smtClean="0"/>
              <a:t> are:</a:t>
            </a:r>
          </a:p>
          <a:p>
            <a:pPr lvl="1"/>
            <a:r>
              <a:rPr lang="en-GB" dirty="0" smtClean="0"/>
              <a:t>Open-market operations (most frequently used)</a:t>
            </a:r>
          </a:p>
          <a:p>
            <a:pPr lvl="1"/>
            <a:r>
              <a:rPr lang="en-GB" dirty="0" smtClean="0"/>
              <a:t>The discount rate</a:t>
            </a:r>
          </a:p>
          <a:p>
            <a:pPr lvl="1"/>
            <a:r>
              <a:rPr lang="en-GB" dirty="0" smtClean="0"/>
              <a:t>Reserve requirements (least frequently used)</a:t>
            </a:r>
          </a:p>
          <a:p>
            <a:pPr lvl="1"/>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30</a:t>
            </a:fld>
            <a:endParaRPr lang="en-GB" dirty="0"/>
          </a:p>
        </p:txBody>
      </p:sp>
    </p:spTree>
    <p:extLst>
      <p:ext uri="{BB962C8B-B14F-4D97-AF65-F5344CB8AC3E}">
        <p14:creationId xmlns:p14="http://schemas.microsoft.com/office/powerpoint/2010/main" val="1247296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en-GB" dirty="0" smtClean="0"/>
              <a:t>Open-market operations</a:t>
            </a:r>
            <a:endParaRPr lang="en-GB" dirty="0"/>
          </a:p>
        </p:txBody>
      </p:sp>
      <p:sp>
        <p:nvSpPr>
          <p:cNvPr id="3" name="Tartalom helye 2"/>
          <p:cNvSpPr>
            <a:spLocks noGrp="1"/>
          </p:cNvSpPr>
          <p:nvPr>
            <p:ph idx="1"/>
          </p:nvPr>
        </p:nvSpPr>
        <p:spPr>
          <a:xfrm>
            <a:off x="457200" y="980728"/>
            <a:ext cx="8229600" cy="5145435"/>
          </a:xfrm>
          <a:solidFill>
            <a:schemeClr val="bg1">
              <a:alpha val="60000"/>
            </a:schemeClr>
          </a:solidFill>
        </p:spPr>
        <p:txBody>
          <a:bodyPr>
            <a:normAutofit lnSpcReduction="10000"/>
          </a:bodyPr>
          <a:lstStyle/>
          <a:p>
            <a:r>
              <a:rPr lang="en-GB" b="1" dirty="0" smtClean="0"/>
              <a:t>Open-market operations</a:t>
            </a:r>
            <a:r>
              <a:rPr lang="en-GB" dirty="0" smtClean="0"/>
              <a:t> are the purchases and sales of government bonds by the central bank. </a:t>
            </a:r>
          </a:p>
          <a:p>
            <a:r>
              <a:rPr lang="en-GB" dirty="0" smtClean="0"/>
              <a:t>When the central bank buys bonds from the public, the pounds (or euros, dollars etc.) it pays for the bonds increase the monetary base and thereby increase the money supply.</a:t>
            </a:r>
          </a:p>
          <a:p>
            <a:r>
              <a:rPr lang="en-GB" dirty="0" smtClean="0"/>
              <a:t>When the central bank sells bonds to the public, the pounds it receives reduce the monetary base and thus decrease the money supply.</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31</a:t>
            </a:fld>
            <a:endParaRPr lang="en-GB" dirty="0"/>
          </a:p>
        </p:txBody>
      </p:sp>
    </p:spTree>
    <p:extLst>
      <p:ext uri="{BB962C8B-B14F-4D97-AF65-F5344CB8AC3E}">
        <p14:creationId xmlns:p14="http://schemas.microsoft.com/office/powerpoint/2010/main" val="3902177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t>Reserve requirements</a:t>
            </a:r>
            <a:endParaRPr lang="en-GB" dirty="0"/>
          </a:p>
        </p:txBody>
      </p:sp>
      <p:sp>
        <p:nvSpPr>
          <p:cNvPr id="3" name="Tartalom helye 2"/>
          <p:cNvSpPr>
            <a:spLocks noGrp="1"/>
          </p:cNvSpPr>
          <p:nvPr>
            <p:ph idx="1"/>
          </p:nvPr>
        </p:nvSpPr>
        <p:spPr>
          <a:xfrm>
            <a:off x="457200" y="1600200"/>
            <a:ext cx="8229600" cy="4925144"/>
          </a:xfrm>
        </p:spPr>
        <p:txBody>
          <a:bodyPr>
            <a:normAutofit/>
          </a:bodyPr>
          <a:lstStyle/>
          <a:p>
            <a:r>
              <a:rPr lang="en-GB" b="1" dirty="0" smtClean="0"/>
              <a:t>Reserve requirements</a:t>
            </a:r>
            <a:r>
              <a:rPr lang="en-GB" dirty="0" smtClean="0"/>
              <a:t> are government regulations that impose on banks a minimum reserve-deposit ratio (</a:t>
            </a:r>
            <a:r>
              <a:rPr lang="en-GB" dirty="0" err="1" smtClean="0"/>
              <a:t>c</a:t>
            </a:r>
            <a:r>
              <a:rPr lang="en-GB" baseline="-25000" dirty="0" err="1" smtClean="0"/>
              <a:t>b</a:t>
            </a:r>
            <a:r>
              <a:rPr lang="en-GB" dirty="0" smtClean="0"/>
              <a:t>).</a:t>
            </a:r>
          </a:p>
          <a:p>
            <a:r>
              <a:rPr lang="en-GB" dirty="0" smtClean="0"/>
              <a:t>An increase in reserve requirements raises the reserve-deposit ratio and thus lowers the money multiplier and the money supply. </a:t>
            </a:r>
          </a:p>
          <a:p>
            <a:r>
              <a:rPr lang="en-GB" dirty="0" smtClean="0"/>
              <a:t>Changes in reserve requirements are usually the least frequently used of the central bank’s main policy instruments. </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32</a:t>
            </a:fld>
            <a:endParaRPr lang="en-GB" dirty="0"/>
          </a:p>
        </p:txBody>
      </p:sp>
      <p:pic>
        <p:nvPicPr>
          <p:cNvPr id="5" name="Kép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96336" y="146025"/>
            <a:ext cx="1137732" cy="1054723"/>
          </a:xfrm>
          <a:prstGeom prst="rect">
            <a:avLst/>
          </a:prstGeom>
        </p:spPr>
      </p:pic>
      <p:pic>
        <p:nvPicPr>
          <p:cNvPr id="6" name="Kép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179512" y="76017"/>
            <a:ext cx="1523727" cy="1194740"/>
          </a:xfrm>
          <a:prstGeom prst="rect">
            <a:avLst/>
          </a:prstGeom>
        </p:spPr>
      </p:pic>
    </p:spTree>
    <p:extLst>
      <p:ext uri="{BB962C8B-B14F-4D97-AF65-F5344CB8AC3E}">
        <p14:creationId xmlns:p14="http://schemas.microsoft.com/office/powerpoint/2010/main" val="2369194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33887"/>
            <a:ext cx="8229600" cy="1143000"/>
          </a:xfrm>
        </p:spPr>
        <p:txBody>
          <a:bodyPr/>
          <a:lstStyle/>
          <a:p>
            <a:r>
              <a:rPr lang="en-GB" dirty="0" smtClean="0"/>
              <a:t>The discount rate</a:t>
            </a:r>
            <a:endParaRPr lang="en-GB" dirty="0"/>
          </a:p>
        </p:txBody>
      </p:sp>
      <p:sp>
        <p:nvSpPr>
          <p:cNvPr id="3" name="Tartalom helye 2"/>
          <p:cNvSpPr>
            <a:spLocks noGrp="1"/>
          </p:cNvSpPr>
          <p:nvPr>
            <p:ph idx="1"/>
          </p:nvPr>
        </p:nvSpPr>
        <p:spPr>
          <a:xfrm>
            <a:off x="457200" y="1124744"/>
            <a:ext cx="8229600" cy="5616624"/>
          </a:xfrm>
        </p:spPr>
        <p:txBody>
          <a:bodyPr/>
          <a:lstStyle/>
          <a:p>
            <a:r>
              <a:rPr lang="en-GB" dirty="0" smtClean="0"/>
              <a:t>The </a:t>
            </a:r>
            <a:r>
              <a:rPr lang="en-GB" b="1" dirty="0" smtClean="0"/>
              <a:t>discount rate</a:t>
            </a:r>
            <a:r>
              <a:rPr lang="en-GB" dirty="0" smtClean="0"/>
              <a:t> is the interest rate that the central bank charges when it makes loans to banks. Banks borrow from the central bank when they find themselves with too few reserves to meet reserve requirements.</a:t>
            </a:r>
          </a:p>
          <a:p>
            <a:r>
              <a:rPr lang="en-GB" dirty="0" smtClean="0"/>
              <a:t>The lower the discount rate, the cheaper the borrowed reserves, and the more banks borrow at the central bank’s discount window.</a:t>
            </a:r>
          </a:p>
          <a:p>
            <a:r>
              <a:rPr lang="en-GB" dirty="0" smtClean="0"/>
              <a:t>Hence, a reduction in the discount rate raises the monetary base and the money supply.</a:t>
            </a:r>
          </a:p>
          <a:p>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33</a:t>
            </a:fld>
            <a:endParaRPr lang="en-GB" dirty="0"/>
          </a:p>
        </p:txBody>
      </p:sp>
      <p:pic>
        <p:nvPicPr>
          <p:cNvPr id="5" name="Kép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179512" y="76017"/>
            <a:ext cx="1523727" cy="1194740"/>
          </a:xfrm>
          <a:prstGeom prst="rect">
            <a:avLst/>
          </a:prstGeom>
        </p:spPr>
      </p:pic>
      <p:pic>
        <p:nvPicPr>
          <p:cNvPr id="6" name="Kép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96336" y="146025"/>
            <a:ext cx="1137732" cy="1054723"/>
          </a:xfrm>
          <a:prstGeom prst="rect">
            <a:avLst/>
          </a:prstGeom>
        </p:spPr>
      </p:pic>
    </p:spTree>
    <p:extLst>
      <p:ext uri="{BB962C8B-B14F-4D97-AF65-F5344CB8AC3E}">
        <p14:creationId xmlns:p14="http://schemas.microsoft.com/office/powerpoint/2010/main" val="1085648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267744" y="260648"/>
            <a:ext cx="4752528" cy="1143000"/>
          </a:xfrm>
          <a:solidFill>
            <a:schemeClr val="bg1">
              <a:alpha val="30000"/>
            </a:schemeClr>
          </a:solidFill>
        </p:spPr>
        <p:txBody>
          <a:bodyPr>
            <a:normAutofit fontScale="90000"/>
          </a:bodyPr>
          <a:lstStyle/>
          <a:p>
            <a:r>
              <a:rPr lang="en-GB" dirty="0" smtClean="0"/>
              <a:t>Central banks and the </a:t>
            </a:r>
            <a:br>
              <a:rPr lang="en-GB" dirty="0" smtClean="0"/>
            </a:br>
            <a:r>
              <a:rPr lang="en-GB" dirty="0" smtClean="0"/>
              <a:t>money supply</a:t>
            </a:r>
            <a:endParaRPr lang="en-GB" dirty="0"/>
          </a:p>
        </p:txBody>
      </p:sp>
      <p:sp>
        <p:nvSpPr>
          <p:cNvPr id="3" name="Tartalom helye 2"/>
          <p:cNvSpPr>
            <a:spLocks noGrp="1"/>
          </p:cNvSpPr>
          <p:nvPr>
            <p:ph idx="1"/>
          </p:nvPr>
        </p:nvSpPr>
        <p:spPr>
          <a:xfrm>
            <a:off x="457200" y="1600200"/>
            <a:ext cx="8229600" cy="4925144"/>
          </a:xfrm>
          <a:solidFill>
            <a:schemeClr val="bg1">
              <a:alpha val="30000"/>
            </a:schemeClr>
          </a:solidFill>
        </p:spPr>
        <p:txBody>
          <a:bodyPr>
            <a:normAutofit/>
          </a:bodyPr>
          <a:lstStyle/>
          <a:p>
            <a:r>
              <a:rPr lang="en-GB" dirty="0"/>
              <a:t>Although these three instruments – open-market operations, reserve requirements and the discount rate – give the central banks substantial power to influence money supply, they cannot control the money supply perfectly.</a:t>
            </a:r>
          </a:p>
          <a:p>
            <a:r>
              <a:rPr lang="en-GB" dirty="0"/>
              <a:t>Bank discretion in conducting business can cause the money supply to change in ways the central bank did not anticipate.</a:t>
            </a:r>
          </a:p>
          <a:p>
            <a:pPr lvl="1"/>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solidFill>
                  <a:prstClr val="black">
                    <a:tint val="75000"/>
                  </a:prstClr>
                </a:solidFill>
              </a:rPr>
              <a:pPr/>
              <a:t>34</a:t>
            </a:fld>
            <a:endParaRPr lang="en-GB" dirty="0">
              <a:solidFill>
                <a:prstClr val="black">
                  <a:tint val="75000"/>
                </a:prstClr>
              </a:solidFill>
            </a:endParaRPr>
          </a:p>
        </p:txBody>
      </p:sp>
    </p:spTree>
    <p:extLst>
      <p:ext uri="{BB962C8B-B14F-4D97-AF65-F5344CB8AC3E}">
        <p14:creationId xmlns:p14="http://schemas.microsoft.com/office/powerpoint/2010/main" val="297560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rmAutofit fontScale="90000"/>
          </a:bodyPr>
          <a:lstStyle/>
          <a:p>
            <a:r>
              <a:rPr lang="en-GB" dirty="0" smtClean="0"/>
              <a:t>Unexpected changes (money supply)</a:t>
            </a:r>
            <a:endParaRPr lang="en-GB" dirty="0"/>
          </a:p>
        </p:txBody>
      </p:sp>
      <p:sp>
        <p:nvSpPr>
          <p:cNvPr id="3" name="Tartalom helye 2"/>
          <p:cNvSpPr>
            <a:spLocks noGrp="1"/>
          </p:cNvSpPr>
          <p:nvPr>
            <p:ph idx="1"/>
          </p:nvPr>
        </p:nvSpPr>
        <p:spPr>
          <a:xfrm>
            <a:off x="457200" y="1196752"/>
            <a:ext cx="8229600" cy="5400600"/>
          </a:xfrm>
        </p:spPr>
        <p:txBody>
          <a:bodyPr>
            <a:normAutofit fontScale="92500" lnSpcReduction="10000"/>
          </a:bodyPr>
          <a:lstStyle/>
          <a:p>
            <a:r>
              <a:rPr lang="en-GB" dirty="0" smtClean="0"/>
              <a:t>Banks may choose to hold excess reserves – that is, reserves above the reserve requirement. The higher the amount of excess reserves, the higher the reserve-deposit ratio, and the lower the money supply.</a:t>
            </a:r>
          </a:p>
          <a:p>
            <a:r>
              <a:rPr lang="en-GB" dirty="0" smtClean="0"/>
              <a:t>As another example, the central banks cannot precisely control the amount banks borrow from the discount window. The less banks borrow, the smaller the monetary base, and the smaller the money supply.</a:t>
            </a:r>
          </a:p>
          <a:p>
            <a:r>
              <a:rPr lang="en-GB" dirty="0" smtClean="0"/>
              <a:t>Hence, the money supply sometimes moves in ways the central bank does not intend.</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GB" smtClean="0"/>
              <a:pPr/>
              <a:t>35</a:t>
            </a:fld>
            <a:endParaRPr lang="en-GB" dirty="0"/>
          </a:p>
        </p:txBody>
      </p:sp>
    </p:spTree>
    <p:extLst>
      <p:ext uri="{BB962C8B-B14F-4D97-AF65-F5344CB8AC3E}">
        <p14:creationId xmlns:p14="http://schemas.microsoft.com/office/powerpoint/2010/main" val="3174717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229600" cy="1368152"/>
          </a:xfrm>
        </p:spPr>
        <p:txBody>
          <a:bodyPr/>
          <a:lstStyle/>
          <a:p>
            <a:r>
              <a:rPr lang="en-GB" dirty="0" smtClean="0"/>
              <a:t>UK monetary aggregates (part 2)</a:t>
            </a:r>
            <a:endParaRPr lang="en-GB" dirty="0"/>
          </a:p>
        </p:txBody>
      </p:sp>
      <p:sp>
        <p:nvSpPr>
          <p:cNvPr id="4" name="Dia számának helye 3"/>
          <p:cNvSpPr>
            <a:spLocks noGrp="1"/>
          </p:cNvSpPr>
          <p:nvPr>
            <p:ph type="sldNum" sz="quarter" idx="12"/>
          </p:nvPr>
        </p:nvSpPr>
        <p:spPr/>
        <p:txBody>
          <a:bodyPr/>
          <a:lstStyle/>
          <a:p>
            <a:fld id="{9842FA30-2F64-4D93-BC2D-C4767588A1F1}" type="slidenum">
              <a:rPr lang="en-US" smtClean="0"/>
              <a:pPr/>
              <a:t>4</a:t>
            </a:fld>
            <a:endParaRPr lang="en-US" dirty="0"/>
          </a:p>
        </p:txBody>
      </p:sp>
      <p:sp>
        <p:nvSpPr>
          <p:cNvPr id="10" name="Szövegdoboz 9"/>
          <p:cNvSpPr txBox="1"/>
          <p:nvPr/>
        </p:nvSpPr>
        <p:spPr>
          <a:xfrm>
            <a:off x="2941165" y="2480715"/>
            <a:ext cx="2880320" cy="369332"/>
          </a:xfrm>
          <a:prstGeom prst="rect">
            <a:avLst/>
          </a:prstGeom>
          <a:noFill/>
        </p:spPr>
        <p:txBody>
          <a:bodyPr wrap="square" rtlCol="0">
            <a:spAutoFit/>
          </a:bodyPr>
          <a:lstStyle/>
          <a:p>
            <a:pPr algn="ctr"/>
            <a:r>
              <a:rPr lang="en-US" dirty="0" smtClean="0"/>
              <a:t>=</a:t>
            </a:r>
            <a:endParaRPr lang="en-US" dirty="0"/>
          </a:p>
        </p:txBody>
      </p:sp>
      <p:sp>
        <p:nvSpPr>
          <p:cNvPr id="11" name="Szövegdoboz 10"/>
          <p:cNvSpPr txBox="1"/>
          <p:nvPr/>
        </p:nvSpPr>
        <p:spPr>
          <a:xfrm>
            <a:off x="2931286" y="1570461"/>
            <a:ext cx="2880320" cy="369332"/>
          </a:xfrm>
          <a:prstGeom prst="rect">
            <a:avLst/>
          </a:prstGeom>
          <a:noFill/>
        </p:spPr>
        <p:txBody>
          <a:bodyPr wrap="square" rtlCol="0">
            <a:spAutoFit/>
          </a:bodyPr>
          <a:lstStyle/>
          <a:p>
            <a:pPr algn="ctr"/>
            <a:r>
              <a:rPr lang="en-US" dirty="0" smtClean="0"/>
              <a:t>+</a:t>
            </a:r>
            <a:endParaRPr lang="en-US" dirty="0"/>
          </a:p>
        </p:txBody>
      </p:sp>
      <p:sp>
        <p:nvSpPr>
          <p:cNvPr id="13" name="Szövegdoboz 12"/>
          <p:cNvSpPr txBox="1"/>
          <p:nvPr/>
        </p:nvSpPr>
        <p:spPr>
          <a:xfrm>
            <a:off x="2931286" y="3272223"/>
            <a:ext cx="2880320" cy="369332"/>
          </a:xfrm>
          <a:prstGeom prst="rect">
            <a:avLst/>
          </a:prstGeom>
          <a:noFill/>
        </p:spPr>
        <p:txBody>
          <a:bodyPr wrap="square" rtlCol="0">
            <a:spAutoFit/>
          </a:bodyPr>
          <a:lstStyle/>
          <a:p>
            <a:pPr algn="ctr"/>
            <a:r>
              <a:rPr lang="en-US" dirty="0" smtClean="0"/>
              <a:t>+</a:t>
            </a:r>
            <a:endParaRPr lang="en-US" dirty="0"/>
          </a:p>
        </p:txBody>
      </p:sp>
      <p:sp>
        <p:nvSpPr>
          <p:cNvPr id="14" name="Szövegdoboz 13"/>
          <p:cNvSpPr txBox="1"/>
          <p:nvPr/>
        </p:nvSpPr>
        <p:spPr>
          <a:xfrm>
            <a:off x="2921408" y="4205275"/>
            <a:ext cx="2880320" cy="369332"/>
          </a:xfrm>
          <a:prstGeom prst="rect">
            <a:avLst/>
          </a:prstGeom>
          <a:noFill/>
        </p:spPr>
        <p:txBody>
          <a:bodyPr wrap="square" rtlCol="0">
            <a:spAutoFit/>
          </a:bodyPr>
          <a:lstStyle/>
          <a:p>
            <a:pPr algn="ctr"/>
            <a:r>
              <a:rPr lang="en-US" dirty="0" smtClean="0"/>
              <a:t>−</a:t>
            </a:r>
            <a:endParaRPr lang="en-US" dirty="0"/>
          </a:p>
        </p:txBody>
      </p:sp>
      <p:sp>
        <p:nvSpPr>
          <p:cNvPr id="16" name="Téglalap 15"/>
          <p:cNvSpPr/>
          <p:nvPr/>
        </p:nvSpPr>
        <p:spPr>
          <a:xfrm>
            <a:off x="2453356" y="3644969"/>
            <a:ext cx="3816424" cy="5603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UK private sector deposits and </a:t>
            </a:r>
          </a:p>
          <a:p>
            <a:pPr algn="ctr"/>
            <a:r>
              <a:rPr lang="en-US" dirty="0" smtClean="0">
                <a:solidFill>
                  <a:schemeClr val="tx1"/>
                </a:solidFill>
              </a:rPr>
              <a:t>shares in building societies</a:t>
            </a:r>
            <a:endParaRPr lang="en-US" dirty="0">
              <a:solidFill>
                <a:schemeClr val="tx1"/>
              </a:solidFill>
            </a:endParaRPr>
          </a:p>
        </p:txBody>
      </p:sp>
      <p:sp>
        <p:nvSpPr>
          <p:cNvPr id="18" name="Szövegdoboz 17"/>
          <p:cNvSpPr txBox="1"/>
          <p:nvPr/>
        </p:nvSpPr>
        <p:spPr>
          <a:xfrm>
            <a:off x="2921408" y="5112532"/>
            <a:ext cx="2880320" cy="369332"/>
          </a:xfrm>
          <a:prstGeom prst="rect">
            <a:avLst/>
          </a:prstGeom>
          <a:noFill/>
        </p:spPr>
        <p:txBody>
          <a:bodyPr wrap="square" rtlCol="0">
            <a:spAutoFit/>
          </a:bodyPr>
          <a:lstStyle/>
          <a:p>
            <a:pPr algn="ctr"/>
            <a:r>
              <a:rPr lang="en-US" dirty="0" smtClean="0"/>
              <a:t>=</a:t>
            </a:r>
            <a:endParaRPr lang="en-US" dirty="0"/>
          </a:p>
        </p:txBody>
      </p:sp>
      <p:sp>
        <p:nvSpPr>
          <p:cNvPr id="19" name="Téglalap 18"/>
          <p:cNvSpPr/>
          <p:nvPr/>
        </p:nvSpPr>
        <p:spPr>
          <a:xfrm>
            <a:off x="2941166" y="5508016"/>
            <a:ext cx="2860562" cy="61119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money supply M4</a:t>
            </a:r>
          </a:p>
          <a:p>
            <a:pPr algn="ctr"/>
            <a:r>
              <a:rPr lang="en-US" dirty="0" smtClean="0">
                <a:solidFill>
                  <a:schemeClr val="tx1"/>
                </a:solidFill>
              </a:rPr>
              <a:t>(wide[</a:t>
            </a:r>
            <a:r>
              <a:rPr lang="en-US" dirty="0" err="1" smtClean="0">
                <a:solidFill>
                  <a:schemeClr val="tx1"/>
                </a:solidFill>
              </a:rPr>
              <a:t>st</a:t>
            </a:r>
            <a:r>
              <a:rPr lang="en-US" dirty="0" smtClean="0">
                <a:solidFill>
                  <a:schemeClr val="tx1"/>
                </a:solidFill>
              </a:rPr>
              <a:t>]/broad[</a:t>
            </a:r>
            <a:r>
              <a:rPr lang="en-US" dirty="0" err="1" smtClean="0">
                <a:solidFill>
                  <a:schemeClr val="tx1"/>
                </a:solidFill>
              </a:rPr>
              <a:t>est</a:t>
            </a:r>
            <a:r>
              <a:rPr lang="en-US" dirty="0" smtClean="0">
                <a:solidFill>
                  <a:schemeClr val="tx1"/>
                </a:solidFill>
              </a:rPr>
              <a:t>] money)</a:t>
            </a:r>
            <a:endParaRPr lang="en-US" dirty="0">
              <a:solidFill>
                <a:schemeClr val="tx1"/>
              </a:solidFill>
            </a:endParaRPr>
          </a:p>
        </p:txBody>
      </p:sp>
      <p:sp>
        <p:nvSpPr>
          <p:cNvPr id="20" name="Téglalap 19"/>
          <p:cNvSpPr/>
          <p:nvPr/>
        </p:nvSpPr>
        <p:spPr>
          <a:xfrm>
            <a:off x="3151861" y="1125344"/>
            <a:ext cx="2458927" cy="432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money supply M1</a:t>
            </a:r>
            <a:endParaRPr lang="en-US" dirty="0">
              <a:solidFill>
                <a:schemeClr val="tx1"/>
              </a:solidFill>
            </a:endParaRPr>
          </a:p>
        </p:txBody>
      </p:sp>
      <p:sp>
        <p:nvSpPr>
          <p:cNvPr id="21" name="Téglalap 20"/>
          <p:cNvSpPr/>
          <p:nvPr/>
        </p:nvSpPr>
        <p:spPr>
          <a:xfrm>
            <a:off x="3172136" y="2847451"/>
            <a:ext cx="2458927" cy="43204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money supply M3</a:t>
            </a:r>
            <a:endParaRPr lang="en-US" dirty="0">
              <a:solidFill>
                <a:schemeClr val="tx1"/>
              </a:solidFill>
            </a:endParaRPr>
          </a:p>
        </p:txBody>
      </p:sp>
      <p:sp>
        <p:nvSpPr>
          <p:cNvPr id="22" name="Téglalap 21"/>
          <p:cNvSpPr/>
          <p:nvPr/>
        </p:nvSpPr>
        <p:spPr>
          <a:xfrm>
            <a:off x="2625513" y="1920409"/>
            <a:ext cx="3816424" cy="5603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UK private sector time deposits</a:t>
            </a:r>
          </a:p>
          <a:p>
            <a:pPr algn="ctr"/>
            <a:r>
              <a:rPr lang="en-US" dirty="0" smtClean="0">
                <a:solidFill>
                  <a:schemeClr val="tx1"/>
                </a:solidFill>
              </a:rPr>
              <a:t>and certificates of deposit</a:t>
            </a:r>
            <a:endParaRPr lang="en-US" dirty="0">
              <a:solidFill>
                <a:schemeClr val="tx1"/>
              </a:solidFill>
            </a:endParaRPr>
          </a:p>
        </p:txBody>
      </p:sp>
      <p:sp>
        <p:nvSpPr>
          <p:cNvPr id="23" name="Téglalap 22"/>
          <p:cNvSpPr/>
          <p:nvPr/>
        </p:nvSpPr>
        <p:spPr>
          <a:xfrm>
            <a:off x="2453356" y="4523594"/>
            <a:ext cx="3816424" cy="560306"/>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Building society holdings of cash, bank deposits and bank CDs</a:t>
            </a:r>
            <a:endParaRPr lang="en-US" dirty="0">
              <a:solidFill>
                <a:schemeClr val="tx1"/>
              </a:solidFill>
            </a:endParaRPr>
          </a:p>
        </p:txBody>
      </p:sp>
      <p:sp>
        <p:nvSpPr>
          <p:cNvPr id="15" name="Lefelé nyíl 14"/>
          <p:cNvSpPr/>
          <p:nvPr/>
        </p:nvSpPr>
        <p:spPr>
          <a:xfrm flipV="1">
            <a:off x="179512" y="1125344"/>
            <a:ext cx="2160000" cy="5400000"/>
          </a:xfrm>
          <a:prstGeom prst="downArrow">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en-GB" sz="3600" b="1" dirty="0" smtClean="0"/>
              <a:t>Liquidity</a:t>
            </a:r>
            <a:endParaRPr lang="en-GB" sz="3600" b="1" dirty="0"/>
          </a:p>
        </p:txBody>
      </p:sp>
      <p:sp>
        <p:nvSpPr>
          <p:cNvPr id="17" name="Lefelé nyíl 16"/>
          <p:cNvSpPr/>
          <p:nvPr/>
        </p:nvSpPr>
        <p:spPr>
          <a:xfrm>
            <a:off x="6441937" y="1125344"/>
            <a:ext cx="2160000" cy="5400000"/>
          </a:xfrm>
          <a:prstGeom prst="downArrow">
            <a:avLst/>
          </a:prstGeom>
        </p:spPr>
        <p:style>
          <a:lnRef idx="0">
            <a:schemeClr val="accent3"/>
          </a:lnRef>
          <a:fillRef idx="3">
            <a:schemeClr val="accent3"/>
          </a:fillRef>
          <a:effectRef idx="3">
            <a:schemeClr val="accent3"/>
          </a:effectRef>
          <a:fontRef idx="minor">
            <a:schemeClr val="lt1"/>
          </a:fontRef>
        </p:style>
        <p:txBody>
          <a:bodyPr vert="eaVert" rtlCol="0" anchor="ctr"/>
          <a:lstStyle/>
          <a:p>
            <a:pPr algn="ctr"/>
            <a:r>
              <a:rPr lang="en-GB" sz="3600" b="1" dirty="0" smtClean="0"/>
              <a:t>Interest / rate of return</a:t>
            </a:r>
            <a:endParaRPr lang="en-GB" sz="3600" b="1" dirty="0"/>
          </a:p>
        </p:txBody>
      </p:sp>
    </p:spTree>
    <p:extLst>
      <p:ext uri="{BB962C8B-B14F-4D97-AF65-F5344CB8AC3E}">
        <p14:creationId xmlns:p14="http://schemas.microsoft.com/office/powerpoint/2010/main" val="3212295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6" grpId="0" animBg="1"/>
      <p:bldP spid="18" grpId="0"/>
      <p:bldP spid="19" grpId="0" animBg="1"/>
      <p:bldP spid="21" grpId="0" animBg="1"/>
      <p:bldP spid="22" grpId="0" animBg="1"/>
      <p:bldP spid="23"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dirty="0" smtClean="0"/>
              <a:t>The wide monetary base </a:t>
            </a:r>
            <a:br>
              <a:rPr lang="en-US" dirty="0" smtClean="0"/>
            </a:br>
            <a:r>
              <a:rPr lang="en-US" dirty="0" smtClean="0"/>
              <a:t>and narrow money</a:t>
            </a:r>
            <a:endParaRPr lang="en-US" dirty="0"/>
          </a:p>
        </p:txBody>
      </p:sp>
      <p:sp>
        <p:nvSpPr>
          <p:cNvPr id="3" name="Tartalom helye 2"/>
          <p:cNvSpPr>
            <a:spLocks noGrp="1"/>
          </p:cNvSpPr>
          <p:nvPr>
            <p:ph idx="1"/>
          </p:nvPr>
        </p:nvSpPr>
        <p:spPr>
          <a:xfrm>
            <a:off x="457200" y="1600200"/>
            <a:ext cx="8229600" cy="5069160"/>
          </a:xfrm>
        </p:spPr>
        <p:txBody>
          <a:bodyPr>
            <a:normAutofit/>
          </a:bodyPr>
          <a:lstStyle/>
          <a:p>
            <a:r>
              <a:rPr lang="en-GB" sz="2800" dirty="0" smtClean="0"/>
              <a:t>The figure on the previous slide shows different </a:t>
            </a:r>
            <a:r>
              <a:rPr lang="en-GB" sz="2800" b="1" dirty="0" smtClean="0"/>
              <a:t>monetary aggregates</a:t>
            </a:r>
            <a:r>
              <a:rPr lang="en-GB" sz="2800" dirty="0" smtClean="0"/>
              <a:t> and their relation to one another. </a:t>
            </a:r>
          </a:p>
          <a:p>
            <a:r>
              <a:rPr lang="en-GB" sz="2800" b="1" dirty="0" smtClean="0"/>
              <a:t>M0</a:t>
            </a:r>
            <a:r>
              <a:rPr lang="en-GB" sz="2800" dirty="0" smtClean="0"/>
              <a:t> is the wide monetary base: cash in circulation outside the banks, cash inside banks, and the banks’ own accounts at the Bank of England</a:t>
            </a:r>
            <a:r>
              <a:rPr lang="hu-HU" sz="2800" dirty="0" smtClean="0"/>
              <a:t> (</a:t>
            </a:r>
            <a:r>
              <a:rPr lang="en-GB" sz="2800" dirty="0" smtClean="0"/>
              <a:t>central bank</a:t>
            </a:r>
            <a:r>
              <a:rPr lang="hu-HU" sz="2800" dirty="0" smtClean="0"/>
              <a:t>)</a:t>
            </a:r>
            <a:r>
              <a:rPr lang="en-GB" sz="2800" dirty="0" smtClean="0"/>
              <a:t>. </a:t>
            </a:r>
          </a:p>
          <a:p>
            <a:r>
              <a:rPr lang="en-GB" sz="2800" dirty="0" smtClean="0"/>
              <a:t>M0 is the narrowest measure of money. Wider measures begin from cash in circulation. Adding all sight deposits, we get </a:t>
            </a:r>
            <a:r>
              <a:rPr lang="en-GB" sz="2800" b="1" dirty="0" smtClean="0"/>
              <a:t>M1</a:t>
            </a:r>
            <a:r>
              <a:rPr lang="en-GB" sz="2800" dirty="0" smtClean="0"/>
              <a:t>, which used to be considered a good measure of narrow money.</a:t>
            </a:r>
          </a:p>
          <a:p>
            <a:endParaRPr lang="en-GB" sz="2800" dirty="0" smtClean="0"/>
          </a:p>
        </p:txBody>
      </p:sp>
      <p:sp>
        <p:nvSpPr>
          <p:cNvPr id="4" name="Dia számának helye 3"/>
          <p:cNvSpPr>
            <a:spLocks noGrp="1"/>
          </p:cNvSpPr>
          <p:nvPr>
            <p:ph type="sldNum" sz="quarter" idx="12"/>
          </p:nvPr>
        </p:nvSpPr>
        <p:spPr/>
        <p:txBody>
          <a:bodyPr/>
          <a:lstStyle/>
          <a:p>
            <a:fld id="{9842FA30-2F64-4D93-BC2D-C4767588A1F1}" type="slidenum">
              <a:rPr lang="en-US" smtClean="0"/>
              <a:pPr/>
              <a:t>5</a:t>
            </a:fld>
            <a:endParaRPr lang="en-US" dirty="0"/>
          </a:p>
        </p:txBody>
      </p:sp>
      <p:pic>
        <p:nvPicPr>
          <p:cNvPr id="5" name="Kép 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310550" y="146028"/>
            <a:ext cx="1523727" cy="1194740"/>
          </a:xfrm>
          <a:prstGeom prst="rect">
            <a:avLst/>
          </a:prstGeom>
        </p:spPr>
      </p:pic>
      <p:pic>
        <p:nvPicPr>
          <p:cNvPr id="6" name="Kép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8344" y="108733"/>
            <a:ext cx="1173869" cy="1173869"/>
          </a:xfrm>
          <a:prstGeom prst="rect">
            <a:avLst/>
          </a:prstGeom>
        </p:spPr>
      </p:pic>
    </p:spTree>
    <p:extLst>
      <p:ext uri="{BB962C8B-B14F-4D97-AF65-F5344CB8AC3E}">
        <p14:creationId xmlns:p14="http://schemas.microsoft.com/office/powerpoint/2010/main" val="916157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1000" b="-1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1">
              <a:alpha val="70000"/>
            </a:schemeClr>
          </a:solidFill>
        </p:spPr>
        <p:txBody>
          <a:bodyPr>
            <a:normAutofit fontScale="90000"/>
          </a:bodyPr>
          <a:lstStyle/>
          <a:p>
            <a:r>
              <a:rPr lang="en-US" dirty="0" smtClean="0"/>
              <a:t>M2, M3, and M4 </a:t>
            </a:r>
            <a:br>
              <a:rPr lang="en-US" dirty="0" smtClean="0"/>
            </a:br>
            <a:r>
              <a:rPr lang="en-US" dirty="0" smtClean="0"/>
              <a:t>(near money and wide money)</a:t>
            </a:r>
            <a:endParaRPr lang="en-US" dirty="0"/>
          </a:p>
        </p:txBody>
      </p:sp>
      <p:sp>
        <p:nvSpPr>
          <p:cNvPr id="3" name="Tartalom helye 2"/>
          <p:cNvSpPr>
            <a:spLocks noGrp="1"/>
          </p:cNvSpPr>
          <p:nvPr>
            <p:ph idx="1"/>
          </p:nvPr>
        </p:nvSpPr>
        <p:spPr>
          <a:solidFill>
            <a:schemeClr val="bg1">
              <a:alpha val="70000"/>
            </a:schemeClr>
          </a:solidFill>
        </p:spPr>
        <p:txBody>
          <a:bodyPr>
            <a:normAutofit/>
          </a:bodyPr>
          <a:lstStyle/>
          <a:p>
            <a:r>
              <a:rPr lang="en-US" sz="2800" dirty="0" smtClean="0"/>
              <a:t>Augmenting M1 by </a:t>
            </a:r>
            <a:r>
              <a:rPr lang="hu-HU" sz="2800" dirty="0" smtClean="0"/>
              <a:t>(</a:t>
            </a:r>
            <a:r>
              <a:rPr lang="en-US" sz="2800" dirty="0" smtClean="0"/>
              <a:t>UK</a:t>
            </a:r>
            <a:r>
              <a:rPr lang="hu-HU" sz="2800" dirty="0" smtClean="0"/>
              <a:t>)</a:t>
            </a:r>
            <a:r>
              <a:rPr lang="en-US" sz="2800" dirty="0" smtClean="0"/>
              <a:t> private-sector time deposits and CDs gives </a:t>
            </a:r>
            <a:r>
              <a:rPr lang="en-US" sz="2800" b="1" dirty="0" smtClean="0"/>
              <a:t>M3</a:t>
            </a:r>
            <a:r>
              <a:rPr lang="en-US" sz="2800" dirty="0" smtClean="0"/>
              <a:t>. That </a:t>
            </a:r>
            <a:r>
              <a:rPr lang="en-US" sz="2800" i="1" dirty="0" smtClean="0"/>
              <a:t>used to be</a:t>
            </a:r>
            <a:r>
              <a:rPr lang="en-US" sz="2800" dirty="0" smtClean="0"/>
              <a:t> considered the best definition of broad money. </a:t>
            </a:r>
          </a:p>
          <a:p>
            <a:r>
              <a:rPr lang="en-US" sz="2800" b="1" dirty="0" smtClean="0"/>
              <a:t>M2</a:t>
            </a:r>
            <a:r>
              <a:rPr lang="en-US" sz="2800" dirty="0" smtClean="0"/>
              <a:t> is cash in circulation plus retail sight deposits at banks and retail deposits and shares in building societies.</a:t>
            </a:r>
          </a:p>
          <a:p>
            <a:r>
              <a:rPr lang="en-US" sz="2800" b="1" dirty="0" smtClean="0"/>
              <a:t>M4</a:t>
            </a:r>
            <a:r>
              <a:rPr lang="en-US" sz="2800" dirty="0" smtClean="0"/>
              <a:t> is the old M3 plus </a:t>
            </a:r>
            <a:r>
              <a:rPr lang="hu-HU" sz="2800" dirty="0" smtClean="0"/>
              <a:t>(</a:t>
            </a:r>
            <a:r>
              <a:rPr lang="en-US" sz="2800" dirty="0" smtClean="0"/>
              <a:t>UK</a:t>
            </a:r>
            <a:r>
              <a:rPr lang="hu-HU" sz="2800" dirty="0" smtClean="0"/>
              <a:t>)</a:t>
            </a:r>
            <a:r>
              <a:rPr lang="en-US" sz="2800" dirty="0" smtClean="0"/>
              <a:t> private sector deposits and shares in building societies, minus building society hold</a:t>
            </a:r>
            <a:r>
              <a:rPr lang="hu-HU" sz="2800" dirty="0" smtClean="0"/>
              <a:t>ing</a:t>
            </a:r>
            <a:r>
              <a:rPr lang="en-US" sz="2800" dirty="0" smtClean="0"/>
              <a:t>s of cash bank deposits and bank CDs. </a:t>
            </a:r>
            <a:endParaRPr lang="en-US" sz="2800" dirty="0"/>
          </a:p>
        </p:txBody>
      </p:sp>
      <p:sp>
        <p:nvSpPr>
          <p:cNvPr id="4" name="Dia számának helye 3"/>
          <p:cNvSpPr>
            <a:spLocks noGrp="1"/>
          </p:cNvSpPr>
          <p:nvPr>
            <p:ph type="sldNum" sz="quarter" idx="12"/>
          </p:nvPr>
        </p:nvSpPr>
        <p:spPr/>
        <p:txBody>
          <a:bodyPr/>
          <a:lstStyle/>
          <a:p>
            <a:fld id="{9842FA30-2F64-4D93-BC2D-C4767588A1F1}" type="slidenum">
              <a:rPr lang="en-US" smtClean="0"/>
              <a:pPr/>
              <a:t>6</a:t>
            </a:fld>
            <a:endParaRPr lang="en-US" dirty="0"/>
          </a:p>
        </p:txBody>
      </p:sp>
    </p:spTree>
    <p:extLst>
      <p:ext uri="{BB962C8B-B14F-4D97-AF65-F5344CB8AC3E}">
        <p14:creationId xmlns:p14="http://schemas.microsoft.com/office/powerpoint/2010/main" val="457281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up)">
                                      <p:cBhvr>
                                        <p:cTn id="10" dur="500"/>
                                        <p:tgtEl>
                                          <p:spTgt spid="3">
                                            <p:bg/>
                                          </p:spTgt>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Competition between banks</a:t>
            </a:r>
            <a:endParaRPr lang="en-US" dirty="0"/>
          </a:p>
        </p:txBody>
      </p:sp>
      <p:sp>
        <p:nvSpPr>
          <p:cNvPr id="3" name="Tartalom helye 2"/>
          <p:cNvSpPr>
            <a:spLocks noGrp="1"/>
          </p:cNvSpPr>
          <p:nvPr>
            <p:ph idx="1"/>
          </p:nvPr>
        </p:nvSpPr>
        <p:spPr>
          <a:xfrm>
            <a:off x="457200" y="1340769"/>
            <a:ext cx="8229600" cy="3744416"/>
          </a:xfrm>
        </p:spPr>
        <p:txBody>
          <a:bodyPr/>
          <a:lstStyle/>
          <a:p>
            <a:r>
              <a:rPr lang="en-US" dirty="0" smtClean="0"/>
              <a:t>Financial deregulation, allowing the entry of more and more banks, has made modern banking very competitive. </a:t>
            </a:r>
          </a:p>
          <a:p>
            <a:r>
              <a:rPr lang="en-US" dirty="0" smtClean="0"/>
              <a:t>Banks compete with one another both in the interest rates they offer to attract depositors and in the interest rates they charge borrowers for loans.</a:t>
            </a:r>
            <a:endParaRPr lang="en-US" dirty="0"/>
          </a:p>
        </p:txBody>
      </p:sp>
      <p:sp>
        <p:nvSpPr>
          <p:cNvPr id="4" name="Dia számának helye 3"/>
          <p:cNvSpPr>
            <a:spLocks noGrp="1"/>
          </p:cNvSpPr>
          <p:nvPr>
            <p:ph type="sldNum" sz="quarter" idx="12"/>
          </p:nvPr>
        </p:nvSpPr>
        <p:spPr/>
        <p:txBody>
          <a:bodyPr/>
          <a:lstStyle/>
          <a:p>
            <a:fld id="{9842FA30-2F64-4D93-BC2D-C4767588A1F1}" type="slidenum">
              <a:rPr lang="en-US" smtClean="0"/>
              <a:pPr/>
              <a:t>7</a:t>
            </a:fld>
            <a:endParaRPr lang="en-US" dirty="0"/>
          </a:p>
        </p:txBody>
      </p:sp>
      <p:pic>
        <p:nvPicPr>
          <p:cNvPr id="5" name="Kép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79712" y="5565596"/>
            <a:ext cx="1081365" cy="1002467"/>
          </a:xfrm>
          <a:prstGeom prst="rect">
            <a:avLst/>
          </a:prstGeom>
          <a:noFill/>
          <a:ln>
            <a:noFill/>
          </a:ln>
        </p:spPr>
      </p:pic>
      <p:pic>
        <p:nvPicPr>
          <p:cNvPr id="6" name="Kép 5"/>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43325" y="5565595"/>
            <a:ext cx="1081365" cy="1002467"/>
          </a:xfrm>
          <a:prstGeom prst="rect">
            <a:avLst/>
          </a:prstGeom>
        </p:spPr>
      </p:pic>
      <p:pic>
        <p:nvPicPr>
          <p:cNvPr id="7" name="Kép 6"/>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48547" y="5565597"/>
            <a:ext cx="1081365" cy="1002467"/>
          </a:xfrm>
          <a:prstGeom prst="rect">
            <a:avLst/>
          </a:prstGeom>
        </p:spPr>
      </p:pic>
      <p:pic>
        <p:nvPicPr>
          <p:cNvPr id="8" name="Kép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12160" y="5565596"/>
            <a:ext cx="1081365" cy="1002467"/>
          </a:xfrm>
          <a:prstGeom prst="rect">
            <a:avLst/>
          </a:prstGeom>
        </p:spPr>
      </p:pic>
      <p:pic>
        <p:nvPicPr>
          <p:cNvPr id="1027" name="Picture 3" descr="C:\Users\User\AppData\Local\Microsoft\Windows\Temporary Internet Files\Content.IE5\Y0E1TTT1\500px-People_icon.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0312" y="5008190"/>
            <a:ext cx="1301130" cy="1301130"/>
          </a:xfrm>
          <a:prstGeom prst="rect">
            <a:avLst/>
          </a:prstGeom>
          <a:noFill/>
          <a:extLst>
            <a:ext uri="{909E8E84-426E-40DD-AFC4-6F175D3DCCD1}">
              <a14:hiddenFill xmlns:a14="http://schemas.microsoft.com/office/drawing/2010/main">
                <a:solidFill>
                  <a:srgbClr val="FFFFFF"/>
                </a:solidFill>
              </a14:hiddenFill>
            </a:ext>
          </a:extLst>
        </p:spPr>
      </p:pic>
      <p:sp>
        <p:nvSpPr>
          <p:cNvPr id="9" name="Téglalap 8"/>
          <p:cNvSpPr/>
          <p:nvPr/>
        </p:nvSpPr>
        <p:spPr>
          <a:xfrm>
            <a:off x="954707" y="5085184"/>
            <a:ext cx="6425605"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Which is the most attra</a:t>
            </a:r>
            <a:r>
              <a:rPr lang="en-GB"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ctive proposition</a:t>
            </a:r>
            <a:r>
              <a:rPr lang="en-GB"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GB"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83" y="5658755"/>
            <a:ext cx="1600647" cy="1021213"/>
          </a:xfrm>
          <a:prstGeom prst="ellipse">
            <a:avLst/>
          </a:prstGeom>
          <a:ln>
            <a:noFill/>
          </a:ln>
          <a:effectLst>
            <a:softEdge rad="112500"/>
          </a:effectLst>
        </p:spPr>
      </p:pic>
    </p:spTree>
    <p:extLst>
      <p:ext uri="{BB962C8B-B14F-4D97-AF65-F5344CB8AC3E}">
        <p14:creationId xmlns:p14="http://schemas.microsoft.com/office/powerpoint/2010/main" val="107138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randombar(horizontal)">
                                      <p:cBhvr>
                                        <p:cTn id="27" dur="500"/>
                                        <p:tgtEl>
                                          <p:spTgt spid="102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Competition and profits</a:t>
            </a:r>
            <a:endParaRPr lang="en-US" dirty="0"/>
          </a:p>
        </p:txBody>
      </p:sp>
      <p:sp>
        <p:nvSpPr>
          <p:cNvPr id="3" name="Tartalom helye 2"/>
          <p:cNvSpPr>
            <a:spLocks noGrp="1"/>
          </p:cNvSpPr>
          <p:nvPr>
            <p:ph idx="1"/>
          </p:nvPr>
        </p:nvSpPr>
        <p:spPr>
          <a:xfrm>
            <a:off x="457200" y="1484784"/>
            <a:ext cx="8229600" cy="4525963"/>
          </a:xfrm>
        </p:spPr>
        <p:txBody>
          <a:bodyPr/>
          <a:lstStyle/>
          <a:p>
            <a:r>
              <a:rPr lang="en-US" dirty="0" smtClean="0"/>
              <a:t>The </a:t>
            </a:r>
            <a:r>
              <a:rPr lang="en-US" b="1" dirty="0" smtClean="0"/>
              <a:t>interest rate spread</a:t>
            </a:r>
            <a:r>
              <a:rPr lang="en-US" dirty="0" smtClean="0"/>
              <a:t> between the lending rate and the rate paid on deposits is what covers the cost of providing banking services. </a:t>
            </a:r>
          </a:p>
          <a:p>
            <a:r>
              <a:rPr lang="en-US" dirty="0" smtClean="0"/>
              <a:t>When spreads exceed this amount, banks make profits. Profits are a signal for new banks to enter, which competes away spreads.</a:t>
            </a:r>
          </a:p>
          <a:p>
            <a:r>
              <a:rPr lang="en-US" dirty="0" smtClean="0"/>
              <a:t>With more competition, interest rates on loans fall and rates paid on deposits rise.</a:t>
            </a:r>
          </a:p>
          <a:p>
            <a:endParaRPr lang="en-US" dirty="0"/>
          </a:p>
        </p:txBody>
      </p:sp>
      <p:sp>
        <p:nvSpPr>
          <p:cNvPr id="4" name="Dia számának helye 3"/>
          <p:cNvSpPr>
            <a:spLocks noGrp="1"/>
          </p:cNvSpPr>
          <p:nvPr>
            <p:ph type="sldNum" sz="quarter" idx="12"/>
          </p:nvPr>
        </p:nvSpPr>
        <p:spPr>
          <a:xfrm>
            <a:off x="6876256" y="6453336"/>
            <a:ext cx="2133600" cy="365125"/>
          </a:xfrm>
        </p:spPr>
        <p:txBody>
          <a:bodyPr/>
          <a:lstStyle/>
          <a:p>
            <a:fld id="{9842FA30-2F64-4D93-BC2D-C4767588A1F1}" type="slidenum">
              <a:rPr lang="en-US" smtClean="0"/>
              <a:pPr/>
              <a:t>8</a:t>
            </a:fld>
            <a:endParaRPr lang="en-US" dirty="0"/>
          </a:p>
        </p:txBody>
      </p:sp>
      <p:sp>
        <p:nvSpPr>
          <p:cNvPr id="5" name="Balra-jobbra nyíl 4"/>
          <p:cNvSpPr/>
          <p:nvPr/>
        </p:nvSpPr>
        <p:spPr>
          <a:xfrm>
            <a:off x="2483768" y="5877272"/>
            <a:ext cx="4248472" cy="576064"/>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smtClean="0"/>
              <a:t>Interest rate spread</a:t>
            </a:r>
            <a:endParaRPr lang="en-GB" b="1" dirty="0"/>
          </a:p>
        </p:txBody>
      </p:sp>
      <p:sp>
        <p:nvSpPr>
          <p:cNvPr id="6" name="Lekerekített téglalap 5"/>
          <p:cNvSpPr/>
          <p:nvPr/>
        </p:nvSpPr>
        <p:spPr>
          <a:xfrm>
            <a:off x="539552" y="5805264"/>
            <a:ext cx="1800200"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Rate paid on deposits</a:t>
            </a:r>
            <a:endParaRPr lang="en-GB" dirty="0"/>
          </a:p>
        </p:txBody>
      </p:sp>
      <p:sp>
        <p:nvSpPr>
          <p:cNvPr id="7" name="Lekerekített téglalap 6"/>
          <p:cNvSpPr/>
          <p:nvPr/>
        </p:nvSpPr>
        <p:spPr>
          <a:xfrm>
            <a:off x="6876256" y="5805264"/>
            <a:ext cx="1800200"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u-HU" dirty="0" err="1" smtClean="0"/>
              <a:t>Lending</a:t>
            </a:r>
            <a:r>
              <a:rPr lang="hu-HU" dirty="0" smtClean="0"/>
              <a:t> </a:t>
            </a:r>
            <a:r>
              <a:rPr lang="hu-HU" dirty="0" err="1" smtClean="0"/>
              <a:t>rates</a:t>
            </a:r>
            <a:endParaRPr lang="en-GB" dirty="0"/>
          </a:p>
        </p:txBody>
      </p:sp>
      <p:pic>
        <p:nvPicPr>
          <p:cNvPr id="8" name="Kép 7"/>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7505" y="318440"/>
            <a:ext cx="792087" cy="734296"/>
          </a:xfrm>
          <a:prstGeom prst="rect">
            <a:avLst/>
          </a:prstGeom>
        </p:spPr>
      </p:pic>
      <p:pic>
        <p:nvPicPr>
          <p:cNvPr id="9" name="Kép 8"/>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44408" y="318440"/>
            <a:ext cx="792087" cy="734296"/>
          </a:xfrm>
          <a:prstGeom prst="rect">
            <a:avLst/>
          </a:prstGeom>
        </p:spPr>
      </p:pic>
    </p:spTree>
    <p:extLst>
      <p:ext uri="{BB962C8B-B14F-4D97-AF65-F5344CB8AC3E}">
        <p14:creationId xmlns:p14="http://schemas.microsoft.com/office/powerpoint/2010/main" val="151785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908720"/>
          </a:xfrm>
        </p:spPr>
        <p:txBody>
          <a:bodyPr/>
          <a:lstStyle/>
          <a:p>
            <a:r>
              <a:rPr lang="en-US" dirty="0" smtClean="0"/>
              <a:t>The demand for money</a:t>
            </a:r>
            <a:endParaRPr lang="en-US" dirty="0"/>
          </a:p>
        </p:txBody>
      </p:sp>
      <p:sp>
        <p:nvSpPr>
          <p:cNvPr id="3" name="Tartalom helye 2"/>
          <p:cNvSpPr>
            <a:spLocks noGrp="1"/>
          </p:cNvSpPr>
          <p:nvPr>
            <p:ph idx="1"/>
          </p:nvPr>
        </p:nvSpPr>
        <p:spPr>
          <a:xfrm>
            <a:off x="467544" y="1124744"/>
            <a:ext cx="8229600" cy="5184576"/>
          </a:xfrm>
        </p:spPr>
        <p:txBody>
          <a:bodyPr>
            <a:normAutofit/>
          </a:bodyPr>
          <a:lstStyle/>
          <a:p>
            <a:r>
              <a:rPr lang="en-US" sz="2800" dirty="0" smtClean="0"/>
              <a:t>Money is the medium of exchange, for which it must also be a store of value. </a:t>
            </a:r>
          </a:p>
          <a:p>
            <a:r>
              <a:rPr lang="en-US" sz="2800" dirty="0" smtClean="0"/>
              <a:t>These two functions of money provide the reasons why people wish to hold it.</a:t>
            </a:r>
          </a:p>
          <a:p>
            <a:r>
              <a:rPr lang="en-US" sz="2800" dirty="0" smtClean="0"/>
              <a:t>People can hold their wealth in various forms</a:t>
            </a:r>
            <a:r>
              <a:rPr lang="hu-HU" sz="2800" dirty="0" smtClean="0"/>
              <a:t> –</a:t>
            </a:r>
            <a:r>
              <a:rPr lang="en-US" sz="2800" dirty="0" smtClean="0"/>
              <a:t> money, bills, bonds, equities, and property. </a:t>
            </a:r>
          </a:p>
          <a:p>
            <a:r>
              <a:rPr lang="en-US" sz="2800" dirty="0" smtClean="0"/>
              <a:t>For simplicity, assume that there are only two assets: money, the medium of exchange that pays no interest, and bonds, which we use to stand for all other interest-bearing assets that are not directly a means of payment.</a:t>
            </a:r>
            <a:endParaRPr lang="en-US" sz="2800" dirty="0"/>
          </a:p>
        </p:txBody>
      </p:sp>
      <p:sp>
        <p:nvSpPr>
          <p:cNvPr id="4" name="Dia számának helye 3"/>
          <p:cNvSpPr>
            <a:spLocks noGrp="1"/>
          </p:cNvSpPr>
          <p:nvPr>
            <p:ph type="sldNum" sz="quarter" idx="12"/>
          </p:nvPr>
        </p:nvSpPr>
        <p:spPr/>
        <p:txBody>
          <a:bodyPr/>
          <a:lstStyle/>
          <a:p>
            <a:fld id="{9842FA30-2F64-4D93-BC2D-C4767588A1F1}" type="slidenum">
              <a:rPr lang="en-US" smtClean="0"/>
              <a:pPr/>
              <a:t>9</a:t>
            </a:fld>
            <a:endParaRPr lang="en-US" dirty="0"/>
          </a:p>
        </p:txBody>
      </p:sp>
      <p:pic>
        <p:nvPicPr>
          <p:cNvPr id="6" name="Kép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13222" t="12586" r="10175" b="27352"/>
          <a:stretch/>
        </p:blipFill>
        <p:spPr>
          <a:xfrm>
            <a:off x="310551" y="146028"/>
            <a:ext cx="759124" cy="595222"/>
          </a:xfrm>
          <a:prstGeom prst="rect">
            <a:avLst/>
          </a:prstGeom>
        </p:spPr>
      </p:pic>
      <p:pic>
        <p:nvPicPr>
          <p:cNvPr id="8" name="Picture 3" descr="C:\Users\User\AppData\Local\Microsoft\Windows\Temporary Internet Files\Content.IE5\Y0E1TTT1\500px-People_icon.sv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14227">
            <a:off x="7017688" y="5796123"/>
            <a:ext cx="905046" cy="905046"/>
          </a:xfrm>
          <a:prstGeom prst="rect">
            <a:avLst/>
          </a:prstGeom>
          <a:noFill/>
          <a:extLst>
            <a:ext uri="{909E8E84-426E-40DD-AFC4-6F175D3DCCD1}">
              <a14:hiddenFill xmlns:a14="http://schemas.microsoft.com/office/drawing/2010/main">
                <a:solidFill>
                  <a:srgbClr val="FFFFFF"/>
                </a:solidFill>
              </a14:hiddenFill>
            </a:ext>
          </a:extLst>
        </p:spPr>
      </p:pic>
      <p:sp>
        <p:nvSpPr>
          <p:cNvPr id="9" name="Téglalap 8"/>
          <p:cNvSpPr/>
          <p:nvPr/>
        </p:nvSpPr>
        <p:spPr>
          <a:xfrm>
            <a:off x="1907704" y="6248645"/>
            <a:ext cx="5047600"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much money should I hold?</a:t>
            </a:r>
            <a:endParaRPr lang="en-GB"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79262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2783</Words>
  <Application>Microsoft Office PowerPoint</Application>
  <PresentationFormat>Diavetítés a képernyőre (4:3 oldalarány)</PresentationFormat>
  <Paragraphs>239</Paragraphs>
  <Slides>35</Slides>
  <Notes>0</Notes>
  <HiddenSlides>0</HiddenSlides>
  <MMClips>0</MMClips>
  <ScaleCrop>false</ScaleCrop>
  <HeadingPairs>
    <vt:vector size="4" baseType="variant">
      <vt:variant>
        <vt:lpstr>Téma</vt:lpstr>
      </vt:variant>
      <vt:variant>
        <vt:i4>4</vt:i4>
      </vt:variant>
      <vt:variant>
        <vt:lpstr>Diacímek</vt:lpstr>
      </vt:variant>
      <vt:variant>
        <vt:i4>35</vt:i4>
      </vt:variant>
    </vt:vector>
  </HeadingPairs>
  <TitlesOfParts>
    <vt:vector size="39" baseType="lpstr">
      <vt:lpstr>Office-téma</vt:lpstr>
      <vt:lpstr>2_Office-téma</vt:lpstr>
      <vt:lpstr>1_Office-téma</vt:lpstr>
      <vt:lpstr>3_Office-téma</vt:lpstr>
      <vt:lpstr>PowerPoint bemutató</vt:lpstr>
      <vt:lpstr>Measures of money</vt:lpstr>
      <vt:lpstr>UK monetary aggregates (part 1)</vt:lpstr>
      <vt:lpstr>UK monetary aggregates (part 2)</vt:lpstr>
      <vt:lpstr>The wide monetary base  and narrow money</vt:lpstr>
      <vt:lpstr>M2, M3, and M4  (near money and wide money)</vt:lpstr>
      <vt:lpstr>Competition between banks</vt:lpstr>
      <vt:lpstr>Competition and profits</vt:lpstr>
      <vt:lpstr>The demand for money</vt:lpstr>
      <vt:lpstr>Motives for holding money</vt:lpstr>
      <vt:lpstr>PowerPoint bemutató</vt:lpstr>
      <vt:lpstr>The demand for money</vt:lpstr>
      <vt:lpstr>The transactions motive (2)</vt:lpstr>
      <vt:lpstr>The precautionary motive</vt:lpstr>
      <vt:lpstr>The demand for money: prices, real income and interest rates</vt:lpstr>
      <vt:lpstr>Desired money holdings</vt:lpstr>
      <vt:lpstr>The demand for money: prices, real income and interest rates</vt:lpstr>
      <vt:lpstr>The asset motive</vt:lpstr>
      <vt:lpstr>Portfolio theories</vt:lpstr>
      <vt:lpstr>Portfolio theories (2)</vt:lpstr>
      <vt:lpstr>The money demand function</vt:lpstr>
      <vt:lpstr>Determinants of money demand</vt:lpstr>
      <vt:lpstr>Portfolio theories and money demand</vt:lpstr>
      <vt:lpstr>Narrow money as a store of value</vt:lpstr>
      <vt:lpstr>Broad measures of money</vt:lpstr>
      <vt:lpstr>Simplified money demand function</vt:lpstr>
      <vt:lpstr>Currency and  the underground economy</vt:lpstr>
      <vt:lpstr>Underground economy</vt:lpstr>
      <vt:lpstr>Inflation as a tax</vt:lpstr>
      <vt:lpstr>Central banks and the  instruments of monetary policy</vt:lpstr>
      <vt:lpstr>Open-market operations</vt:lpstr>
      <vt:lpstr>Reserve requirements</vt:lpstr>
      <vt:lpstr>The discount rate</vt:lpstr>
      <vt:lpstr>Central banks and the  money supply</vt:lpstr>
      <vt:lpstr>Unexpected changes (money supply)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and banking</dc:title>
  <dc:creator>kgt</dc:creator>
  <cp:lastModifiedBy>Bánhidi Zoltán</cp:lastModifiedBy>
  <cp:revision>118</cp:revision>
  <dcterms:created xsi:type="dcterms:W3CDTF">2013-10-11T09:29:02Z</dcterms:created>
  <dcterms:modified xsi:type="dcterms:W3CDTF">2019-11-03T21:55:40Z</dcterms:modified>
</cp:coreProperties>
</file>