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82" r:id="rId2"/>
    <p:sldId id="276" r:id="rId3"/>
    <p:sldId id="277" r:id="rId4"/>
    <p:sldId id="257" r:id="rId5"/>
    <p:sldId id="278" r:id="rId6"/>
    <p:sldId id="280" r:id="rId7"/>
    <p:sldId id="258" r:id="rId8"/>
    <p:sldId id="259" r:id="rId9"/>
    <p:sldId id="260" r:id="rId10"/>
    <p:sldId id="261" r:id="rId11"/>
    <p:sldId id="262" r:id="rId12"/>
    <p:sldId id="281" r:id="rId13"/>
    <p:sldId id="263" r:id="rId14"/>
    <p:sldId id="264" r:id="rId15"/>
    <p:sldId id="265" r:id="rId16"/>
    <p:sldId id="266" r:id="rId17"/>
    <p:sldId id="267" r:id="rId18"/>
    <p:sldId id="268" r:id="rId19"/>
    <p:sldId id="269" r:id="rId20"/>
    <p:sldId id="270" r:id="rId21"/>
    <p:sldId id="271" r:id="rId22"/>
    <p:sldId id="274" r:id="rId23"/>
    <p:sldId id="275"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7" autoAdjust="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4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4B1F1B-9E62-431D-A8F1-6A27859B7F6B}" type="datetimeFigureOut">
              <a:rPr lang="en-GB" smtClean="0"/>
              <a:t>28/10/2019</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358E4C-8A53-4583-98A8-5E62337CFF36}" type="slidenum">
              <a:rPr lang="en-GB" smtClean="0"/>
              <a:t>‹#›</a:t>
            </a:fld>
            <a:endParaRPr lang="en-GB"/>
          </a:p>
        </p:txBody>
      </p:sp>
    </p:spTree>
    <p:extLst>
      <p:ext uri="{BB962C8B-B14F-4D97-AF65-F5344CB8AC3E}">
        <p14:creationId xmlns:p14="http://schemas.microsoft.com/office/powerpoint/2010/main" val="1199458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1082F-BE40-4E19-BCE9-CFB093580E90}" type="datetimeFigureOut">
              <a:rPr lang="en-GB" smtClean="0"/>
              <a:t>28/10/2019</a:t>
            </a:fld>
            <a:endParaRPr lang="en-GB"/>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D15B3-6607-47D6-94D5-A72408D8CA49}" type="slidenum">
              <a:rPr lang="en-GB" smtClean="0"/>
              <a:t>‹#›</a:t>
            </a:fld>
            <a:endParaRPr lang="en-GB"/>
          </a:p>
        </p:txBody>
      </p:sp>
    </p:spTree>
    <p:extLst>
      <p:ext uri="{BB962C8B-B14F-4D97-AF65-F5344CB8AC3E}">
        <p14:creationId xmlns:p14="http://schemas.microsoft.com/office/powerpoint/2010/main" val="297099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126386BB-886A-4C6D-9897-64B272CE40AE}" type="datetime1">
              <a:rPr lang="en-GB" smtClean="0"/>
              <a:t>28/10/2019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2852838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86A2BB6D-F5F6-44CF-B94E-6498FCA2FC1A}" type="datetime1">
              <a:rPr lang="en-GB" smtClean="0"/>
              <a:t>28/10/2019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85519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5F194766-7D81-4EEA-AFA1-6C4A4F373585}" type="datetime1">
              <a:rPr lang="en-GB" smtClean="0"/>
              <a:t>28/10/2019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410090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C67FDE42-684F-45BD-895F-824C284D707D}" type="datetime1">
              <a:rPr lang="en-GB" smtClean="0"/>
              <a:t>28/10/2019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13585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57ED408-4309-4037-887F-43AA32E6BC24}" type="datetime1">
              <a:rPr lang="en-GB" smtClean="0"/>
              <a:t>28/10/2019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340225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3ED4C6E4-2649-4F0E-9EF6-6A617755CFCD}" type="datetime1">
              <a:rPr lang="en-GB" smtClean="0"/>
              <a:t>28/10/2019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16811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DCCD2FBA-8804-4A30-BDBB-28894BF1054D}" type="datetime1">
              <a:rPr lang="en-GB" smtClean="0"/>
              <a:t>28/10/2019</a:t>
            </a:fld>
            <a:endParaRPr lang="en-GB"/>
          </a:p>
        </p:txBody>
      </p:sp>
      <p:sp>
        <p:nvSpPr>
          <p:cNvPr id="8" name="Élőláb helye 7"/>
          <p:cNvSpPr>
            <a:spLocks noGrp="1"/>
          </p:cNvSpPr>
          <p:nvPr>
            <p:ph type="ftr" sz="quarter" idx="11"/>
          </p:nvPr>
        </p:nvSpPr>
        <p:spPr/>
        <p:txBody>
          <a:bodyPr/>
          <a:lstStyle/>
          <a:p>
            <a:endParaRPr lang="en-GB"/>
          </a:p>
        </p:txBody>
      </p:sp>
      <p:sp>
        <p:nvSpPr>
          <p:cNvPr id="9" name="Dia számának helye 8"/>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343912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A89D333A-772D-4005-BAB4-1A13FC011D0F}" type="datetime1">
              <a:rPr lang="en-GB" smtClean="0"/>
              <a:t>28/10/2019</a:t>
            </a:fld>
            <a:endParaRPr lang="en-GB"/>
          </a:p>
        </p:txBody>
      </p:sp>
      <p:sp>
        <p:nvSpPr>
          <p:cNvPr id="4" name="Élőláb helye 3"/>
          <p:cNvSpPr>
            <a:spLocks noGrp="1"/>
          </p:cNvSpPr>
          <p:nvPr>
            <p:ph type="ftr" sz="quarter" idx="11"/>
          </p:nvPr>
        </p:nvSpPr>
        <p:spPr/>
        <p:txBody>
          <a:bodyPr/>
          <a:lstStyle/>
          <a:p>
            <a:endParaRPr lang="en-GB"/>
          </a:p>
        </p:txBody>
      </p:sp>
      <p:sp>
        <p:nvSpPr>
          <p:cNvPr id="5" name="Dia számának helye 4"/>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2807354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DE2A2E4-2F45-4553-9050-29EE7FDE5763}" type="datetime1">
              <a:rPr lang="en-GB" smtClean="0"/>
              <a:t>28/10/2019</a:t>
            </a:fld>
            <a:endParaRPr lang="en-GB"/>
          </a:p>
        </p:txBody>
      </p:sp>
      <p:sp>
        <p:nvSpPr>
          <p:cNvPr id="3" name="Élőláb helye 2"/>
          <p:cNvSpPr>
            <a:spLocks noGrp="1"/>
          </p:cNvSpPr>
          <p:nvPr>
            <p:ph type="ftr" sz="quarter" idx="11"/>
          </p:nvPr>
        </p:nvSpPr>
        <p:spPr/>
        <p:txBody>
          <a:bodyPr/>
          <a:lstStyle/>
          <a:p>
            <a:endParaRPr lang="en-GB"/>
          </a:p>
        </p:txBody>
      </p:sp>
      <p:sp>
        <p:nvSpPr>
          <p:cNvPr id="4" name="Dia számának helye 3"/>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154125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70E9224-6AF9-4ED5-BDEE-7B040F987236}" type="datetime1">
              <a:rPr lang="en-GB" smtClean="0"/>
              <a:t>28/10/2019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47993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936100C-D04F-4F91-83B5-E32F0AE8BB92}" type="datetime1">
              <a:rPr lang="en-GB" smtClean="0"/>
              <a:t>28/10/2019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9842FA30-2F64-4D93-BC2D-C4767588A1F1}" type="slidenum">
              <a:rPr lang="en-GB" smtClean="0"/>
              <a:t>‹#›</a:t>
            </a:fld>
            <a:endParaRPr lang="en-GB"/>
          </a:p>
        </p:txBody>
      </p:sp>
    </p:spTree>
    <p:extLst>
      <p:ext uri="{BB962C8B-B14F-4D97-AF65-F5344CB8AC3E}">
        <p14:creationId xmlns:p14="http://schemas.microsoft.com/office/powerpoint/2010/main" val="165462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 name="suction.wav"/>
          </p:stSnd>
        </p:sndAc>
      </p:transition>
    </mc:Choice>
    <mc:Fallback xmlns="">
      <p:transition spd="slow">
        <p:fade/>
        <p:sndAc>
          <p:stSnd>
            <p:snd r:embed="rId3" name="suction.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EF26-2F04-4C4A-B453-1CFFF0243BA1}" type="datetime1">
              <a:rPr lang="en-GB" smtClean="0"/>
              <a:t>28/10/2019</a:t>
            </a:fld>
            <a:endParaRPr lang="en-GB"/>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FA30-2F64-4D93-BC2D-C4767588A1F1}" type="slidenum">
              <a:rPr lang="en-GB" smtClean="0"/>
              <a:t>‹#›</a:t>
            </a:fld>
            <a:endParaRPr lang="en-GB"/>
          </a:p>
        </p:txBody>
      </p:sp>
    </p:spTree>
    <p:extLst>
      <p:ext uri="{BB962C8B-B14F-4D97-AF65-F5344CB8AC3E}">
        <p14:creationId xmlns:p14="http://schemas.microsoft.com/office/powerpoint/2010/main" val="274669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13" name="suction.wav"/>
          </p:stSnd>
        </p:sndAc>
      </p:transition>
    </mc:Choice>
    <mc:Fallback xmlns="">
      <p:transition spd="slow">
        <p:fade/>
        <p:sndAc>
          <p:stSnd>
            <p:snd r:embed="rId14" name="suction.wav"/>
          </p:stSnd>
        </p:sndAc>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audio" Target="../media/audio1.wav"/><Relationship Id="rId5" Type="http://schemas.openxmlformats.org/officeDocument/2006/relationships/image" Target="../media/image35.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7.jpeg"/><Relationship Id="rId21" Type="http://schemas.openxmlformats.org/officeDocument/2006/relationships/image" Target="../media/image27.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audio" Target="../media/audio1.wav"/><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27384"/>
            <a:ext cx="9144000" cy="6858000"/>
          </a:xfrm>
          <a:prstGeom prst="rect">
            <a:avLst/>
          </a:prstGeom>
        </p:spPr>
      </p:pic>
      <p:sp>
        <p:nvSpPr>
          <p:cNvPr id="3" name="Alcím 2"/>
          <p:cNvSpPr>
            <a:spLocks noGrp="1"/>
          </p:cNvSpPr>
          <p:nvPr>
            <p:ph type="subTitle" idx="1"/>
          </p:nvPr>
        </p:nvSpPr>
        <p:spPr>
          <a:xfrm>
            <a:off x="0" y="332656"/>
            <a:ext cx="9144000" cy="4320480"/>
          </a:xfrm>
        </p:spPr>
        <p:txBody>
          <a:bodyPr>
            <a:noAutofit/>
          </a:bodyPr>
          <a:lstStyle/>
          <a:p>
            <a:r>
              <a:rPr lang="en-US"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Economics II</a:t>
            </a:r>
          </a:p>
          <a:p>
            <a:endParaRPr lang="hu-HU" sz="2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endParaRPr>
          </a:p>
          <a:p>
            <a:r>
              <a:rPr lang="hu-HU"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Money and Banking</a:t>
            </a:r>
          </a:p>
          <a:p>
            <a:r>
              <a:rPr lang="en-US" sz="4400" b="1" spc="50" dirty="0">
                <a:ln w="9525" cmpd="sng">
                  <a:solidFill>
                    <a:schemeClr val="accent1"/>
                  </a:solidFill>
                  <a:prstDash val="solid"/>
                </a:ln>
                <a:solidFill>
                  <a:srgbClr val="70AD47">
                    <a:tint val="1000"/>
                  </a:srgbClr>
                </a:solidFill>
                <a:effectLst>
                  <a:glow rad="228600">
                    <a:schemeClr val="accent3">
                      <a:satMod val="175000"/>
                      <a:alpha val="40000"/>
                    </a:schemeClr>
                  </a:glow>
                </a:effectLst>
              </a:rPr>
              <a:t>Money and its functions</a:t>
            </a:r>
          </a:p>
          <a:p>
            <a:r>
              <a:rPr lang="en-US" sz="4400" b="1" spc="50" dirty="0">
                <a:ln w="9525" cmpd="sng">
                  <a:solidFill>
                    <a:schemeClr val="accent1"/>
                  </a:solidFill>
                  <a:prstDash val="solid"/>
                </a:ln>
                <a:solidFill>
                  <a:srgbClr val="70AD47">
                    <a:tint val="1000"/>
                  </a:srgbClr>
                </a:solidFill>
                <a:effectLst>
                  <a:glow rad="228600">
                    <a:schemeClr val="accent3">
                      <a:satMod val="175000"/>
                      <a:alpha val="40000"/>
                    </a:schemeClr>
                  </a:glow>
                </a:effectLst>
              </a:rPr>
              <a:t>Different money types</a:t>
            </a:r>
          </a:p>
          <a:p>
            <a:r>
              <a:rPr lang="en-US" sz="4400" b="1" spc="50" dirty="0">
                <a:ln w="9525" cmpd="sng">
                  <a:solidFill>
                    <a:schemeClr val="accent1"/>
                  </a:solidFill>
                  <a:prstDash val="solid"/>
                </a:ln>
                <a:solidFill>
                  <a:srgbClr val="70AD47">
                    <a:tint val="1000"/>
                  </a:srgbClr>
                </a:solidFill>
                <a:effectLst>
                  <a:glow rad="228600">
                    <a:schemeClr val="accent3">
                      <a:satMod val="175000"/>
                      <a:alpha val="40000"/>
                    </a:schemeClr>
                  </a:glow>
                </a:effectLst>
              </a:rPr>
              <a:t>Modern banking</a:t>
            </a:r>
          </a:p>
          <a:p>
            <a:r>
              <a:rPr lang="en-US" sz="4400" b="1" spc="50" dirty="0">
                <a:ln w="9525" cmpd="sng">
                  <a:solidFill>
                    <a:schemeClr val="accent1"/>
                  </a:solidFill>
                  <a:prstDash val="solid"/>
                </a:ln>
                <a:solidFill>
                  <a:srgbClr val="70AD47">
                    <a:tint val="1000"/>
                  </a:srgbClr>
                </a:solidFill>
                <a:effectLst>
                  <a:glow rad="228600">
                    <a:schemeClr val="accent3">
                      <a:satMod val="175000"/>
                      <a:alpha val="40000"/>
                    </a:schemeClr>
                  </a:glow>
                </a:effectLst>
              </a:rPr>
              <a:t>Money creation</a:t>
            </a:r>
          </a:p>
          <a:p>
            <a:endParaRPr lang="hu-HU"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endParaRPr>
          </a:p>
          <a:p>
            <a:endParaRPr lang="en-US" sz="7200" b="1" spc="50" dirty="0">
              <a:ln w="9525" cmpd="sng">
                <a:solidFill>
                  <a:schemeClr val="accent1"/>
                </a:solidFill>
                <a:prstDash val="solid"/>
              </a:ln>
              <a:solidFill>
                <a:srgbClr val="70AD47">
                  <a:tint val="1000"/>
                </a:srgbClr>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1735355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en-US" dirty="0" smtClean="0"/>
              <a:t>Money as a store of value</a:t>
            </a:r>
            <a:endParaRPr lang="en-US" dirty="0"/>
          </a:p>
        </p:txBody>
      </p:sp>
      <p:sp>
        <p:nvSpPr>
          <p:cNvPr id="3" name="Tartalom helye 2"/>
          <p:cNvSpPr>
            <a:spLocks noGrp="1"/>
          </p:cNvSpPr>
          <p:nvPr>
            <p:ph idx="1"/>
          </p:nvPr>
        </p:nvSpPr>
        <p:spPr>
          <a:xfrm>
            <a:off x="457200" y="1052736"/>
            <a:ext cx="8229600" cy="5616624"/>
          </a:xfrm>
        </p:spPr>
        <p:txBody>
          <a:bodyPr>
            <a:normAutofit/>
          </a:bodyPr>
          <a:lstStyle/>
          <a:p>
            <a:r>
              <a:rPr lang="en-US" dirty="0" smtClean="0"/>
              <a:t>Money is a </a:t>
            </a:r>
            <a:r>
              <a:rPr lang="en-US" b="1" dirty="0" smtClean="0"/>
              <a:t>store of value</a:t>
            </a:r>
            <a:r>
              <a:rPr lang="en-US" dirty="0" smtClean="0"/>
              <a:t> because it can be used to make future purchases.</a:t>
            </a:r>
          </a:p>
          <a:p>
            <a:r>
              <a:rPr lang="en-US" dirty="0" smtClean="0"/>
              <a:t>To be accepted in exchange, money </a:t>
            </a:r>
            <a:r>
              <a:rPr lang="en-US" b="1" i="1" dirty="0" smtClean="0"/>
              <a:t>has</a:t>
            </a:r>
            <a:r>
              <a:rPr lang="en-US" dirty="0" smtClean="0"/>
              <a:t> to store value. But money is not the only, nor necessarily the best, store of value.</a:t>
            </a:r>
          </a:p>
          <a:p>
            <a:r>
              <a:rPr lang="en-US" dirty="0" smtClean="0"/>
              <a:t>Houses, stamp collections and interest-bearing bank accounts all serve as stores of value. Since money pays no interest and its real purchasing power is eroded by inflation, there are better ways to store value.</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10</a:t>
            </a:fld>
            <a:endParaRPr lang="en-GB"/>
          </a:p>
        </p:txBody>
      </p:sp>
    </p:spTree>
    <p:extLst>
      <p:ext uri="{BB962C8B-B14F-4D97-AF65-F5344CB8AC3E}">
        <p14:creationId xmlns:p14="http://schemas.microsoft.com/office/powerpoint/2010/main" val="107570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dirty="0" smtClean="0"/>
              <a:t>Money as a </a:t>
            </a:r>
            <a:br>
              <a:rPr lang="en-GB" dirty="0" smtClean="0"/>
            </a:br>
            <a:r>
              <a:rPr lang="en-GB" dirty="0" smtClean="0"/>
              <a:t>standard of deferred payment</a:t>
            </a:r>
            <a:endParaRPr lang="en-GB" dirty="0"/>
          </a:p>
        </p:txBody>
      </p:sp>
      <p:sp>
        <p:nvSpPr>
          <p:cNvPr id="3" name="Tartalom helye 2"/>
          <p:cNvSpPr>
            <a:spLocks noGrp="1"/>
          </p:cNvSpPr>
          <p:nvPr>
            <p:ph idx="1"/>
          </p:nvPr>
        </p:nvSpPr>
        <p:spPr>
          <a:xfrm>
            <a:off x="457200" y="1600200"/>
            <a:ext cx="8229600" cy="4853136"/>
          </a:xfrm>
        </p:spPr>
        <p:txBody>
          <a:bodyPr>
            <a:normAutofit/>
          </a:bodyPr>
          <a:lstStyle/>
          <a:p>
            <a:r>
              <a:rPr lang="en-GB" dirty="0" smtClean="0"/>
              <a:t>Money is a </a:t>
            </a:r>
            <a:r>
              <a:rPr lang="en-GB" b="1" dirty="0" smtClean="0"/>
              <a:t>standard of deferred payment</a:t>
            </a:r>
            <a:r>
              <a:rPr lang="en-GB" dirty="0" smtClean="0"/>
              <a:t> or unit of account over time.</a:t>
            </a:r>
          </a:p>
          <a:p>
            <a:r>
              <a:rPr lang="en-GB" dirty="0" smtClean="0"/>
              <a:t>When you borrow from your local bank, the amount to be repaid next year is usually (but not always) measured in your local currency.</a:t>
            </a:r>
          </a:p>
          <a:p>
            <a:r>
              <a:rPr lang="en-GB" dirty="0" smtClean="0"/>
              <a:t>However, it is not an essential function of money. E.g. UK citizens can get bank loans specifying in dollars the amount to be repaid next year.</a:t>
            </a:r>
          </a:p>
          <a:p>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t>11</a:t>
            </a:fld>
            <a:endParaRPr lang="en-GB"/>
          </a:p>
        </p:txBody>
      </p:sp>
    </p:spTree>
    <p:extLst>
      <p:ext uri="{BB962C8B-B14F-4D97-AF65-F5344CB8AC3E}">
        <p14:creationId xmlns:p14="http://schemas.microsoft.com/office/powerpoint/2010/main" val="692809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9" name="Group 3693"/>
          <p:cNvGrpSpPr/>
          <p:nvPr/>
        </p:nvGrpSpPr>
        <p:grpSpPr>
          <a:xfrm>
            <a:off x="0" y="0"/>
            <a:ext cx="9144000" cy="6858000"/>
            <a:chOff x="0" y="0"/>
            <a:chExt cx="9144000" cy="6858000"/>
          </a:xfrm>
        </p:grpSpPr>
        <p:pic>
          <p:nvPicPr>
            <p:cNvPr id="10" name="Picture 4112"/>
            <p:cNvPicPr/>
            <p:nvPr/>
          </p:nvPicPr>
          <p:blipFill>
            <a:blip r:embed="rId3" cstate="screen">
              <a:extLst>
                <a:ext uri="{28A0092B-C50C-407E-A947-70E740481C1C}">
                  <a14:useLocalDpi xmlns:a14="http://schemas.microsoft.com/office/drawing/2010/main"/>
                </a:ext>
              </a:extLst>
            </a:blip>
            <a:stretch>
              <a:fillRect/>
            </a:stretch>
          </p:blipFill>
          <p:spPr>
            <a:xfrm>
              <a:off x="4567936" y="0"/>
              <a:ext cx="4575049" cy="6858000"/>
            </a:xfrm>
            <a:prstGeom prst="rect">
              <a:avLst/>
            </a:prstGeom>
          </p:spPr>
        </p:pic>
        <p:pic>
          <p:nvPicPr>
            <p:cNvPr id="11" name="Picture 124"/>
            <p:cNvPicPr/>
            <p:nvPr/>
          </p:nvPicPr>
          <p:blipFill>
            <a:blip r:embed="rId4"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12" name="Shape 4263"/>
            <p:cNvSpPr/>
            <p:nvPr/>
          </p:nvSpPr>
          <p:spPr>
            <a:xfrm>
              <a:off x="0" y="4986073"/>
              <a:ext cx="9144000" cy="1518250"/>
            </a:xfrm>
            <a:custGeom>
              <a:avLst/>
              <a:gdLst/>
              <a:ahLst/>
              <a:cxnLst/>
              <a:rect l="0" t="0" r="0" b="0"/>
              <a:pathLst>
                <a:path w="9144000" h="1518250">
                  <a:moveTo>
                    <a:pt x="0" y="0"/>
                  </a:moveTo>
                  <a:lnTo>
                    <a:pt x="9144000" y="0"/>
                  </a:lnTo>
                  <a:lnTo>
                    <a:pt x="9144000" y="1518250"/>
                  </a:lnTo>
                  <a:lnTo>
                    <a:pt x="0" y="1518250"/>
                  </a:lnTo>
                  <a:lnTo>
                    <a:pt x="0" y="0"/>
                  </a:lnTo>
                </a:path>
              </a:pathLst>
            </a:custGeom>
            <a:ln w="0" cap="flat">
              <a:miter lim="127000"/>
            </a:ln>
          </p:spPr>
          <p:style>
            <a:lnRef idx="0">
              <a:srgbClr val="000000">
                <a:alpha val="0"/>
              </a:srgbClr>
            </a:lnRef>
            <a:fillRef idx="1">
              <a:srgbClr val="000000">
                <a:alpha val="67058"/>
              </a:srgbClr>
            </a:fillRef>
            <a:effectRef idx="0">
              <a:scrgbClr r="0" g="0" b="0"/>
            </a:effectRef>
            <a:fontRef idx="none"/>
          </p:style>
          <p:txBody>
            <a:bodyPr/>
            <a:lstStyle/>
            <a:p>
              <a:endParaRPr lang="hu-HU"/>
            </a:p>
          </p:txBody>
        </p:sp>
        <p:pic>
          <p:nvPicPr>
            <p:cNvPr id="13" name="Picture 127"/>
            <p:cNvPicPr/>
            <p:nvPr/>
          </p:nvPicPr>
          <p:blipFill>
            <a:blip r:embed="rId5" cstate="screen">
              <a:extLst>
                <a:ext uri="{28A0092B-C50C-407E-A947-70E740481C1C}">
                  <a14:useLocalDpi xmlns:a14="http://schemas.microsoft.com/office/drawing/2010/main"/>
                </a:ext>
              </a:extLst>
            </a:blip>
            <a:stretch>
              <a:fillRect/>
            </a:stretch>
          </p:blipFill>
          <p:spPr>
            <a:xfrm>
              <a:off x="84667" y="4741334"/>
              <a:ext cx="4402667" cy="1604433"/>
            </a:xfrm>
            <a:prstGeom prst="rect">
              <a:avLst/>
            </a:prstGeom>
          </p:spPr>
        </p:pic>
        <p:pic>
          <p:nvPicPr>
            <p:cNvPr id="14" name="Picture 129"/>
            <p:cNvPicPr/>
            <p:nvPr/>
          </p:nvPicPr>
          <p:blipFill>
            <a:blip r:embed="rId6" cstate="screen">
              <a:extLst>
                <a:ext uri="{28A0092B-C50C-407E-A947-70E740481C1C}">
                  <a14:useLocalDpi xmlns:a14="http://schemas.microsoft.com/office/drawing/2010/main"/>
                </a:ext>
              </a:extLst>
            </a:blip>
            <a:stretch>
              <a:fillRect/>
            </a:stretch>
          </p:blipFill>
          <p:spPr>
            <a:xfrm>
              <a:off x="800100" y="5355167"/>
              <a:ext cx="2971800" cy="1502833"/>
            </a:xfrm>
            <a:prstGeom prst="rect">
              <a:avLst/>
            </a:prstGeom>
          </p:spPr>
        </p:pic>
        <p:pic>
          <p:nvPicPr>
            <p:cNvPr id="15" name="Picture 131"/>
            <p:cNvPicPr/>
            <p:nvPr/>
          </p:nvPicPr>
          <p:blipFill>
            <a:blip r:embed="rId7" cstate="screen">
              <a:extLst>
                <a:ext uri="{28A0092B-C50C-407E-A947-70E740481C1C}">
                  <a14:useLocalDpi xmlns:a14="http://schemas.microsoft.com/office/drawing/2010/main"/>
                </a:ext>
              </a:extLst>
            </a:blip>
            <a:stretch>
              <a:fillRect/>
            </a:stretch>
          </p:blipFill>
          <p:spPr>
            <a:xfrm>
              <a:off x="5795433" y="4741334"/>
              <a:ext cx="2137833" cy="1604433"/>
            </a:xfrm>
            <a:prstGeom prst="rect">
              <a:avLst/>
            </a:prstGeom>
          </p:spPr>
        </p:pic>
        <p:pic>
          <p:nvPicPr>
            <p:cNvPr id="16" name="Picture 133"/>
            <p:cNvPicPr/>
            <p:nvPr/>
          </p:nvPicPr>
          <p:blipFill>
            <a:blip r:embed="rId8" cstate="screen">
              <a:extLst>
                <a:ext uri="{28A0092B-C50C-407E-A947-70E740481C1C}">
                  <a14:useLocalDpi xmlns:a14="http://schemas.microsoft.com/office/drawing/2010/main"/>
                </a:ext>
              </a:extLst>
            </a:blip>
            <a:stretch>
              <a:fillRect/>
            </a:stretch>
          </p:blipFill>
          <p:spPr>
            <a:xfrm>
              <a:off x="4919133" y="5355167"/>
              <a:ext cx="3890433" cy="1502833"/>
            </a:xfrm>
            <a:prstGeom prst="rect">
              <a:avLst/>
            </a:prstGeom>
          </p:spPr>
        </p:pic>
        <p:sp>
          <p:nvSpPr>
            <p:cNvPr id="17" name="Shape 134"/>
            <p:cNvSpPr/>
            <p:nvPr/>
          </p:nvSpPr>
          <p:spPr>
            <a:xfrm>
              <a:off x="4584642" y="0"/>
              <a:ext cx="1" cy="6858000"/>
            </a:xfrm>
            <a:custGeom>
              <a:avLst/>
              <a:gdLst/>
              <a:ahLst/>
              <a:cxnLst/>
              <a:rect l="0" t="0" r="0" b="0"/>
              <a:pathLst>
                <a:path w="1" h="6858000">
                  <a:moveTo>
                    <a:pt x="0" y="0"/>
                  </a:moveTo>
                  <a:lnTo>
                    <a:pt x="1" y="6858000"/>
                  </a:lnTo>
                </a:path>
              </a:pathLst>
            </a:custGeom>
            <a:ln w="127000" cap="flat">
              <a:miter lim="101600"/>
            </a:ln>
          </p:spPr>
          <p:style>
            <a:lnRef idx="1">
              <a:srgbClr val="000000"/>
            </a:lnRef>
            <a:fillRef idx="0">
              <a:srgbClr val="000000">
                <a:alpha val="0"/>
              </a:srgbClr>
            </a:fillRef>
            <a:effectRef idx="0">
              <a:scrgbClr r="0" g="0" b="0"/>
            </a:effectRef>
            <a:fontRef idx="none"/>
          </p:style>
          <p:txBody>
            <a:bodyPr/>
            <a:lstStyle/>
            <a:p>
              <a:endParaRPr lang="hu-HU"/>
            </a:p>
          </p:txBody>
        </p:sp>
      </p:grpSp>
      <p:sp>
        <p:nvSpPr>
          <p:cNvPr id="18" name="Rectangle 11"/>
          <p:cNvSpPr>
            <a:spLocks noChangeArrowheads="1"/>
          </p:cNvSpPr>
          <p:nvPr/>
        </p:nvSpPr>
        <p:spPr bwMode="auto">
          <a:xfrm>
            <a:off x="-914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06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9" name="suction.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341"/>
            <a:ext cx="8229600" cy="1143000"/>
          </a:xfrm>
        </p:spPr>
        <p:txBody>
          <a:bodyPr/>
          <a:lstStyle/>
          <a:p>
            <a:r>
              <a:rPr lang="en-US" dirty="0" smtClean="0"/>
              <a:t>Different kinds of money</a:t>
            </a:r>
            <a:endParaRPr lang="en-US" dirty="0"/>
          </a:p>
        </p:txBody>
      </p:sp>
      <p:sp>
        <p:nvSpPr>
          <p:cNvPr id="3" name="Tartalom helye 2"/>
          <p:cNvSpPr>
            <a:spLocks noGrp="1"/>
          </p:cNvSpPr>
          <p:nvPr>
            <p:ph idx="1"/>
          </p:nvPr>
        </p:nvSpPr>
        <p:spPr>
          <a:xfrm>
            <a:off x="467544" y="1196752"/>
            <a:ext cx="8229600" cy="5544616"/>
          </a:xfrm>
        </p:spPr>
        <p:txBody>
          <a:bodyPr>
            <a:normAutofit lnSpcReduction="10000"/>
          </a:bodyPr>
          <a:lstStyle/>
          <a:p>
            <a:r>
              <a:rPr lang="en-US" dirty="0" smtClean="0"/>
              <a:t>In POW camps, cigarettes were money. In the 19th century money was mainly gold and silver coins. </a:t>
            </a:r>
          </a:p>
          <a:p>
            <a:r>
              <a:rPr lang="en-US" dirty="0" smtClean="0"/>
              <a:t>These are examples of </a:t>
            </a:r>
            <a:r>
              <a:rPr lang="en-US" b="1" dirty="0" smtClean="0"/>
              <a:t>commodity money</a:t>
            </a:r>
            <a:r>
              <a:rPr lang="en-US" dirty="0" smtClean="0"/>
              <a:t>, ordinary goods with industrial uses (gold) and consumption uses (cigarette) which also serve as a medium of exchange. To use a commodity money society must either cut back on other uses of that commodity or devote scarce resources to additional production of the commodity. </a:t>
            </a:r>
          </a:p>
          <a:p>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13</a:t>
            </a:fld>
            <a:endParaRPr lang="en-GB"/>
          </a:p>
        </p:txBody>
      </p:sp>
    </p:spTree>
    <p:extLst>
      <p:ext uri="{BB962C8B-B14F-4D97-AF65-F5344CB8AC3E}">
        <p14:creationId xmlns:p14="http://schemas.microsoft.com/office/powerpoint/2010/main" val="2127614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341"/>
            <a:ext cx="8229600" cy="763363"/>
          </a:xfrm>
        </p:spPr>
        <p:txBody>
          <a:bodyPr/>
          <a:lstStyle/>
          <a:p>
            <a:r>
              <a:rPr lang="en-US" dirty="0" smtClean="0"/>
              <a:t>Token money</a:t>
            </a:r>
            <a:endParaRPr lang="en-US" dirty="0"/>
          </a:p>
        </p:txBody>
      </p:sp>
      <p:sp>
        <p:nvSpPr>
          <p:cNvPr id="3" name="Tartalom helye 2"/>
          <p:cNvSpPr>
            <a:spLocks noGrp="1"/>
          </p:cNvSpPr>
          <p:nvPr>
            <p:ph idx="1"/>
          </p:nvPr>
        </p:nvSpPr>
        <p:spPr>
          <a:xfrm>
            <a:off x="457200" y="764704"/>
            <a:ext cx="8229600" cy="5832648"/>
          </a:xfrm>
        </p:spPr>
        <p:txBody>
          <a:bodyPr>
            <a:normAutofit lnSpcReduction="10000"/>
          </a:bodyPr>
          <a:lstStyle/>
          <a:p>
            <a:r>
              <a:rPr lang="en-US" dirty="0" smtClean="0"/>
              <a:t>A </a:t>
            </a:r>
            <a:r>
              <a:rPr lang="en-US" b="1" dirty="0" smtClean="0"/>
              <a:t>token money</a:t>
            </a:r>
            <a:r>
              <a:rPr lang="en-US" dirty="0" smtClean="0"/>
              <a:t> is a means of payment whose value or purchasing power as money greatly exceeds its cost of production or value in uses other than as money. It economizes a lot on the resources needed for transacting.</a:t>
            </a:r>
          </a:p>
          <a:p>
            <a:r>
              <a:rPr lang="en-US" dirty="0" smtClean="0"/>
              <a:t>Token money is accepted either because people believe it can subsequently be used to make payments or because the government makes it </a:t>
            </a:r>
            <a:r>
              <a:rPr lang="en-US" b="1" dirty="0" smtClean="0"/>
              <a:t>legal tender </a:t>
            </a:r>
            <a:r>
              <a:rPr lang="en-US" dirty="0" smtClean="0"/>
              <a:t>(by law it must be accepted as a means of payment). </a:t>
            </a:r>
          </a:p>
          <a:p>
            <a:r>
              <a:rPr lang="en-US" dirty="0" smtClean="0"/>
              <a:t>The government controls the supply of token money (private production is illegal).</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14</a:t>
            </a:fld>
            <a:endParaRPr lang="en-GB"/>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524"/>
            <a:ext cx="1080120" cy="1080120"/>
          </a:xfrm>
          <a:prstGeom prst="rect">
            <a:avLst/>
          </a:prstGeom>
        </p:spPr>
      </p:pic>
    </p:spTree>
    <p:extLst>
      <p:ext uri="{BB962C8B-B14F-4D97-AF65-F5344CB8AC3E}">
        <p14:creationId xmlns:p14="http://schemas.microsoft.com/office/powerpoint/2010/main" val="596649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“IOU money”</a:t>
            </a:r>
            <a:endParaRPr lang="en-US" dirty="0"/>
          </a:p>
        </p:txBody>
      </p:sp>
      <p:sp>
        <p:nvSpPr>
          <p:cNvPr id="3" name="Tartalom helye 2"/>
          <p:cNvSpPr>
            <a:spLocks noGrp="1"/>
          </p:cNvSpPr>
          <p:nvPr>
            <p:ph idx="1"/>
          </p:nvPr>
        </p:nvSpPr>
        <p:spPr/>
        <p:txBody>
          <a:bodyPr/>
          <a:lstStyle/>
          <a:p>
            <a:r>
              <a:rPr lang="en-US" dirty="0" smtClean="0"/>
              <a:t>In modern economies, token money is supplemented by IOU money (“I owe you”).</a:t>
            </a:r>
          </a:p>
          <a:p>
            <a:r>
              <a:rPr lang="en-US" dirty="0" smtClean="0"/>
              <a:t>An </a:t>
            </a:r>
            <a:r>
              <a:rPr lang="en-US" b="1" dirty="0" smtClean="0"/>
              <a:t>IOU money</a:t>
            </a:r>
            <a:r>
              <a:rPr lang="en-US" dirty="0" smtClean="0"/>
              <a:t> is a medium of exchange based on the debt of a private firm or individual.</a:t>
            </a:r>
          </a:p>
          <a:p>
            <a:r>
              <a:rPr lang="en-US" dirty="0" smtClean="0"/>
              <a:t>A bank deposit is IOU money. It is a debt of the bank. Bank deposits are a medium of exchange because they are generally accepted as payment. </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15</a:t>
            </a:fld>
            <a:endParaRPr lang="en-GB"/>
          </a:p>
        </p:txBody>
      </p:sp>
    </p:spTree>
    <p:extLst>
      <p:ext uri="{BB962C8B-B14F-4D97-AF65-F5344CB8AC3E}">
        <p14:creationId xmlns:p14="http://schemas.microsoft.com/office/powerpoint/2010/main" val="208641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836712"/>
          </a:xfrm>
        </p:spPr>
        <p:txBody>
          <a:bodyPr/>
          <a:lstStyle/>
          <a:p>
            <a:r>
              <a:rPr lang="en-US" dirty="0" smtClean="0"/>
              <a:t>Banks and money</a:t>
            </a:r>
            <a:endParaRPr lang="en-US" dirty="0"/>
          </a:p>
        </p:txBody>
      </p:sp>
      <p:sp>
        <p:nvSpPr>
          <p:cNvPr id="3" name="Tartalom helye 2"/>
          <p:cNvSpPr>
            <a:spLocks noGrp="1"/>
          </p:cNvSpPr>
          <p:nvPr>
            <p:ph idx="1"/>
          </p:nvPr>
        </p:nvSpPr>
        <p:spPr>
          <a:xfrm>
            <a:off x="457200" y="836712"/>
            <a:ext cx="8229600" cy="5904656"/>
          </a:xfrm>
        </p:spPr>
        <p:txBody>
          <a:bodyPr>
            <a:normAutofit lnSpcReduction="10000"/>
          </a:bodyPr>
          <a:lstStyle/>
          <a:p>
            <a:r>
              <a:rPr lang="en-US" b="1" dirty="0" smtClean="0"/>
              <a:t>Banks create money</a:t>
            </a:r>
            <a:r>
              <a:rPr lang="en-US" dirty="0" smtClean="0"/>
              <a:t> by making loans, and creating deposits that are not fully backed by cash reserves. These deposits add to the medium of exchange. The </a:t>
            </a:r>
            <a:r>
              <a:rPr lang="en-US" b="1" dirty="0" smtClean="0"/>
              <a:t>money supply</a:t>
            </a:r>
            <a:r>
              <a:rPr lang="en-US" dirty="0" smtClean="0"/>
              <a:t> is the value of the stock of the medium of exchange in circulation.</a:t>
            </a:r>
          </a:p>
          <a:p>
            <a:r>
              <a:rPr lang="en-US" b="1" dirty="0" smtClean="0"/>
              <a:t>Bank reserves</a:t>
            </a:r>
            <a:r>
              <a:rPr lang="en-US" dirty="0" smtClean="0"/>
              <a:t> are the money available in the bank to meet possible withdrawals by depositors. The </a:t>
            </a:r>
            <a:r>
              <a:rPr lang="en-US" b="1" dirty="0" smtClean="0"/>
              <a:t>reserve ratio</a:t>
            </a:r>
            <a:r>
              <a:rPr lang="en-US" dirty="0" smtClean="0"/>
              <a:t> is the ratio of reserves to deposits. Deciding how many reserves to hold involves a trade-off between interest earnings and the danger of insolvency.</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16</a:t>
            </a:fld>
            <a:endParaRPr lang="en-GB"/>
          </a:p>
        </p:txBody>
      </p:sp>
    </p:spTree>
    <p:extLst>
      <p:ext uri="{BB962C8B-B14F-4D97-AF65-F5344CB8AC3E}">
        <p14:creationId xmlns:p14="http://schemas.microsoft.com/office/powerpoint/2010/main" val="689050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en-US" dirty="0" smtClean="0"/>
              <a:t>The business of banking</a:t>
            </a:r>
            <a:endParaRPr lang="en-US" dirty="0"/>
          </a:p>
        </p:txBody>
      </p:sp>
      <p:sp>
        <p:nvSpPr>
          <p:cNvPr id="3" name="Tartalom helye 2"/>
          <p:cNvSpPr>
            <a:spLocks noGrp="1"/>
          </p:cNvSpPr>
          <p:nvPr>
            <p:ph idx="1"/>
          </p:nvPr>
        </p:nvSpPr>
        <p:spPr>
          <a:xfrm>
            <a:off x="457200" y="1124744"/>
            <a:ext cx="8229600" cy="5400600"/>
          </a:xfrm>
        </p:spPr>
        <p:txBody>
          <a:bodyPr>
            <a:normAutofit fontScale="92500" lnSpcReduction="10000"/>
          </a:bodyPr>
          <a:lstStyle/>
          <a:p>
            <a:r>
              <a:rPr lang="en-US" dirty="0" smtClean="0"/>
              <a:t>A </a:t>
            </a:r>
            <a:r>
              <a:rPr lang="en-US" b="1" dirty="0" smtClean="0"/>
              <a:t>bank</a:t>
            </a:r>
            <a:r>
              <a:rPr lang="en-US" dirty="0" smtClean="0"/>
              <a:t> is a business making profits by lending and borrowing. To get money in, the bank offers attractive interest rates to depositors.</a:t>
            </a:r>
          </a:p>
          <a:p>
            <a:r>
              <a:rPr lang="en-US" dirty="0" smtClean="0"/>
              <a:t>Banks have to find profitable ways to lend what has been borrowed. The bank uses its specialist expertise to acquire a diversified portfolio of investments. </a:t>
            </a:r>
          </a:p>
          <a:p>
            <a:r>
              <a:rPr lang="en-US" dirty="0" smtClean="0"/>
              <a:t>Most money is lent to households and firms, usually at high interest rates. Some is used to buy securities such as long-term government bonds. Some is more prudently invested in liquid assets (including cash, the most liquid asset of all). </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17</a:t>
            </a:fld>
            <a:endParaRPr lang="en-GB"/>
          </a:p>
        </p:txBody>
      </p:sp>
    </p:spTree>
    <p:extLst>
      <p:ext uri="{BB962C8B-B14F-4D97-AF65-F5344CB8AC3E}">
        <p14:creationId xmlns:p14="http://schemas.microsoft.com/office/powerpoint/2010/main" val="164160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980728"/>
          </a:xfrm>
        </p:spPr>
        <p:txBody>
          <a:bodyPr/>
          <a:lstStyle/>
          <a:p>
            <a:r>
              <a:rPr lang="en-US" dirty="0" smtClean="0"/>
              <a:t>Liquidity</a:t>
            </a:r>
            <a:endParaRPr lang="en-US" dirty="0"/>
          </a:p>
        </p:txBody>
      </p:sp>
      <p:sp>
        <p:nvSpPr>
          <p:cNvPr id="3" name="Tartalom helye 2"/>
          <p:cNvSpPr>
            <a:spLocks noGrp="1"/>
          </p:cNvSpPr>
          <p:nvPr>
            <p:ph idx="1"/>
          </p:nvPr>
        </p:nvSpPr>
        <p:spPr>
          <a:xfrm>
            <a:off x="457200" y="908720"/>
            <a:ext cx="8229600" cy="5832648"/>
          </a:xfrm>
        </p:spPr>
        <p:txBody>
          <a:bodyPr>
            <a:normAutofit/>
          </a:bodyPr>
          <a:lstStyle/>
          <a:p>
            <a:r>
              <a:rPr lang="en-US" b="1" dirty="0" smtClean="0"/>
              <a:t>Liquidity</a:t>
            </a:r>
            <a:r>
              <a:rPr lang="en-US" dirty="0" smtClean="0"/>
              <a:t> is the cheapness, speed and certainty with which asset values can be converted back into money.</a:t>
            </a:r>
          </a:p>
          <a:p>
            <a:r>
              <a:rPr lang="en-US" dirty="0" smtClean="0"/>
              <a:t>Financial securities such as bills and bonds issued by governments and firms are often very liquid</a:t>
            </a:r>
            <a:r>
              <a:rPr lang="hu-HU" dirty="0" smtClean="0"/>
              <a:t> –</a:t>
            </a:r>
            <a:r>
              <a:rPr lang="en-US" dirty="0" smtClean="0"/>
              <a:t> banks can lend short term and still get their money back in time if depositors withdraw their money.</a:t>
            </a:r>
          </a:p>
          <a:p>
            <a:r>
              <a:rPr lang="en-US" dirty="0" smtClean="0"/>
              <a:t>In contrast, many loans to firms and households are quite illiquid. The bank cannot easily get its money back in a hurry. </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18</a:t>
            </a:fld>
            <a:endParaRPr lang="en-GB"/>
          </a:p>
        </p:txBody>
      </p:sp>
    </p:spTree>
    <p:extLst>
      <p:ext uri="{BB962C8B-B14F-4D97-AF65-F5344CB8AC3E}">
        <p14:creationId xmlns:p14="http://schemas.microsoft.com/office/powerpoint/2010/main" val="1123842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16632"/>
            <a:ext cx="8784976" cy="1143000"/>
          </a:xfrm>
        </p:spPr>
        <p:txBody>
          <a:bodyPr>
            <a:normAutofit fontScale="90000"/>
          </a:bodyPr>
          <a:lstStyle/>
          <a:p>
            <a:r>
              <a:rPr lang="en-US" dirty="0" smtClean="0"/>
              <a:t>Differences between commercial banks and other financial intermediaries</a:t>
            </a:r>
            <a:endParaRPr lang="en-US" dirty="0"/>
          </a:p>
        </p:txBody>
      </p:sp>
      <p:sp>
        <p:nvSpPr>
          <p:cNvPr id="3" name="Tartalom helye 2"/>
          <p:cNvSpPr>
            <a:spLocks noGrp="1"/>
          </p:cNvSpPr>
          <p:nvPr>
            <p:ph idx="1"/>
          </p:nvPr>
        </p:nvSpPr>
        <p:spPr>
          <a:xfrm>
            <a:off x="467544" y="1412776"/>
            <a:ext cx="8229600" cy="5257800"/>
          </a:xfrm>
        </p:spPr>
        <p:txBody>
          <a:bodyPr>
            <a:normAutofit fontScale="92500"/>
          </a:bodyPr>
          <a:lstStyle/>
          <a:p>
            <a:r>
              <a:rPr lang="en-GB" dirty="0" smtClean="0"/>
              <a:t>A </a:t>
            </a:r>
            <a:r>
              <a:rPr lang="en-GB" b="1" dirty="0" smtClean="0"/>
              <a:t>financial intermediary</a:t>
            </a:r>
            <a:r>
              <a:rPr lang="en-GB" dirty="0" smtClean="0"/>
              <a:t> specializes in bringing lenders and borrowers together. </a:t>
            </a:r>
            <a:r>
              <a:rPr lang="en-GB" b="1" dirty="0" smtClean="0"/>
              <a:t>Commercial banks</a:t>
            </a:r>
            <a:r>
              <a:rPr lang="en-GB" dirty="0" smtClean="0"/>
              <a:t> are financial intermediaries licensed to make loans and issue deposits, including deposits against which cheques can be written. </a:t>
            </a:r>
          </a:p>
          <a:p>
            <a:r>
              <a:rPr lang="en-GB" dirty="0" smtClean="0"/>
              <a:t>Banks are not the only financial intermediaries. Insurance companies, pension funds, and building societies also take in money in order to relend it. The crucial feature of banks is that some of their liabilities are used as a means of payment, and are thus part of the money stock.</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t>19</a:t>
            </a:fld>
            <a:endParaRPr lang="en-GB"/>
          </a:p>
        </p:txBody>
      </p:sp>
    </p:spTree>
    <p:extLst>
      <p:ext uri="{BB962C8B-B14F-4D97-AF65-F5344CB8AC3E}">
        <p14:creationId xmlns:p14="http://schemas.microsoft.com/office/powerpoint/2010/main" val="74001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kk</a:t>
            </a:r>
            <a:endParaRPr lang="en-GB" dirty="0"/>
          </a:p>
        </p:txBody>
      </p:sp>
      <p:sp>
        <p:nvSpPr>
          <p:cNvPr id="3" name="Tartalom helye 2"/>
          <p:cNvSpPr>
            <a:spLocks noGrp="1"/>
          </p:cNvSpPr>
          <p:nvPr>
            <p:ph idx="1"/>
          </p:nvPr>
        </p:nvSpPr>
        <p:spPr/>
        <p:txBody>
          <a:bodyPr/>
          <a:lstStyle/>
          <a:p>
            <a:endParaRPr lang="en-GB"/>
          </a:p>
        </p:txBody>
      </p:sp>
      <p:sp>
        <p:nvSpPr>
          <p:cNvPr id="4" name="Dia számának helye 3"/>
          <p:cNvSpPr>
            <a:spLocks noGrp="1"/>
          </p:cNvSpPr>
          <p:nvPr>
            <p:ph type="sldNum" sz="quarter" idx="12"/>
          </p:nvPr>
        </p:nvSpPr>
        <p:spPr/>
        <p:txBody>
          <a:bodyPr/>
          <a:lstStyle/>
          <a:p>
            <a:fld id="{9842FA30-2F64-4D93-BC2D-C4767588A1F1}" type="slidenum">
              <a:rPr lang="en-GB" smtClean="0"/>
              <a:t>2</a:t>
            </a:fld>
            <a:endParaRPr lang="en-GB"/>
          </a:p>
        </p:txBody>
      </p:sp>
      <p:pic>
        <p:nvPicPr>
          <p:cNvPr id="5" name="Kép 4"/>
          <p:cNvPicPr>
            <a:picLocks noChangeAspect="1"/>
          </p:cNvPicPr>
          <p:nvPr/>
        </p:nvPicPr>
        <p:blipFill>
          <a:blip r:embed="rId3"/>
          <a:stretch>
            <a:fillRect/>
          </a:stretch>
        </p:blipFill>
        <p:spPr>
          <a:xfrm>
            <a:off x="-638" y="-29058"/>
            <a:ext cx="9145276" cy="6916115"/>
          </a:xfrm>
          <a:prstGeom prst="rect">
            <a:avLst/>
          </a:prstGeom>
        </p:spPr>
      </p:pic>
      <p:grpSp>
        <p:nvGrpSpPr>
          <p:cNvPr id="6" name="Group 3688"/>
          <p:cNvGrpSpPr/>
          <p:nvPr/>
        </p:nvGrpSpPr>
        <p:grpSpPr>
          <a:xfrm>
            <a:off x="0" y="-26987"/>
            <a:ext cx="9144000" cy="7484461"/>
            <a:chOff x="0" y="0"/>
            <a:chExt cx="9144000" cy="7485039"/>
          </a:xfrm>
        </p:grpSpPr>
        <p:pic>
          <p:nvPicPr>
            <p:cNvPr id="7" name="Picture 4095"/>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58"/>
            <p:cNvPicPr/>
            <p:nvPr/>
          </p:nvPicPr>
          <p:blipFill>
            <a:blip r:embed="rId5" cstate="screen">
              <a:extLst>
                <a:ext uri="{28A0092B-C50C-407E-A947-70E740481C1C}">
                  <a14:useLocalDpi xmlns:a14="http://schemas.microsoft.com/office/drawing/2010/main"/>
                </a:ext>
              </a:extLst>
            </a:blip>
            <a:stretch>
              <a:fillRect/>
            </a:stretch>
          </p:blipFill>
          <p:spPr>
            <a:xfrm>
              <a:off x="0" y="5041900"/>
              <a:ext cx="9144000" cy="1816100"/>
            </a:xfrm>
            <a:prstGeom prst="rect">
              <a:avLst/>
            </a:prstGeom>
          </p:spPr>
        </p:pic>
        <p:pic>
          <p:nvPicPr>
            <p:cNvPr id="9" name="Picture 60"/>
            <p:cNvPicPr/>
            <p:nvPr/>
          </p:nvPicPr>
          <p:blipFill>
            <a:blip r:embed="rId6" cstate="screen">
              <a:extLst>
                <a:ext uri="{28A0092B-C50C-407E-A947-70E740481C1C}">
                  <a14:useLocalDpi xmlns:a14="http://schemas.microsoft.com/office/drawing/2010/main"/>
                </a:ext>
              </a:extLst>
            </a:blip>
            <a:stretch>
              <a:fillRect/>
            </a:stretch>
          </p:blipFill>
          <p:spPr>
            <a:xfrm>
              <a:off x="0" y="5067300"/>
              <a:ext cx="2616200" cy="1282700"/>
            </a:xfrm>
            <a:prstGeom prst="rect">
              <a:avLst/>
            </a:prstGeom>
          </p:spPr>
        </p:pic>
        <p:pic>
          <p:nvPicPr>
            <p:cNvPr id="10" name="Picture 62"/>
            <p:cNvPicPr/>
            <p:nvPr/>
          </p:nvPicPr>
          <p:blipFill>
            <a:blip r:embed="rId7" cstate="screen">
              <a:extLst>
                <a:ext uri="{28A0092B-C50C-407E-A947-70E740481C1C}">
                  <a14:useLocalDpi xmlns:a14="http://schemas.microsoft.com/office/drawing/2010/main"/>
                </a:ext>
              </a:extLst>
            </a:blip>
            <a:stretch>
              <a:fillRect/>
            </a:stretch>
          </p:blipFill>
          <p:spPr>
            <a:xfrm>
              <a:off x="0" y="5431367"/>
              <a:ext cx="2747433" cy="1426633"/>
            </a:xfrm>
            <a:prstGeom prst="rect">
              <a:avLst/>
            </a:prstGeom>
          </p:spPr>
        </p:pic>
        <p:sp>
          <p:nvSpPr>
            <p:cNvPr id="11" name="Rectangle 63"/>
            <p:cNvSpPr/>
            <p:nvPr/>
          </p:nvSpPr>
          <p:spPr>
            <a:xfrm>
              <a:off x="2179032" y="5177570"/>
              <a:ext cx="993191" cy="2307469"/>
            </a:xfrm>
            <a:prstGeom prst="rect">
              <a:avLst/>
            </a:prstGeom>
            <a:ln>
              <a:noFill/>
            </a:ln>
          </p:spPr>
          <p:txBody>
            <a:bodyPr vert="horz" lIns="0" tIns="0" rIns="0" bIns="0" rtlCol="0">
              <a:noAutofit/>
            </a:bodyPr>
            <a:lstStyle/>
            <a:p>
              <a:pPr>
                <a:lnSpc>
                  <a:spcPct val="107000"/>
                </a:lnSpc>
                <a:spcAft>
                  <a:spcPts val="800"/>
                </a:spcAft>
              </a:pPr>
              <a:r>
                <a:rPr lang="hu-HU" sz="11200">
                  <a:solidFill>
                    <a:srgbClr val="FFFFFF"/>
                  </a:solidFill>
                  <a:effectLst/>
                  <a:latin typeface="Impact" panose="020B0806030902050204" pitchFamily="34" charset="0"/>
                  <a:ea typeface="Impact" panose="020B0806030902050204" pitchFamily="34" charset="0"/>
                  <a:cs typeface="Impact" panose="020B0806030902050204" pitchFamily="34" charset="0"/>
                </a:rPr>
                <a:t>?</a:t>
              </a:r>
              <a:endParaRPr lang="hu-HU"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2703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8" name="suction.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en-US" dirty="0" smtClean="0"/>
              <a:t>Sight and time deposits</a:t>
            </a:r>
            <a:endParaRPr lang="en-US" dirty="0"/>
          </a:p>
        </p:txBody>
      </p:sp>
      <p:sp>
        <p:nvSpPr>
          <p:cNvPr id="3" name="Tartalom helye 2"/>
          <p:cNvSpPr>
            <a:spLocks noGrp="1"/>
          </p:cNvSpPr>
          <p:nvPr>
            <p:ph idx="1"/>
          </p:nvPr>
        </p:nvSpPr>
        <p:spPr>
          <a:xfrm>
            <a:off x="457200" y="980728"/>
            <a:ext cx="8229600" cy="5688632"/>
          </a:xfrm>
        </p:spPr>
        <p:txBody>
          <a:bodyPr>
            <a:normAutofit lnSpcReduction="10000"/>
          </a:bodyPr>
          <a:lstStyle/>
          <a:p>
            <a:r>
              <a:rPr lang="en-US" dirty="0" smtClean="0"/>
              <a:t>Liabilities of commercial banks include sight and time deposits. The money in </a:t>
            </a:r>
            <a:r>
              <a:rPr lang="en-US" b="1" dirty="0" smtClean="0"/>
              <a:t>sight deposits</a:t>
            </a:r>
            <a:r>
              <a:rPr lang="en-US" dirty="0" smtClean="0"/>
              <a:t> can be withdrawn ‘on sight’ without prior notice. </a:t>
            </a:r>
            <a:r>
              <a:rPr lang="en-US" b="1" dirty="0" smtClean="0"/>
              <a:t>Time deposits</a:t>
            </a:r>
            <a:r>
              <a:rPr lang="en-US" dirty="0" smtClean="0"/>
              <a:t>, paying higher interest rates, require the depositor to give notice before withdrawing money.</a:t>
            </a:r>
          </a:p>
          <a:p>
            <a:r>
              <a:rPr lang="en-GB" dirty="0" smtClean="0"/>
              <a:t>Checking</a:t>
            </a:r>
            <a:r>
              <a:rPr lang="en-US" dirty="0" smtClean="0"/>
              <a:t> accounts are sight deposits. Time deposits, which include some savings accounts, pay higher interest rates because banks have time to organize the sale of their high-interest assets in order to have the cash available to meet withdrawals.</a:t>
            </a:r>
          </a:p>
          <a:p>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20</a:t>
            </a:fld>
            <a:endParaRPr lang="en-GB"/>
          </a:p>
        </p:txBody>
      </p:sp>
    </p:spTree>
    <p:extLst>
      <p:ext uri="{BB962C8B-B14F-4D97-AF65-F5344CB8AC3E}">
        <p14:creationId xmlns:p14="http://schemas.microsoft.com/office/powerpoint/2010/main" val="1340797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Other liabilities</a:t>
            </a:r>
            <a:endParaRPr lang="en-GB" dirty="0"/>
          </a:p>
        </p:txBody>
      </p:sp>
      <p:sp>
        <p:nvSpPr>
          <p:cNvPr id="3" name="Tartalom helye 2"/>
          <p:cNvSpPr>
            <a:spLocks noGrp="1"/>
          </p:cNvSpPr>
          <p:nvPr>
            <p:ph idx="1"/>
          </p:nvPr>
        </p:nvSpPr>
        <p:spPr/>
        <p:txBody>
          <a:bodyPr/>
          <a:lstStyle/>
          <a:p>
            <a:r>
              <a:rPr lang="en-GB" dirty="0" smtClean="0"/>
              <a:t>Certificates of deposit (CDs) are large ‘wholesale’ time deposits, a one-off deal with a particular client for a specified period, paying more generous interest rates. </a:t>
            </a:r>
          </a:p>
          <a:p>
            <a:r>
              <a:rPr lang="en-GB" dirty="0" smtClean="0"/>
              <a:t>The other liabilities of banks are various ‘money market instruments’, short-term and highly liquid borrowing by banks.</a:t>
            </a:r>
            <a:endParaRPr lang="en-GB" dirty="0"/>
          </a:p>
        </p:txBody>
      </p:sp>
      <p:sp>
        <p:nvSpPr>
          <p:cNvPr id="5" name="Dia számának helye 4"/>
          <p:cNvSpPr>
            <a:spLocks noGrp="1"/>
          </p:cNvSpPr>
          <p:nvPr>
            <p:ph type="sldNum" sz="quarter" idx="12"/>
          </p:nvPr>
        </p:nvSpPr>
        <p:spPr/>
        <p:txBody>
          <a:bodyPr/>
          <a:lstStyle/>
          <a:p>
            <a:fld id="{9842FA30-2F64-4D93-BC2D-C4767588A1F1}" type="slidenum">
              <a:rPr lang="en-GB" smtClean="0"/>
              <a:t>21</a:t>
            </a:fld>
            <a:endParaRPr lang="en-GB"/>
          </a:p>
        </p:txBody>
      </p:sp>
    </p:spTree>
    <p:extLst>
      <p:ext uri="{BB962C8B-B14F-4D97-AF65-F5344CB8AC3E}">
        <p14:creationId xmlns:p14="http://schemas.microsoft.com/office/powerpoint/2010/main" val="292550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692696"/>
          </a:xfrm>
        </p:spPr>
        <p:txBody>
          <a:bodyPr>
            <a:normAutofit fontScale="90000"/>
          </a:bodyPr>
          <a:lstStyle/>
          <a:p>
            <a:r>
              <a:rPr lang="en-GB" dirty="0" smtClean="0"/>
              <a:t>How do banks create money?</a:t>
            </a:r>
            <a:endParaRPr lang="en-GB"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713283397"/>
              </p:ext>
            </p:extLst>
          </p:nvPr>
        </p:nvGraphicFramePr>
        <p:xfrm>
          <a:off x="467544" y="692696"/>
          <a:ext cx="8229600" cy="3484880"/>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20000"/>
                    </a:ext>
                  </a:extLst>
                </a:gridCol>
                <a:gridCol w="88235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11560">
                  <a:extLst>
                    <a:ext uri="{9D8B030D-6E8A-4147-A177-3AD203B41FA5}">
                      <a16:colId xmlns:a16="http://schemas.microsoft.com/office/drawing/2014/main" val="20003"/>
                    </a:ext>
                  </a:extLst>
                </a:gridCol>
                <a:gridCol w="817240">
                  <a:extLst>
                    <a:ext uri="{9D8B030D-6E8A-4147-A177-3AD203B41FA5}">
                      <a16:colId xmlns:a16="http://schemas.microsoft.com/office/drawing/2014/main" val="20004"/>
                    </a:ext>
                  </a:extLst>
                </a:gridCol>
                <a:gridCol w="1054968">
                  <a:extLst>
                    <a:ext uri="{9D8B030D-6E8A-4147-A177-3AD203B41FA5}">
                      <a16:colId xmlns:a16="http://schemas.microsoft.com/office/drawing/2014/main" val="20005"/>
                    </a:ext>
                  </a:extLst>
                </a:gridCol>
                <a:gridCol w="773832">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a:txBody>
                    <a:bodyPr/>
                    <a:lstStyle/>
                    <a:p>
                      <a:endParaRPr lang="en-GB" noProof="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en-GB" noProof="0" dirty="0" smtClean="0"/>
                        <a:t>Banks</a:t>
                      </a:r>
                      <a:endParaRPr lang="en-GB"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gridSpan="4">
                  <a:txBody>
                    <a:bodyPr/>
                    <a:lstStyle/>
                    <a:p>
                      <a:r>
                        <a:rPr lang="en-GB" noProof="0" dirty="0" smtClean="0"/>
                        <a:t>Non-bank private</a:t>
                      </a:r>
                      <a:r>
                        <a:rPr lang="en-GB" baseline="0" noProof="0" dirty="0" smtClean="0"/>
                        <a:t> sector</a:t>
                      </a:r>
                      <a:endParaRPr lang="en-GB"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370840">
                <a:tc>
                  <a:txBody>
                    <a:bodyPr/>
                    <a:lstStyle/>
                    <a:p>
                      <a:endParaRPr lang="en-GB" noProof="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l" defTabSz="914400" rtl="0" eaLnBrk="1" latinLnBrk="0" hangingPunct="1"/>
                      <a:r>
                        <a:rPr lang="en-GB" sz="1800" b="1" kern="1200" noProof="0" dirty="0" smtClean="0">
                          <a:solidFill>
                            <a:schemeClr val="lt1"/>
                          </a:solidFill>
                          <a:latin typeface="+mn-lt"/>
                          <a:ea typeface="+mn-ea"/>
                          <a:cs typeface="+mn-cs"/>
                        </a:rPr>
                        <a:t>Assets</a:t>
                      </a:r>
                      <a:endParaRPr lang="en-GB" sz="1800" b="1" kern="1200" noProof="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gridSpan="2">
                  <a:txBody>
                    <a:bodyPr/>
                    <a:lstStyle/>
                    <a:p>
                      <a:pPr marL="0" algn="l" defTabSz="914400" rtl="0" eaLnBrk="1" latinLnBrk="0" hangingPunct="1"/>
                      <a:r>
                        <a:rPr lang="en-GB" sz="1800" b="1" kern="1200" noProof="0" dirty="0" smtClean="0">
                          <a:solidFill>
                            <a:schemeClr val="lt1"/>
                          </a:solidFill>
                          <a:latin typeface="+mn-lt"/>
                          <a:ea typeface="+mn-ea"/>
                          <a:cs typeface="+mn-cs"/>
                        </a:rPr>
                        <a:t>Liabilities</a:t>
                      </a:r>
                      <a:endParaRPr lang="en-GB" sz="18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gridSpan="2">
                  <a:txBody>
                    <a:bodyPr/>
                    <a:lstStyle/>
                    <a:p>
                      <a:pPr marL="0" algn="l" defTabSz="914400" rtl="0" eaLnBrk="1" latinLnBrk="0" hangingPunct="1"/>
                      <a:r>
                        <a:rPr lang="en-GB" sz="1800" b="1" kern="1200" noProof="0" dirty="0" smtClean="0">
                          <a:solidFill>
                            <a:schemeClr val="lt1"/>
                          </a:solidFill>
                          <a:latin typeface="+mn-lt"/>
                          <a:ea typeface="+mn-ea"/>
                          <a:cs typeface="+mn-cs"/>
                        </a:rPr>
                        <a:t>Monetary assets</a:t>
                      </a:r>
                      <a:endParaRPr lang="en-GB" sz="1800" b="1" kern="1200" noProof="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gridSpan="2">
                  <a:txBody>
                    <a:bodyPr/>
                    <a:lstStyle/>
                    <a:p>
                      <a:pPr marL="0" algn="l" defTabSz="914400" rtl="0" eaLnBrk="1" latinLnBrk="0" hangingPunct="1"/>
                      <a:r>
                        <a:rPr lang="en-GB" sz="1800" b="1" kern="1200" noProof="0" dirty="0" smtClean="0">
                          <a:solidFill>
                            <a:schemeClr val="lt1"/>
                          </a:solidFill>
                          <a:latin typeface="+mn-lt"/>
                          <a:ea typeface="+mn-ea"/>
                          <a:cs typeface="+mn-cs"/>
                        </a:rPr>
                        <a:t>Liabilities</a:t>
                      </a:r>
                      <a:endParaRPr lang="en-GB" sz="1800" b="1" kern="1200" noProof="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1"/>
                  </a:ext>
                </a:extLst>
              </a:tr>
              <a:tr h="370840">
                <a:tc rowSpan="2">
                  <a:txBody>
                    <a:bodyPr/>
                    <a:lstStyle/>
                    <a:p>
                      <a:r>
                        <a:rPr lang="en-GB" noProof="0" dirty="0" smtClean="0"/>
                        <a:t>Initial</a:t>
                      </a:r>
                      <a:endParaRPr lang="en-GB"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dirty="0" smtClean="0"/>
                        <a:t>Cash</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dirty="0" smtClean="0"/>
                        <a:t>Deposits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dirty="0" smtClean="0"/>
                        <a:t>Cash</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1 000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GB" noProof="0" dirty="0" smtClean="0"/>
                        <a:t>Loans from banks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70840">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noProof="0" dirty="0" smtClean="0"/>
                        <a:t>Loans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GB" dirty="0"/>
                    </a:p>
                  </a:txBody>
                  <a:tcPr>
                    <a:solidFill>
                      <a:schemeClr val="accent5">
                        <a:lumMod val="20000"/>
                        <a:lumOff val="80000"/>
                      </a:schemeClr>
                    </a:solidFill>
                  </a:tcPr>
                </a:tc>
                <a:tc vMerge="1">
                  <a:txBody>
                    <a:bodyPr/>
                    <a:lstStyle/>
                    <a:p>
                      <a:pPr algn="r"/>
                      <a:endParaRPr lang="en-GB" dirty="0"/>
                    </a:p>
                  </a:txBody>
                  <a:tcPr>
                    <a:lnR w="381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3"/>
                  </a:ext>
                </a:extLst>
              </a:tr>
              <a:tr h="370840">
                <a:tc rowSpan="2">
                  <a:txBody>
                    <a:bodyPr/>
                    <a:lstStyle/>
                    <a:p>
                      <a:r>
                        <a:rPr lang="en-GB" sz="1600" noProof="0" dirty="0" smtClean="0"/>
                        <a:t>Inter-mediate</a:t>
                      </a:r>
                      <a:endParaRPr lang="en-GB" sz="1600"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noProof="0" dirty="0" smtClean="0"/>
                        <a:t>Cash</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1 000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dirty="0" smtClean="0"/>
                        <a:t>Deposits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1 000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dirty="0" smtClean="0"/>
                        <a:t>Cash</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Loans from banks</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noProof="0" dirty="0" smtClean="0"/>
                        <a:t>Deposits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GB" noProof="0" dirty="0" smtClean="0"/>
                        <a:t>1 000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GB" dirty="0"/>
                    </a:p>
                  </a:txBody>
                  <a:tcPr>
                    <a:solidFill>
                      <a:schemeClr val="accent5">
                        <a:lumMod val="20000"/>
                        <a:lumOff val="80000"/>
                      </a:schemeClr>
                    </a:solidFill>
                  </a:tcPr>
                </a:tc>
                <a:tc vMerge="1">
                  <a:txBody>
                    <a:bodyPr/>
                    <a:lstStyle/>
                    <a:p>
                      <a:pPr algn="r"/>
                      <a:endParaRPr lang="en-GB" dirty="0"/>
                    </a:p>
                  </a:txBody>
                  <a:tcPr>
                    <a:lnR w="381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5"/>
                  </a:ext>
                </a:extLst>
              </a:tr>
              <a:tr h="151695">
                <a:tc rowSpan="2">
                  <a:txBody>
                    <a:bodyPr/>
                    <a:lstStyle/>
                    <a:p>
                      <a:r>
                        <a:rPr lang="en-GB" noProof="0" dirty="0" smtClean="0"/>
                        <a:t>Final</a:t>
                      </a:r>
                      <a:endParaRPr lang="en-GB" noProof="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GB" noProof="0" dirty="0" smtClean="0"/>
                        <a:t>Cash</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1 000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noProof="0" dirty="0" smtClean="0"/>
                        <a:t>Deposits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10 000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Loans from banks</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a:txBody>
                    <a:bodyPr/>
                    <a:lstStyle/>
                    <a:p>
                      <a:pPr algn="r"/>
                      <a:r>
                        <a:rPr lang="en-GB" noProof="0" dirty="0" smtClean="0"/>
                        <a:t>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370840">
                <a:tc vMerge="1">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en-GB" noProof="0" dirty="0" smtClean="0"/>
                        <a:t>Loans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GB" noProof="0" dirty="0" smtClean="0"/>
                        <a:t>9 000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noProof="0" dirty="0" smtClean="0"/>
                        <a:t>Deposits</a:t>
                      </a:r>
                      <a:endParaRPr lang="en-GB"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a:r>
                        <a:rPr lang="en-GB" noProof="0" dirty="0" smtClean="0"/>
                        <a:t>10000</a:t>
                      </a:r>
                      <a:endParaRPr lang="en-GB"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GB" dirty="0"/>
                    </a:p>
                  </a:txBody>
                  <a:tcPr>
                    <a:lnB w="381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algn="r"/>
                      <a:endParaRPr lang="en-GB"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5" name="Szövegdoboz 4"/>
          <p:cNvSpPr txBox="1"/>
          <p:nvPr/>
        </p:nvSpPr>
        <p:spPr>
          <a:xfrm>
            <a:off x="179512" y="4293096"/>
            <a:ext cx="8856984" cy="2462213"/>
          </a:xfrm>
          <a:prstGeom prst="rect">
            <a:avLst/>
          </a:prstGeom>
          <a:noFill/>
        </p:spPr>
        <p:txBody>
          <a:bodyPr wrap="square" rtlCol="0">
            <a:spAutoFit/>
          </a:bodyPr>
          <a:lstStyle/>
          <a:p>
            <a:pPr algn="just"/>
            <a:r>
              <a:rPr lang="en-GB" sz="2200" dirty="0" smtClean="0"/>
              <a:t>Originally, there was €1000 of cash in circulation. That was the money supply. When paid into bank vaults, it went out of general circulation as the medium of exchange. But the public acquired €1000 of bank deposits against which cheques may be written. The money supply was still €1000. Then </a:t>
            </a:r>
            <a:r>
              <a:rPr lang="en-US" sz="2200" dirty="0" smtClean="0"/>
              <a:t>the</a:t>
            </a:r>
            <a:r>
              <a:rPr lang="hu-HU" sz="2200" dirty="0" smtClean="0"/>
              <a:t> </a:t>
            </a:r>
            <a:r>
              <a:rPr lang="en-GB" sz="2200" dirty="0" smtClean="0"/>
              <a:t>bank</a:t>
            </a:r>
            <a:r>
              <a:rPr lang="hu-HU" sz="2200" dirty="0" smtClean="0"/>
              <a:t>s</a:t>
            </a:r>
            <a:r>
              <a:rPr lang="en-GB" sz="2200" dirty="0" smtClean="0"/>
              <a:t> created overdrafts not fully backed by cash reserves. Now the public had €10 000 of deposits against which to write cheques. The money supply rose from €1000 to €10 000. Banks created money. </a:t>
            </a:r>
            <a:endParaRPr lang="en-GB" sz="2200" dirty="0"/>
          </a:p>
        </p:txBody>
      </p:sp>
      <p:sp>
        <p:nvSpPr>
          <p:cNvPr id="6" name="Dia számának helye 5"/>
          <p:cNvSpPr>
            <a:spLocks noGrp="1"/>
          </p:cNvSpPr>
          <p:nvPr>
            <p:ph type="sldNum" sz="quarter" idx="12"/>
          </p:nvPr>
        </p:nvSpPr>
        <p:spPr/>
        <p:txBody>
          <a:bodyPr/>
          <a:lstStyle/>
          <a:p>
            <a:fld id="{9842FA30-2F64-4D93-BC2D-C4767588A1F1}" type="slidenum">
              <a:rPr lang="en-GB" smtClean="0"/>
              <a:t>22</a:t>
            </a:fld>
            <a:endParaRPr lang="en-GB"/>
          </a:p>
        </p:txBody>
      </p:sp>
    </p:spTree>
    <p:extLst>
      <p:ext uri="{BB962C8B-B14F-4D97-AF65-F5344CB8AC3E}">
        <p14:creationId xmlns:p14="http://schemas.microsoft.com/office/powerpoint/2010/main" val="20857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467544" y="28636"/>
            <a:ext cx="8229600" cy="1143000"/>
          </a:xfrm>
        </p:spPr>
        <p:txBody>
          <a:bodyPr>
            <a:normAutofit fontScale="90000"/>
          </a:bodyPr>
          <a:lstStyle/>
          <a:p>
            <a:r>
              <a:rPr lang="en-GB" dirty="0" smtClean="0"/>
              <a:t>The reserve ratio and financial panics</a:t>
            </a:r>
            <a:endParaRPr lang="en-GB" dirty="0"/>
          </a:p>
        </p:txBody>
      </p:sp>
      <p:sp>
        <p:nvSpPr>
          <p:cNvPr id="10" name="Tartalom helye 9"/>
          <p:cNvSpPr>
            <a:spLocks noGrp="1"/>
          </p:cNvSpPr>
          <p:nvPr>
            <p:ph sz="half" idx="1"/>
          </p:nvPr>
        </p:nvSpPr>
        <p:spPr>
          <a:xfrm>
            <a:off x="457200" y="1052736"/>
            <a:ext cx="4038600" cy="5328592"/>
          </a:xfrm>
        </p:spPr>
        <p:txBody>
          <a:bodyPr>
            <a:normAutofit lnSpcReduction="10000"/>
          </a:bodyPr>
          <a:lstStyle/>
          <a:p>
            <a:r>
              <a:rPr lang="en-GB" sz="2400" dirty="0" smtClean="0"/>
              <a:t>In our example, the reserve ratio of the banks was 10%.</a:t>
            </a:r>
          </a:p>
          <a:p>
            <a:r>
              <a:rPr lang="en-GB" sz="2400" dirty="0" smtClean="0"/>
              <a:t>The </a:t>
            </a:r>
            <a:r>
              <a:rPr lang="en-GB" sz="2400" b="1" dirty="0" smtClean="0"/>
              <a:t>reserve ratio </a:t>
            </a:r>
            <a:r>
              <a:rPr lang="en-GB" sz="2400" dirty="0" smtClean="0"/>
              <a:t>may be imposed by law or it can reflect profit-maximizing smart behaviour by banks that balance risk and reward. </a:t>
            </a:r>
          </a:p>
          <a:p>
            <a:r>
              <a:rPr lang="en-GB" sz="2400" dirty="0" smtClean="0"/>
              <a:t>The risk is the possibility of being short in cash, the reward is the interest rate spread. The </a:t>
            </a:r>
            <a:r>
              <a:rPr lang="en-GB" sz="2400" b="1" dirty="0" smtClean="0"/>
              <a:t>interest rate spread </a:t>
            </a:r>
            <a:r>
              <a:rPr lang="en-GB" sz="2400" dirty="0" smtClean="0"/>
              <a:t>is the excess of the loan interest rate over the deposit interest rate.</a:t>
            </a:r>
          </a:p>
          <a:p>
            <a:endParaRPr lang="en-GB" sz="2400" dirty="0"/>
          </a:p>
        </p:txBody>
      </p:sp>
      <p:sp>
        <p:nvSpPr>
          <p:cNvPr id="11" name="Tartalom helye 10"/>
          <p:cNvSpPr>
            <a:spLocks noGrp="1"/>
          </p:cNvSpPr>
          <p:nvPr>
            <p:ph sz="half" idx="2"/>
          </p:nvPr>
        </p:nvSpPr>
        <p:spPr>
          <a:xfrm>
            <a:off x="4648200" y="1052736"/>
            <a:ext cx="4038600" cy="5544616"/>
          </a:xfrm>
        </p:spPr>
        <p:txBody>
          <a:bodyPr>
            <a:normAutofit lnSpcReduction="10000"/>
          </a:bodyPr>
          <a:lstStyle/>
          <a:p>
            <a:r>
              <a:rPr lang="en-GB" sz="2400" dirty="0" smtClean="0"/>
              <a:t>Everybody knows what the banks are doing. Usually people don’t mind. But if people believe that a bank has lent too much, and will be unable to meet depositors’ claims, there will be a </a:t>
            </a:r>
            <a:r>
              <a:rPr lang="en-GB" sz="2400" b="1" dirty="0" smtClean="0"/>
              <a:t>run</a:t>
            </a:r>
            <a:r>
              <a:rPr lang="en-GB" sz="2400" dirty="0" smtClean="0"/>
              <a:t> on the bank. </a:t>
            </a:r>
          </a:p>
          <a:p>
            <a:r>
              <a:rPr lang="en-GB" sz="2400" dirty="0" smtClean="0"/>
              <a:t>If the bank cannot repay all depositors, you try to get your money out first while the bank can still pay. Since everyone does the same thing, the bank will go bankrupt. A </a:t>
            </a:r>
            <a:r>
              <a:rPr lang="en-GB" sz="2400" b="1" dirty="0" smtClean="0"/>
              <a:t>financial panic</a:t>
            </a:r>
            <a:r>
              <a:rPr lang="en-GB" sz="2400" dirty="0" smtClean="0"/>
              <a:t> is a self-fulfilling prophecy.</a:t>
            </a:r>
            <a:endParaRPr lang="en-GB" sz="2400" dirty="0"/>
          </a:p>
        </p:txBody>
      </p:sp>
      <p:sp>
        <p:nvSpPr>
          <p:cNvPr id="12" name="Dia számának helye 11"/>
          <p:cNvSpPr>
            <a:spLocks noGrp="1"/>
          </p:cNvSpPr>
          <p:nvPr>
            <p:ph type="sldNum" sz="quarter" idx="12"/>
          </p:nvPr>
        </p:nvSpPr>
        <p:spPr/>
        <p:txBody>
          <a:bodyPr/>
          <a:lstStyle/>
          <a:p>
            <a:fld id="{9842FA30-2F64-4D93-BC2D-C4767588A1F1}" type="slidenum">
              <a:rPr lang="en-GB" smtClean="0"/>
              <a:t>23</a:t>
            </a:fld>
            <a:endParaRPr lang="en-GB"/>
          </a:p>
        </p:txBody>
      </p:sp>
    </p:spTree>
    <p:extLst>
      <p:ext uri="{BB962C8B-B14F-4D97-AF65-F5344CB8AC3E}">
        <p14:creationId xmlns:p14="http://schemas.microsoft.com/office/powerpoint/2010/main" val="2593351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Creation of token money</a:t>
            </a:r>
            <a:endParaRPr lang="en-GB" dirty="0"/>
          </a:p>
        </p:txBody>
      </p:sp>
      <p:sp>
        <p:nvSpPr>
          <p:cNvPr id="3" name="Tartalom helye 2"/>
          <p:cNvSpPr>
            <a:spLocks noGrp="1"/>
          </p:cNvSpPr>
          <p:nvPr>
            <p:ph idx="1"/>
          </p:nvPr>
        </p:nvSpPr>
        <p:spPr>
          <a:xfrm>
            <a:off x="467544" y="1628800"/>
            <a:ext cx="8229600" cy="4896544"/>
          </a:xfrm>
        </p:spPr>
        <p:txBody>
          <a:bodyPr>
            <a:normAutofit fontScale="92500"/>
          </a:bodyPr>
          <a:lstStyle/>
          <a:p>
            <a:r>
              <a:rPr lang="en-GB" dirty="0" smtClean="0"/>
              <a:t>Cash reserves of commercial banks are a small fraction of total bank deposits. Bank-created deposit money is much the largest part of money supply in modern economies. Banks’ deposits depend on the cash reserves of the banks.  </a:t>
            </a:r>
          </a:p>
          <a:p>
            <a:r>
              <a:rPr lang="en-GB" dirty="0" smtClean="0"/>
              <a:t>Through the </a:t>
            </a:r>
            <a:r>
              <a:rPr lang="en-GB" b="1" dirty="0" smtClean="0"/>
              <a:t>central bank</a:t>
            </a:r>
            <a:r>
              <a:rPr lang="en-GB" dirty="0" smtClean="0"/>
              <a:t>, the government controls the issue of token money in a modern economy. Private creation of token money is outlawed since its value as a medium of exchange exceeds the direct cost of its production.</a:t>
            </a:r>
          </a:p>
        </p:txBody>
      </p:sp>
      <p:sp>
        <p:nvSpPr>
          <p:cNvPr id="4" name="Dia számának helye 3"/>
          <p:cNvSpPr>
            <a:spLocks noGrp="1"/>
          </p:cNvSpPr>
          <p:nvPr>
            <p:ph type="sldNum" sz="quarter" idx="12"/>
          </p:nvPr>
        </p:nvSpPr>
        <p:spPr/>
        <p:txBody>
          <a:bodyPr/>
          <a:lstStyle/>
          <a:p>
            <a:fld id="{9842FA30-2F64-4D93-BC2D-C4767588A1F1}" type="slidenum">
              <a:rPr lang="en-GB" smtClean="0"/>
              <a:t>24</a:t>
            </a:fld>
            <a:endParaRPr lang="en-GB" dirty="0"/>
          </a:p>
        </p:txBody>
      </p:sp>
    </p:spTree>
    <p:extLst>
      <p:ext uri="{BB962C8B-B14F-4D97-AF65-F5344CB8AC3E}">
        <p14:creationId xmlns:p14="http://schemas.microsoft.com/office/powerpoint/2010/main" val="361359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The monetary base</a:t>
            </a:r>
            <a:endParaRPr lang="en-GB" dirty="0"/>
          </a:p>
        </p:txBody>
      </p:sp>
      <p:sp>
        <p:nvSpPr>
          <p:cNvPr id="3" name="Tartalom helye 2"/>
          <p:cNvSpPr>
            <a:spLocks noGrp="1"/>
          </p:cNvSpPr>
          <p:nvPr>
            <p:ph idx="1"/>
          </p:nvPr>
        </p:nvSpPr>
        <p:spPr/>
        <p:txBody>
          <a:bodyPr>
            <a:normAutofit fontScale="92500"/>
          </a:bodyPr>
          <a:lstStyle/>
          <a:p>
            <a:r>
              <a:rPr lang="en-GB" dirty="0" smtClean="0"/>
              <a:t>The </a:t>
            </a:r>
            <a:r>
              <a:rPr lang="en-GB" b="1" dirty="0" smtClean="0"/>
              <a:t>monetary base</a:t>
            </a:r>
            <a:r>
              <a:rPr lang="en-GB" dirty="0" smtClean="0"/>
              <a:t> or stock of </a:t>
            </a:r>
            <a:r>
              <a:rPr lang="en-GB" b="1" dirty="0" smtClean="0"/>
              <a:t>high-powered money</a:t>
            </a:r>
            <a:r>
              <a:rPr lang="en-GB" dirty="0" smtClean="0"/>
              <a:t> is the quantity of notes and coins in private circulation plus the quantity held by the banking system.</a:t>
            </a:r>
          </a:p>
          <a:p>
            <a:r>
              <a:rPr lang="en-GB" dirty="0" smtClean="0"/>
              <a:t>How much of the monetary base is held by commercial banks as cash reserves? Previously we assumed that the public deposited all its cash with the banks. That was only a simplification. Everyone carries some cash around.</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t>25</a:t>
            </a:fld>
            <a:endParaRPr lang="en-GB"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06362"/>
            <a:ext cx="1905000" cy="1905000"/>
          </a:xfrm>
          <a:prstGeom prst="rect">
            <a:avLst/>
          </a:prstGeom>
        </p:spPr>
      </p:pic>
    </p:spTree>
    <p:extLst>
      <p:ext uri="{BB962C8B-B14F-4D97-AF65-F5344CB8AC3E}">
        <p14:creationId xmlns:p14="http://schemas.microsoft.com/office/powerpoint/2010/main" val="301647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The money multiplier</a:t>
            </a:r>
            <a:endParaRPr lang="en-GB" dirty="0"/>
          </a:p>
        </p:txBody>
      </p:sp>
      <p:sp>
        <p:nvSpPr>
          <p:cNvPr id="3" name="Tartalom helye 2"/>
          <p:cNvSpPr>
            <a:spLocks noGrp="1"/>
          </p:cNvSpPr>
          <p:nvPr>
            <p:ph idx="1"/>
          </p:nvPr>
        </p:nvSpPr>
        <p:spPr/>
        <p:txBody>
          <a:bodyPr/>
          <a:lstStyle/>
          <a:p>
            <a:r>
              <a:rPr lang="en-GB" dirty="0" smtClean="0"/>
              <a:t>How is the money supply related to the monetary base, the amount of notes and coins issued by the central bank?</a:t>
            </a:r>
          </a:p>
          <a:p>
            <a:r>
              <a:rPr lang="en-GB" dirty="0" smtClean="0"/>
              <a:t>The </a:t>
            </a:r>
            <a:r>
              <a:rPr lang="en-GB" b="1" dirty="0" smtClean="0"/>
              <a:t>money multiplier</a:t>
            </a:r>
            <a:r>
              <a:rPr lang="en-GB" dirty="0" smtClean="0"/>
              <a:t> is the ratio of the money stock to the monetary base:</a:t>
            </a:r>
          </a:p>
          <a:p>
            <a:endParaRPr lang="en-GB" dirty="0" smtClean="0"/>
          </a:p>
          <a:p>
            <a:pPr marL="0" indent="0">
              <a:buNone/>
            </a:pPr>
            <a:endParaRPr lang="en-GB" sz="2800" dirty="0"/>
          </a:p>
        </p:txBody>
      </p:sp>
      <p:sp>
        <p:nvSpPr>
          <p:cNvPr id="4" name="Dia számának helye 3"/>
          <p:cNvSpPr>
            <a:spLocks noGrp="1"/>
          </p:cNvSpPr>
          <p:nvPr>
            <p:ph type="sldNum" sz="quarter" idx="12"/>
          </p:nvPr>
        </p:nvSpPr>
        <p:spPr/>
        <p:txBody>
          <a:bodyPr/>
          <a:lstStyle/>
          <a:p>
            <a:fld id="{9842FA30-2F64-4D93-BC2D-C4767588A1F1}" type="slidenum">
              <a:rPr lang="en-GB" smtClean="0"/>
              <a:t>26</a:t>
            </a:fld>
            <a:endParaRPr lang="en-GB" dirty="0"/>
          </a:p>
        </p:txBody>
      </p:sp>
      <p:graphicFrame>
        <p:nvGraphicFramePr>
          <p:cNvPr id="5" name="Objektum 4"/>
          <p:cNvGraphicFramePr>
            <a:graphicFrameLocks noChangeAspect="1"/>
          </p:cNvGraphicFramePr>
          <p:nvPr>
            <p:extLst>
              <p:ext uri="{D42A27DB-BD31-4B8C-83A1-F6EECF244321}">
                <p14:modId xmlns:p14="http://schemas.microsoft.com/office/powerpoint/2010/main" val="411959484"/>
              </p:ext>
            </p:extLst>
          </p:nvPr>
        </p:nvGraphicFramePr>
        <p:xfrm>
          <a:off x="467544" y="4365104"/>
          <a:ext cx="7653422" cy="1728192"/>
        </p:xfrm>
        <a:graphic>
          <a:graphicData uri="http://schemas.openxmlformats.org/presentationml/2006/ole">
            <mc:AlternateContent xmlns:mc="http://schemas.openxmlformats.org/markup-compatibility/2006">
              <mc:Choice xmlns:v="urn:schemas-microsoft-com:vml" Requires="v">
                <p:oleObj spid="_x0000_s1029" name="Equation" r:id="rId4" imgW="1968480" imgH="444240" progId="Equation.BREE2">
                  <p:embed/>
                </p:oleObj>
              </mc:Choice>
              <mc:Fallback>
                <p:oleObj name="Equation" r:id="rId4" imgW="1968480" imgH="444240" progId="Equation.BREE2">
                  <p:embed/>
                  <p:pic>
                    <p:nvPicPr>
                      <p:cNvPr id="5" name="Objektum 4"/>
                      <p:cNvPicPr/>
                      <p:nvPr/>
                    </p:nvPicPr>
                    <p:blipFill>
                      <a:blip r:embed="rId5"/>
                      <a:stretch>
                        <a:fillRect/>
                      </a:stretch>
                    </p:blipFill>
                    <p:spPr>
                      <a:xfrm>
                        <a:off x="467544" y="4365104"/>
                        <a:ext cx="7653422" cy="1728192"/>
                      </a:xfrm>
                      <a:prstGeom prst="rect">
                        <a:avLst/>
                      </a:prstGeom>
                    </p:spPr>
                  </p:pic>
                </p:oleObj>
              </mc:Fallback>
            </mc:AlternateContent>
          </a:graphicData>
        </a:graphic>
      </p:graphicFrame>
    </p:spTree>
    <p:extLst>
      <p:ext uri="{BB962C8B-B14F-4D97-AF65-F5344CB8AC3E}">
        <p14:creationId xmlns:p14="http://schemas.microsoft.com/office/powerpoint/2010/main" val="183420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692696"/>
          </a:xfrm>
        </p:spPr>
        <p:txBody>
          <a:bodyPr>
            <a:normAutofit fontScale="90000"/>
          </a:bodyPr>
          <a:lstStyle/>
          <a:p>
            <a:r>
              <a:rPr lang="en-GB" dirty="0" smtClean="0"/>
              <a:t>Determinants of the multiplier</a:t>
            </a:r>
            <a:endParaRPr lang="en-GB" dirty="0"/>
          </a:p>
        </p:txBody>
      </p:sp>
      <p:sp>
        <p:nvSpPr>
          <p:cNvPr id="3" name="Tartalom helye 2"/>
          <p:cNvSpPr>
            <a:spLocks noGrp="1"/>
          </p:cNvSpPr>
          <p:nvPr>
            <p:ph idx="1"/>
          </p:nvPr>
        </p:nvSpPr>
        <p:spPr>
          <a:xfrm>
            <a:off x="457200" y="836712"/>
            <a:ext cx="8229600" cy="5289451"/>
          </a:xfrm>
        </p:spPr>
        <p:txBody>
          <a:bodyPr>
            <a:noAutofit/>
          </a:bodyPr>
          <a:lstStyle/>
          <a:p>
            <a:r>
              <a:rPr lang="en-GB" sz="3000" dirty="0" smtClean="0"/>
              <a:t>The value of the money multiplier depends on two key ratios: </a:t>
            </a:r>
            <a:r>
              <a:rPr lang="hu-HU" sz="3000" dirty="0" smtClean="0"/>
              <a:t>(1: </a:t>
            </a:r>
            <a:r>
              <a:rPr lang="en-GB" sz="2800" dirty="0" err="1"/>
              <a:t>c</a:t>
            </a:r>
            <a:r>
              <a:rPr lang="en-GB" sz="2800" baseline="-25000" dirty="0" err="1"/>
              <a:t>b</a:t>
            </a:r>
            <a:r>
              <a:rPr lang="hu-HU" sz="3000" dirty="0" smtClean="0"/>
              <a:t>) </a:t>
            </a:r>
            <a:r>
              <a:rPr lang="en-GB" sz="3000" dirty="0" smtClean="0"/>
              <a:t>the banks’ desired ratio of cash reserves to total deposits, and</a:t>
            </a:r>
            <a:r>
              <a:rPr lang="hu-HU" sz="3000" dirty="0" smtClean="0"/>
              <a:t> (2: </a:t>
            </a:r>
            <a:r>
              <a:rPr lang="en-GB" sz="2800" dirty="0" err="1"/>
              <a:t>c</a:t>
            </a:r>
            <a:r>
              <a:rPr lang="en-GB" sz="2800" baseline="-25000" dirty="0" err="1"/>
              <a:t>p</a:t>
            </a:r>
            <a:r>
              <a:rPr lang="hu-HU" sz="3000" dirty="0" smtClean="0"/>
              <a:t>)</a:t>
            </a:r>
            <a:r>
              <a:rPr lang="en-GB" sz="3000" dirty="0" smtClean="0"/>
              <a:t> the non-bank public’s desired ratio of cash in circulation to total bank deposits. </a:t>
            </a:r>
          </a:p>
          <a:p>
            <a:r>
              <a:rPr lang="en-GB" sz="3000" dirty="0" smtClean="0"/>
              <a:t>The </a:t>
            </a:r>
            <a:r>
              <a:rPr lang="en-GB" sz="3000" u="sng" dirty="0" smtClean="0"/>
              <a:t>lower</a:t>
            </a:r>
            <a:r>
              <a:rPr lang="en-GB" sz="3000" dirty="0" smtClean="0"/>
              <a:t> the desired cash reserves ratio, the more deposits banks create against given cash reserves and the </a:t>
            </a:r>
            <a:r>
              <a:rPr lang="en-GB" sz="3000" u="sng" dirty="0" smtClean="0"/>
              <a:t>larger</a:t>
            </a:r>
            <a:r>
              <a:rPr lang="en-GB" sz="3000" dirty="0" smtClean="0"/>
              <a:t> is the money supply. </a:t>
            </a:r>
          </a:p>
          <a:p>
            <a:r>
              <a:rPr lang="en-GB" sz="3000" dirty="0" smtClean="0"/>
              <a:t>Similarly, the </a:t>
            </a:r>
            <a:r>
              <a:rPr lang="en-GB" sz="3000" u="sng" dirty="0" smtClean="0"/>
              <a:t>lower</a:t>
            </a:r>
            <a:r>
              <a:rPr lang="en-GB" sz="3000" dirty="0" smtClean="0"/>
              <a:t> the non-bank public’s desired ratio of cash to private sector bank accounts, the </a:t>
            </a:r>
            <a:r>
              <a:rPr lang="en-GB" sz="3000" u="sng" dirty="0" smtClean="0"/>
              <a:t>larger</a:t>
            </a:r>
            <a:r>
              <a:rPr lang="en-GB" sz="3000" dirty="0" smtClean="0"/>
              <a:t> is the money supply for any monetary base created by the central bank.</a:t>
            </a:r>
            <a:endParaRPr lang="en-GB" sz="3000" dirty="0"/>
          </a:p>
        </p:txBody>
      </p:sp>
      <p:sp>
        <p:nvSpPr>
          <p:cNvPr id="4" name="Dia számának helye 3"/>
          <p:cNvSpPr>
            <a:spLocks noGrp="1"/>
          </p:cNvSpPr>
          <p:nvPr>
            <p:ph type="sldNum" sz="quarter" idx="12"/>
          </p:nvPr>
        </p:nvSpPr>
        <p:spPr/>
        <p:txBody>
          <a:bodyPr/>
          <a:lstStyle/>
          <a:p>
            <a:fld id="{9842FA30-2F64-4D93-BC2D-C4767588A1F1}" type="slidenum">
              <a:rPr lang="en-GB" smtClean="0"/>
              <a:t>27</a:t>
            </a:fld>
            <a:endParaRPr lang="en-GB" dirty="0"/>
          </a:p>
        </p:txBody>
      </p:sp>
    </p:spTree>
    <p:extLst>
      <p:ext uri="{BB962C8B-B14F-4D97-AF65-F5344CB8AC3E}">
        <p14:creationId xmlns:p14="http://schemas.microsoft.com/office/powerpoint/2010/main" val="64353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dirty="0" smtClean="0"/>
              <a:t>The money multiplier – monetary base</a:t>
            </a:r>
            <a:endParaRPr lang="en-GB" dirty="0"/>
          </a:p>
        </p:txBody>
      </p:sp>
      <p:sp>
        <p:nvSpPr>
          <p:cNvPr id="3" name="Tartalom helye 2"/>
          <p:cNvSpPr>
            <a:spLocks noGrp="1"/>
          </p:cNvSpPr>
          <p:nvPr>
            <p:ph idx="1"/>
          </p:nvPr>
        </p:nvSpPr>
        <p:spPr>
          <a:xfrm>
            <a:off x="457200" y="1600200"/>
            <a:ext cx="8363272" cy="4525963"/>
          </a:xfrm>
        </p:spPr>
        <p:txBody>
          <a:bodyPr>
            <a:noAutofit/>
          </a:bodyPr>
          <a:lstStyle/>
          <a:p>
            <a:r>
              <a:rPr lang="en-GB" dirty="0" smtClean="0"/>
              <a:t>Suppose banks wish to hold cash reserves R equal to some fraction </a:t>
            </a:r>
            <a:r>
              <a:rPr lang="en-GB" dirty="0" err="1" smtClean="0"/>
              <a:t>c</a:t>
            </a:r>
            <a:r>
              <a:rPr lang="en-GB" baseline="-25000" dirty="0" err="1" smtClean="0"/>
              <a:t>b</a:t>
            </a:r>
            <a:r>
              <a:rPr lang="en-GB" dirty="0" smtClean="0"/>
              <a:t> of deposits D, and that the private sector holds cash in circulation C equal to a fraction </a:t>
            </a:r>
            <a:r>
              <a:rPr lang="en-GB" dirty="0" err="1" smtClean="0"/>
              <a:t>c</a:t>
            </a:r>
            <a:r>
              <a:rPr lang="en-GB" baseline="-25000" dirty="0" err="1" smtClean="0"/>
              <a:t>p</a:t>
            </a:r>
            <a:r>
              <a:rPr lang="en-GB" baseline="-25000" dirty="0" smtClean="0"/>
              <a:t> </a:t>
            </a:r>
            <a:r>
              <a:rPr lang="en-GB" dirty="0" smtClean="0"/>
              <a:t>of deposits D:</a:t>
            </a:r>
          </a:p>
          <a:p>
            <a:pPr marL="0" indent="0" algn="ctr">
              <a:buNone/>
            </a:pPr>
            <a:r>
              <a:rPr lang="en-GB" dirty="0" smtClean="0"/>
              <a:t>R = </a:t>
            </a:r>
            <a:r>
              <a:rPr lang="en-GB" dirty="0" err="1" smtClean="0"/>
              <a:t>c</a:t>
            </a:r>
            <a:r>
              <a:rPr lang="en-GB" baseline="-25000" dirty="0" err="1" smtClean="0"/>
              <a:t>b</a:t>
            </a:r>
            <a:r>
              <a:rPr lang="en-GB" dirty="0" err="1" smtClean="0"/>
              <a:t>D</a:t>
            </a:r>
            <a:r>
              <a:rPr lang="en-GB" dirty="0" smtClean="0"/>
              <a:t>		C = </a:t>
            </a:r>
            <a:r>
              <a:rPr lang="en-GB" dirty="0" err="1" smtClean="0"/>
              <a:t>c</a:t>
            </a:r>
            <a:r>
              <a:rPr lang="en-GB" baseline="-25000" dirty="0" err="1" smtClean="0"/>
              <a:t>p</a:t>
            </a:r>
            <a:r>
              <a:rPr lang="en-GB" dirty="0" err="1" smtClean="0"/>
              <a:t>D</a:t>
            </a:r>
            <a:endParaRPr lang="en-GB" dirty="0" smtClean="0"/>
          </a:p>
          <a:p>
            <a:r>
              <a:rPr lang="en-GB" dirty="0" smtClean="0"/>
              <a:t>The monetary base, or stock of high-powered money, H, is either in circulation or in bank vaults:</a:t>
            </a:r>
          </a:p>
          <a:p>
            <a:pPr marL="0" indent="0" algn="ctr">
              <a:buNone/>
            </a:pPr>
            <a:r>
              <a:rPr lang="en-GB" dirty="0" smtClean="0"/>
              <a:t>H = C + R = (</a:t>
            </a:r>
            <a:r>
              <a:rPr lang="en-GB" dirty="0" err="1" smtClean="0"/>
              <a:t>c</a:t>
            </a:r>
            <a:r>
              <a:rPr lang="en-GB" baseline="-25000" dirty="0" err="1" smtClean="0"/>
              <a:t>b</a:t>
            </a:r>
            <a:r>
              <a:rPr lang="en-GB" dirty="0" smtClean="0"/>
              <a:t> + </a:t>
            </a:r>
            <a:r>
              <a:rPr lang="en-GB" dirty="0" err="1" smtClean="0"/>
              <a:t>c</a:t>
            </a:r>
            <a:r>
              <a:rPr lang="en-GB" baseline="-25000" dirty="0" err="1" smtClean="0"/>
              <a:t>p</a:t>
            </a:r>
            <a:r>
              <a:rPr lang="en-GB" dirty="0" smtClean="0"/>
              <a:t>)D</a:t>
            </a:r>
          </a:p>
          <a:p>
            <a:endParaRPr lang="en-GB" dirty="0" smtClean="0"/>
          </a:p>
        </p:txBody>
      </p:sp>
      <p:sp>
        <p:nvSpPr>
          <p:cNvPr id="4" name="Dia számának helye 3"/>
          <p:cNvSpPr>
            <a:spLocks noGrp="1"/>
          </p:cNvSpPr>
          <p:nvPr>
            <p:ph type="sldNum" sz="quarter" idx="12"/>
          </p:nvPr>
        </p:nvSpPr>
        <p:spPr/>
        <p:txBody>
          <a:bodyPr/>
          <a:lstStyle/>
          <a:p>
            <a:fld id="{9842FA30-2F64-4D93-BC2D-C4767588A1F1}" type="slidenum">
              <a:rPr lang="en-GB" smtClean="0"/>
              <a:t>28</a:t>
            </a:fld>
            <a:endParaRPr lang="en-GB" dirty="0"/>
          </a:p>
        </p:txBody>
      </p:sp>
    </p:spTree>
    <p:extLst>
      <p:ext uri="{BB962C8B-B14F-4D97-AF65-F5344CB8AC3E}">
        <p14:creationId xmlns:p14="http://schemas.microsoft.com/office/powerpoint/2010/main" val="1306366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dirty="0" smtClean="0"/>
              <a:t>The money multiplier – money supply</a:t>
            </a:r>
            <a:endParaRPr lang="en-GB" dirty="0"/>
          </a:p>
        </p:txBody>
      </p:sp>
      <p:sp>
        <p:nvSpPr>
          <p:cNvPr id="3" name="Tartalom helye 2"/>
          <p:cNvSpPr>
            <a:spLocks noGrp="1"/>
          </p:cNvSpPr>
          <p:nvPr>
            <p:ph idx="1"/>
          </p:nvPr>
        </p:nvSpPr>
        <p:spPr/>
        <p:txBody>
          <a:bodyPr/>
          <a:lstStyle/>
          <a:p>
            <a:r>
              <a:rPr lang="en-GB" dirty="0" smtClean="0"/>
              <a:t>Finally, the money supply is circulating currency C plus deposits D:</a:t>
            </a:r>
          </a:p>
          <a:p>
            <a:pPr marL="0" indent="0" algn="ctr">
              <a:spcBef>
                <a:spcPts val="1800"/>
              </a:spcBef>
              <a:spcAft>
                <a:spcPts val="1200"/>
              </a:spcAft>
              <a:buNone/>
            </a:pPr>
            <a:r>
              <a:rPr lang="en-GB" dirty="0" smtClean="0"/>
              <a:t>M = C + D = (</a:t>
            </a:r>
            <a:r>
              <a:rPr lang="en-GB" dirty="0" err="1" smtClean="0"/>
              <a:t>c</a:t>
            </a:r>
            <a:r>
              <a:rPr lang="en-GB" baseline="-25000" dirty="0" err="1" smtClean="0"/>
              <a:t>p</a:t>
            </a:r>
            <a:r>
              <a:rPr lang="en-GB" dirty="0" smtClean="0"/>
              <a:t> + 1)D</a:t>
            </a:r>
          </a:p>
          <a:p>
            <a:r>
              <a:rPr lang="en-GB" dirty="0" smtClean="0"/>
              <a:t>These last two equations give us the money multiplier, the ratio of M to H:</a:t>
            </a:r>
          </a:p>
          <a:p>
            <a:pPr marL="0" indent="0" algn="ctr">
              <a:spcBef>
                <a:spcPts val="1800"/>
              </a:spcBef>
              <a:spcAft>
                <a:spcPts val="1200"/>
              </a:spcAft>
              <a:buNone/>
            </a:pPr>
            <a:r>
              <a:rPr lang="en-GB" dirty="0" smtClean="0"/>
              <a:t>M/H = (</a:t>
            </a:r>
            <a:r>
              <a:rPr lang="en-GB" dirty="0" err="1" smtClean="0"/>
              <a:t>c</a:t>
            </a:r>
            <a:r>
              <a:rPr lang="en-GB" baseline="-25000" dirty="0" err="1" smtClean="0"/>
              <a:t>p</a:t>
            </a:r>
            <a:r>
              <a:rPr lang="en-GB" dirty="0" smtClean="0"/>
              <a:t> + 1)/(</a:t>
            </a:r>
            <a:r>
              <a:rPr lang="en-GB" dirty="0" err="1" smtClean="0"/>
              <a:t>c</a:t>
            </a:r>
            <a:r>
              <a:rPr lang="en-GB" baseline="-25000" dirty="0" err="1" smtClean="0"/>
              <a:t>p</a:t>
            </a:r>
            <a:r>
              <a:rPr lang="en-GB" dirty="0" smtClean="0"/>
              <a:t> + </a:t>
            </a:r>
            <a:r>
              <a:rPr lang="en-GB" dirty="0" err="1" smtClean="0"/>
              <a:t>c</a:t>
            </a:r>
            <a:r>
              <a:rPr lang="en-GB" baseline="-25000" dirty="0" err="1" smtClean="0"/>
              <a:t>b</a:t>
            </a:r>
            <a:r>
              <a:rPr lang="en-GB" dirty="0" smtClean="0"/>
              <a:t>) &gt; 1</a:t>
            </a:r>
          </a:p>
          <a:p>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t>29</a:t>
            </a:fld>
            <a:endParaRPr lang="en-GB" dirty="0"/>
          </a:p>
        </p:txBody>
      </p:sp>
    </p:spTree>
    <p:extLst>
      <p:ext uri="{BB962C8B-B14F-4D97-AF65-F5344CB8AC3E}">
        <p14:creationId xmlns:p14="http://schemas.microsoft.com/office/powerpoint/2010/main" val="4275751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679"/>
          <p:cNvGrpSpPr/>
          <p:nvPr/>
        </p:nvGrpSpPr>
        <p:grpSpPr>
          <a:xfrm>
            <a:off x="0" y="0"/>
            <a:ext cx="9144000" cy="6858000"/>
            <a:chOff x="0" y="0"/>
            <a:chExt cx="9144000" cy="6858000"/>
          </a:xfrm>
        </p:grpSpPr>
        <p:pic>
          <p:nvPicPr>
            <p:cNvPr id="6" name="Picture 69"/>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71"/>
            <p:cNvPicPr/>
            <p:nvPr/>
          </p:nvPicPr>
          <p:blipFill>
            <a:blip r:embed="rId4" cstate="screen">
              <a:extLst>
                <a:ext uri="{28A0092B-C50C-407E-A947-70E740481C1C}">
                  <a14:useLocalDpi xmlns:a14="http://schemas.microsoft.com/office/drawing/2010/main"/>
                </a:ext>
              </a:extLst>
            </a:blip>
            <a:stretch>
              <a:fillRect/>
            </a:stretch>
          </p:blipFill>
          <p:spPr>
            <a:xfrm>
              <a:off x="372533" y="2082800"/>
              <a:ext cx="8398933" cy="4428067"/>
            </a:xfrm>
            <a:prstGeom prst="rect">
              <a:avLst/>
            </a:prstGeom>
          </p:spPr>
        </p:pic>
        <p:pic>
          <p:nvPicPr>
            <p:cNvPr id="8" name="Picture 73"/>
            <p:cNvPicPr/>
            <p:nvPr/>
          </p:nvPicPr>
          <p:blipFill>
            <a:blip r:embed="rId5" cstate="screen">
              <a:extLst>
                <a:ext uri="{28A0092B-C50C-407E-A947-70E740481C1C}">
                  <a14:useLocalDpi xmlns:a14="http://schemas.microsoft.com/office/drawing/2010/main"/>
                </a:ext>
              </a:extLst>
            </a:blip>
            <a:stretch>
              <a:fillRect/>
            </a:stretch>
          </p:blipFill>
          <p:spPr>
            <a:xfrm>
              <a:off x="5160433" y="495300"/>
              <a:ext cx="3170767" cy="1604433"/>
            </a:xfrm>
            <a:prstGeom prst="rect">
              <a:avLst/>
            </a:prstGeom>
          </p:spPr>
        </p:pic>
        <p:pic>
          <p:nvPicPr>
            <p:cNvPr id="9" name="Picture 75"/>
            <p:cNvPicPr/>
            <p:nvPr/>
          </p:nvPicPr>
          <p:blipFill>
            <a:blip r:embed="rId6" cstate="screen">
              <a:extLst>
                <a:ext uri="{28A0092B-C50C-407E-A947-70E740481C1C}">
                  <a14:useLocalDpi xmlns:a14="http://schemas.microsoft.com/office/drawing/2010/main"/>
                </a:ext>
              </a:extLst>
            </a:blip>
            <a:stretch>
              <a:fillRect/>
            </a:stretch>
          </p:blipFill>
          <p:spPr>
            <a:xfrm>
              <a:off x="7412567" y="495300"/>
              <a:ext cx="1231900" cy="1604433"/>
            </a:xfrm>
            <a:prstGeom prst="rect">
              <a:avLst/>
            </a:prstGeom>
          </p:spPr>
        </p:pic>
        <p:pic>
          <p:nvPicPr>
            <p:cNvPr id="10" name="Picture 77"/>
            <p:cNvPicPr/>
            <p:nvPr/>
          </p:nvPicPr>
          <p:blipFill>
            <a:blip r:embed="rId7" cstate="screen">
              <a:extLst>
                <a:ext uri="{28A0092B-C50C-407E-A947-70E740481C1C}">
                  <a14:useLocalDpi xmlns:a14="http://schemas.microsoft.com/office/drawing/2010/main"/>
                </a:ext>
              </a:extLst>
            </a:blip>
            <a:stretch>
              <a:fillRect/>
            </a:stretch>
          </p:blipFill>
          <p:spPr>
            <a:xfrm>
              <a:off x="5130800" y="1092200"/>
              <a:ext cx="3166533" cy="1604433"/>
            </a:xfrm>
            <a:prstGeom prst="rect">
              <a:avLst/>
            </a:prstGeom>
          </p:spPr>
        </p:pic>
        <p:pic>
          <p:nvPicPr>
            <p:cNvPr id="11" name="Picture 79"/>
            <p:cNvPicPr/>
            <p:nvPr/>
          </p:nvPicPr>
          <p:blipFill>
            <a:blip r:embed="rId8" cstate="screen">
              <a:extLst>
                <a:ext uri="{28A0092B-C50C-407E-A947-70E740481C1C}">
                  <a14:useLocalDpi xmlns:a14="http://schemas.microsoft.com/office/drawing/2010/main"/>
                </a:ext>
              </a:extLst>
            </a:blip>
            <a:stretch>
              <a:fillRect/>
            </a:stretch>
          </p:blipFill>
          <p:spPr>
            <a:xfrm>
              <a:off x="7378700" y="1092200"/>
              <a:ext cx="1270000" cy="1604433"/>
            </a:xfrm>
            <a:prstGeom prst="rect">
              <a:avLst/>
            </a:prstGeom>
          </p:spPr>
        </p:pic>
      </p:grpSp>
    </p:spTree>
    <p:extLst>
      <p:ext uri="{BB962C8B-B14F-4D97-AF65-F5344CB8AC3E}">
        <p14:creationId xmlns:p14="http://schemas.microsoft.com/office/powerpoint/2010/main" val="346059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9" name="suction.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16632"/>
            <a:ext cx="8229600" cy="1143000"/>
          </a:xfrm>
        </p:spPr>
        <p:txBody>
          <a:bodyPr/>
          <a:lstStyle/>
          <a:p>
            <a:r>
              <a:rPr lang="en-GB" dirty="0" smtClean="0"/>
              <a:t>Money supply determination</a:t>
            </a:r>
            <a:endParaRPr lang="en-GB" dirty="0"/>
          </a:p>
        </p:txBody>
      </p:sp>
      <p:sp>
        <p:nvSpPr>
          <p:cNvPr id="3" name="Tartalom helye 2"/>
          <p:cNvSpPr>
            <a:spLocks noGrp="1"/>
          </p:cNvSpPr>
          <p:nvPr>
            <p:ph idx="1"/>
          </p:nvPr>
        </p:nvSpPr>
        <p:spPr>
          <a:xfrm>
            <a:off x="395536" y="3717032"/>
            <a:ext cx="8229600" cy="2808312"/>
          </a:xfrm>
        </p:spPr>
        <p:txBody>
          <a:bodyPr>
            <a:normAutofit/>
          </a:bodyPr>
          <a:lstStyle/>
          <a:p>
            <a:pPr marL="0" indent="0">
              <a:buNone/>
            </a:pPr>
            <a:r>
              <a:rPr lang="en-GB" sz="2400" dirty="0" smtClean="0"/>
              <a:t>The money supply comprises currency in circulation and deposits at banks. The monetary base, issued by the central bank, is held either as currency in circulation or as banks’ cash reserves. Since deposits are a multiple of banks’ cash reserves, the money multiplier exceeds 1. The monetary base is high-powered because part of it is multiplied up as the banking system created additional deposits, the major component of the money supply.</a:t>
            </a:r>
            <a:endParaRPr lang="en-GB" sz="2400" dirty="0"/>
          </a:p>
        </p:txBody>
      </p:sp>
      <p:sp>
        <p:nvSpPr>
          <p:cNvPr id="4" name="Dia számának helye 3"/>
          <p:cNvSpPr>
            <a:spLocks noGrp="1"/>
          </p:cNvSpPr>
          <p:nvPr>
            <p:ph type="sldNum" sz="quarter" idx="12"/>
          </p:nvPr>
        </p:nvSpPr>
        <p:spPr/>
        <p:txBody>
          <a:bodyPr/>
          <a:lstStyle/>
          <a:p>
            <a:fld id="{9842FA30-2F64-4D93-BC2D-C4767588A1F1}" type="slidenum">
              <a:rPr lang="en-GB" smtClean="0"/>
              <a:t>30</a:t>
            </a:fld>
            <a:endParaRPr lang="en-GB" dirty="0"/>
          </a:p>
        </p:txBody>
      </p:sp>
      <p:cxnSp>
        <p:nvCxnSpPr>
          <p:cNvPr id="6" name="Egyenes összekötő nyíllal 5"/>
          <p:cNvCxnSpPr/>
          <p:nvPr/>
        </p:nvCxnSpPr>
        <p:spPr>
          <a:xfrm>
            <a:off x="899592" y="3501008"/>
            <a:ext cx="6696744" cy="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3419872" y="3316342"/>
            <a:ext cx="1512168" cy="369332"/>
          </a:xfrm>
          <a:prstGeom prst="rect">
            <a:avLst/>
          </a:prstGeom>
          <a:solidFill>
            <a:schemeClr val="bg1"/>
          </a:solidFill>
        </p:spPr>
        <p:txBody>
          <a:bodyPr wrap="square" rtlCol="0">
            <a:spAutoFit/>
          </a:bodyPr>
          <a:lstStyle/>
          <a:p>
            <a:r>
              <a:rPr lang="en-GB" dirty="0" smtClean="0"/>
              <a:t>Money supply</a:t>
            </a:r>
            <a:endParaRPr lang="en-GB" dirty="0"/>
          </a:p>
        </p:txBody>
      </p:sp>
      <p:cxnSp>
        <p:nvCxnSpPr>
          <p:cNvPr id="8" name="Egyenes összekötő nyíllal 7"/>
          <p:cNvCxnSpPr/>
          <p:nvPr/>
        </p:nvCxnSpPr>
        <p:spPr>
          <a:xfrm>
            <a:off x="2483768" y="1405081"/>
            <a:ext cx="3312368" cy="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3419872" y="1228110"/>
            <a:ext cx="1512168" cy="353943"/>
          </a:xfrm>
          <a:prstGeom prst="rect">
            <a:avLst/>
          </a:prstGeom>
          <a:solidFill>
            <a:schemeClr val="bg1"/>
          </a:solidFill>
        </p:spPr>
        <p:txBody>
          <a:bodyPr wrap="square" rtlCol="0">
            <a:spAutoFit/>
          </a:bodyPr>
          <a:lstStyle/>
          <a:p>
            <a:r>
              <a:rPr lang="en-GB" sz="1700" dirty="0" smtClean="0"/>
              <a:t>Monetary base</a:t>
            </a:r>
            <a:endParaRPr lang="en-GB" sz="1700" dirty="0"/>
          </a:p>
        </p:txBody>
      </p:sp>
      <p:cxnSp>
        <p:nvCxnSpPr>
          <p:cNvPr id="13" name="Egyenes összekötő 12"/>
          <p:cNvCxnSpPr>
            <a:endCxn id="9" idx="2"/>
          </p:cNvCxnSpPr>
          <p:nvPr/>
        </p:nvCxnSpPr>
        <p:spPr>
          <a:xfrm>
            <a:off x="2493253" y="1582053"/>
            <a:ext cx="1682703" cy="0"/>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4175956" y="1578791"/>
            <a:ext cx="1620180" cy="0"/>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2654720" y="3316342"/>
            <a:ext cx="4941616" cy="0"/>
          </a:xfrm>
          <a:prstGeom prst="line">
            <a:avLst/>
          </a:prstGeom>
          <a:ln>
            <a:solidFill>
              <a:schemeClr val="tx1"/>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24" name="Egyenes összekötő 23"/>
          <p:cNvCxnSpPr/>
          <p:nvPr/>
        </p:nvCxnSpPr>
        <p:spPr>
          <a:xfrm>
            <a:off x="962950" y="3316342"/>
            <a:ext cx="1682703" cy="0"/>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flipH="1">
            <a:off x="962950" y="1582053"/>
            <a:ext cx="1530303" cy="1734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flipH="1">
            <a:off x="2654720" y="1582053"/>
            <a:ext cx="1530303" cy="1734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5796137" y="1582053"/>
            <a:ext cx="1800199" cy="1734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Szövegdoboz 35"/>
          <p:cNvSpPr txBox="1"/>
          <p:nvPr/>
        </p:nvSpPr>
        <p:spPr>
          <a:xfrm>
            <a:off x="4211959" y="1596348"/>
            <a:ext cx="1548173" cy="646331"/>
          </a:xfrm>
          <a:prstGeom prst="rect">
            <a:avLst/>
          </a:prstGeom>
          <a:noFill/>
        </p:spPr>
        <p:txBody>
          <a:bodyPr wrap="square" rtlCol="0">
            <a:spAutoFit/>
          </a:bodyPr>
          <a:lstStyle/>
          <a:p>
            <a:pPr algn="ctr"/>
            <a:r>
              <a:rPr lang="en-GB" dirty="0" smtClean="0"/>
              <a:t>Banks’ cash reserves</a:t>
            </a:r>
            <a:endParaRPr lang="en-GB" dirty="0"/>
          </a:p>
        </p:txBody>
      </p:sp>
      <p:sp>
        <p:nvSpPr>
          <p:cNvPr id="37" name="Szövegdoboz 36"/>
          <p:cNvSpPr txBox="1"/>
          <p:nvPr/>
        </p:nvSpPr>
        <p:spPr>
          <a:xfrm>
            <a:off x="2195736" y="1591221"/>
            <a:ext cx="1548173" cy="646331"/>
          </a:xfrm>
          <a:prstGeom prst="rect">
            <a:avLst/>
          </a:prstGeom>
          <a:noFill/>
        </p:spPr>
        <p:txBody>
          <a:bodyPr wrap="square" rtlCol="0">
            <a:spAutoFit/>
          </a:bodyPr>
          <a:lstStyle/>
          <a:p>
            <a:pPr algn="ctr"/>
            <a:r>
              <a:rPr lang="en-GB" dirty="0" smtClean="0"/>
              <a:t>Cash in circulation</a:t>
            </a:r>
            <a:endParaRPr lang="en-GB" dirty="0"/>
          </a:p>
        </p:txBody>
      </p:sp>
    </p:spTree>
    <p:extLst>
      <p:ext uri="{BB962C8B-B14F-4D97-AF65-F5344CB8AC3E}">
        <p14:creationId xmlns:p14="http://schemas.microsoft.com/office/powerpoint/2010/main" val="307345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What is money?</a:t>
            </a:r>
            <a:endParaRPr lang="en-GB" dirty="0"/>
          </a:p>
        </p:txBody>
      </p:sp>
      <p:sp>
        <p:nvSpPr>
          <p:cNvPr id="3" name="Tartalom helye 2"/>
          <p:cNvSpPr>
            <a:spLocks noGrp="1"/>
          </p:cNvSpPr>
          <p:nvPr>
            <p:ph idx="1"/>
          </p:nvPr>
        </p:nvSpPr>
        <p:spPr/>
        <p:txBody>
          <a:bodyPr>
            <a:normAutofit fontScale="92500" lnSpcReduction="10000"/>
          </a:bodyPr>
          <a:lstStyle/>
          <a:p>
            <a:r>
              <a:rPr lang="en-GB" dirty="0" smtClean="0"/>
              <a:t>It is a “symbol of success”, “a source of crime”, and it “makes the world go around”.</a:t>
            </a:r>
          </a:p>
          <a:p>
            <a:r>
              <a:rPr lang="en-GB" b="1" dirty="0" smtClean="0"/>
              <a:t>Money</a:t>
            </a:r>
            <a:r>
              <a:rPr lang="en-GB" dirty="0" smtClean="0"/>
              <a:t> is any generally accepted means of payment for delivery of goods or settlement of debt. It is the </a:t>
            </a:r>
            <a:r>
              <a:rPr lang="en-GB" b="1" dirty="0" smtClean="0"/>
              <a:t>medium of exchange</a:t>
            </a:r>
            <a:r>
              <a:rPr lang="en-GB" dirty="0" smtClean="0"/>
              <a:t>. </a:t>
            </a:r>
          </a:p>
          <a:p>
            <a:r>
              <a:rPr lang="en-GB" dirty="0" smtClean="0"/>
              <a:t>Dog’s teeth, sea shells, gold and circular stone disks were all used as money at some point in the past. What matters is not the commodity used but the social convention that it is accepted </a:t>
            </a:r>
            <a:r>
              <a:rPr lang="en-GB" b="1" dirty="0" smtClean="0"/>
              <a:t>without question</a:t>
            </a:r>
            <a:r>
              <a:rPr lang="en-GB" dirty="0" smtClean="0"/>
              <a:t> as a means of payment. </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t>4</a:t>
            </a:fld>
            <a:endParaRPr lang="en-GB"/>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06362"/>
            <a:ext cx="1905000" cy="1905000"/>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7685" y="137360"/>
            <a:ext cx="1204913" cy="1204913"/>
          </a:xfrm>
          <a:prstGeom prst="ellipse">
            <a:avLst/>
          </a:prstGeom>
          <a:ln>
            <a:noFill/>
          </a:ln>
          <a:effectLst>
            <a:softEdge rad="112500"/>
          </a:effectLst>
        </p:spPr>
      </p:pic>
    </p:spTree>
    <p:extLst>
      <p:ext uri="{BB962C8B-B14F-4D97-AF65-F5344CB8AC3E}">
        <p14:creationId xmlns:p14="http://schemas.microsoft.com/office/powerpoint/2010/main" val="281017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5" name="suction.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GB" dirty="0"/>
          </a:p>
        </p:txBody>
      </p:sp>
      <p:sp>
        <p:nvSpPr>
          <p:cNvPr id="3" name="Tartalom helye 2"/>
          <p:cNvSpPr>
            <a:spLocks noGrp="1"/>
          </p:cNvSpPr>
          <p:nvPr>
            <p:ph idx="1"/>
          </p:nvPr>
        </p:nvSpPr>
        <p:spPr/>
        <p:txBody>
          <a:bodyPr/>
          <a:lstStyle/>
          <a:p>
            <a:endParaRPr lang="en-GB"/>
          </a:p>
        </p:txBody>
      </p:sp>
      <p:sp>
        <p:nvSpPr>
          <p:cNvPr id="4" name="Dia számának helye 3"/>
          <p:cNvSpPr>
            <a:spLocks noGrp="1"/>
          </p:cNvSpPr>
          <p:nvPr>
            <p:ph type="sldNum" sz="quarter" idx="12"/>
          </p:nvPr>
        </p:nvSpPr>
        <p:spPr/>
        <p:txBody>
          <a:bodyPr/>
          <a:lstStyle/>
          <a:p>
            <a:fld id="{9842FA30-2F64-4D93-BC2D-C4767588A1F1}" type="slidenum">
              <a:rPr lang="en-GB" smtClean="0"/>
              <a:t>5</a:t>
            </a:fld>
            <a:endParaRPr lang="en-GB"/>
          </a:p>
        </p:txBody>
      </p:sp>
      <p:pic>
        <p:nvPicPr>
          <p:cNvPr id="5" name="Picture 4102"/>
          <p:cNvPicPr/>
          <p:nvPr/>
        </p:nvPicPr>
        <p:blipFill>
          <a:blip r:embed="rId3" cstate="screen">
            <a:extLst>
              <a:ext uri="{28A0092B-C50C-407E-A947-70E740481C1C}">
                <a14:useLocalDpi xmlns:a14="http://schemas.microsoft.com/office/drawing/2010/main"/>
              </a:ext>
            </a:extLst>
          </a:blip>
          <a:stretch>
            <a:fillRect/>
          </a:stretch>
        </p:blipFill>
        <p:spPr>
          <a:xfrm>
            <a:off x="0" y="317"/>
            <a:ext cx="9144000" cy="6857365"/>
          </a:xfrm>
          <a:prstGeom prst="rect">
            <a:avLst/>
          </a:prstGeom>
        </p:spPr>
      </p:pic>
      <p:pic>
        <p:nvPicPr>
          <p:cNvPr id="7" name="Picture 87"/>
          <p:cNvPicPr/>
          <p:nvPr/>
        </p:nvPicPr>
        <p:blipFill>
          <a:blip r:embed="rId4" cstate="screen">
            <a:extLst>
              <a:ext uri="{28A0092B-C50C-407E-A947-70E740481C1C}">
                <a14:useLocalDpi xmlns:a14="http://schemas.microsoft.com/office/drawing/2010/main"/>
              </a:ext>
            </a:extLst>
          </a:blip>
          <a:stretch>
            <a:fillRect/>
          </a:stretch>
        </p:blipFill>
        <p:spPr>
          <a:xfrm>
            <a:off x="6269990" y="649737"/>
            <a:ext cx="2874010" cy="3720465"/>
          </a:xfrm>
          <a:prstGeom prst="rect">
            <a:avLst/>
          </a:prstGeom>
        </p:spPr>
      </p:pic>
    </p:spTree>
    <p:extLst>
      <p:ext uri="{BB962C8B-B14F-4D97-AF65-F5344CB8AC3E}">
        <p14:creationId xmlns:p14="http://schemas.microsoft.com/office/powerpoint/2010/main" val="2148857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5" name="suctio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0899" y="122238"/>
            <a:ext cx="8229600" cy="1143000"/>
          </a:xfrm>
        </p:spPr>
        <p:txBody>
          <a:bodyPr/>
          <a:lstStyle/>
          <a:p>
            <a:endParaRPr lang="en-GB"/>
          </a:p>
        </p:txBody>
      </p:sp>
      <p:sp>
        <p:nvSpPr>
          <p:cNvPr id="3" name="Tartalom helye 2"/>
          <p:cNvSpPr>
            <a:spLocks noGrp="1"/>
          </p:cNvSpPr>
          <p:nvPr>
            <p:ph idx="1"/>
          </p:nvPr>
        </p:nvSpPr>
        <p:spPr>
          <a:xfrm>
            <a:off x="270899" y="1447800"/>
            <a:ext cx="8229600" cy="4525963"/>
          </a:xfrm>
        </p:spPr>
        <p:txBody>
          <a:bodyPr/>
          <a:lstStyle/>
          <a:p>
            <a:endParaRPr lang="en-GB"/>
          </a:p>
        </p:txBody>
      </p:sp>
      <p:sp>
        <p:nvSpPr>
          <p:cNvPr id="4" name="Dia számának helye 3"/>
          <p:cNvSpPr>
            <a:spLocks noGrp="1"/>
          </p:cNvSpPr>
          <p:nvPr>
            <p:ph type="sldNum" sz="quarter" idx="12"/>
          </p:nvPr>
        </p:nvSpPr>
        <p:spPr>
          <a:xfrm>
            <a:off x="6366899" y="6203950"/>
            <a:ext cx="2133600" cy="365125"/>
          </a:xfrm>
        </p:spPr>
        <p:txBody>
          <a:bodyPr/>
          <a:lstStyle/>
          <a:p>
            <a:fld id="{9842FA30-2F64-4D93-BC2D-C4767588A1F1}" type="slidenum">
              <a:rPr lang="en-GB" smtClean="0"/>
              <a:t>6</a:t>
            </a:fld>
            <a:endParaRPr lang="en-GB"/>
          </a:p>
        </p:txBody>
      </p:sp>
      <p:grpSp>
        <p:nvGrpSpPr>
          <p:cNvPr id="5" name="Group 3679"/>
          <p:cNvGrpSpPr/>
          <p:nvPr/>
        </p:nvGrpSpPr>
        <p:grpSpPr>
          <a:xfrm>
            <a:off x="-33901" y="0"/>
            <a:ext cx="9144000" cy="6858000"/>
            <a:chOff x="0" y="0"/>
            <a:chExt cx="9144000" cy="6858000"/>
          </a:xfrm>
        </p:grpSpPr>
        <p:pic>
          <p:nvPicPr>
            <p:cNvPr id="6" name="Picture 69"/>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71"/>
            <p:cNvPicPr/>
            <p:nvPr/>
          </p:nvPicPr>
          <p:blipFill>
            <a:blip r:embed="rId4" cstate="screen">
              <a:extLst>
                <a:ext uri="{28A0092B-C50C-407E-A947-70E740481C1C}">
                  <a14:useLocalDpi xmlns:a14="http://schemas.microsoft.com/office/drawing/2010/main"/>
                </a:ext>
              </a:extLst>
            </a:blip>
            <a:stretch>
              <a:fillRect/>
            </a:stretch>
          </p:blipFill>
          <p:spPr>
            <a:xfrm>
              <a:off x="372533" y="2082800"/>
              <a:ext cx="8398933" cy="4428067"/>
            </a:xfrm>
            <a:prstGeom prst="rect">
              <a:avLst/>
            </a:prstGeom>
          </p:spPr>
        </p:pic>
        <p:pic>
          <p:nvPicPr>
            <p:cNvPr id="8" name="Picture 73"/>
            <p:cNvPicPr/>
            <p:nvPr/>
          </p:nvPicPr>
          <p:blipFill>
            <a:blip r:embed="rId5" cstate="screen">
              <a:extLst>
                <a:ext uri="{28A0092B-C50C-407E-A947-70E740481C1C}">
                  <a14:useLocalDpi xmlns:a14="http://schemas.microsoft.com/office/drawing/2010/main"/>
                </a:ext>
              </a:extLst>
            </a:blip>
            <a:stretch>
              <a:fillRect/>
            </a:stretch>
          </p:blipFill>
          <p:spPr>
            <a:xfrm>
              <a:off x="5160433" y="495300"/>
              <a:ext cx="3170767" cy="1604433"/>
            </a:xfrm>
            <a:prstGeom prst="rect">
              <a:avLst/>
            </a:prstGeom>
          </p:spPr>
        </p:pic>
        <p:pic>
          <p:nvPicPr>
            <p:cNvPr id="9" name="Picture 75"/>
            <p:cNvPicPr/>
            <p:nvPr/>
          </p:nvPicPr>
          <p:blipFill>
            <a:blip r:embed="rId6" cstate="screen">
              <a:extLst>
                <a:ext uri="{28A0092B-C50C-407E-A947-70E740481C1C}">
                  <a14:useLocalDpi xmlns:a14="http://schemas.microsoft.com/office/drawing/2010/main"/>
                </a:ext>
              </a:extLst>
            </a:blip>
            <a:stretch>
              <a:fillRect/>
            </a:stretch>
          </p:blipFill>
          <p:spPr>
            <a:xfrm>
              <a:off x="7412567" y="495300"/>
              <a:ext cx="1231900" cy="1604433"/>
            </a:xfrm>
            <a:prstGeom prst="rect">
              <a:avLst/>
            </a:prstGeom>
          </p:spPr>
        </p:pic>
        <p:pic>
          <p:nvPicPr>
            <p:cNvPr id="10" name="Picture 77"/>
            <p:cNvPicPr/>
            <p:nvPr/>
          </p:nvPicPr>
          <p:blipFill>
            <a:blip r:embed="rId7" cstate="screen">
              <a:extLst>
                <a:ext uri="{28A0092B-C50C-407E-A947-70E740481C1C}">
                  <a14:useLocalDpi xmlns:a14="http://schemas.microsoft.com/office/drawing/2010/main"/>
                </a:ext>
              </a:extLst>
            </a:blip>
            <a:stretch>
              <a:fillRect/>
            </a:stretch>
          </p:blipFill>
          <p:spPr>
            <a:xfrm>
              <a:off x="5130800" y="1092200"/>
              <a:ext cx="3166533" cy="1604433"/>
            </a:xfrm>
            <a:prstGeom prst="rect">
              <a:avLst/>
            </a:prstGeom>
          </p:spPr>
        </p:pic>
        <p:pic>
          <p:nvPicPr>
            <p:cNvPr id="11" name="Picture 79"/>
            <p:cNvPicPr/>
            <p:nvPr/>
          </p:nvPicPr>
          <p:blipFill>
            <a:blip r:embed="rId8" cstate="screen">
              <a:extLst>
                <a:ext uri="{28A0092B-C50C-407E-A947-70E740481C1C}">
                  <a14:useLocalDpi xmlns:a14="http://schemas.microsoft.com/office/drawing/2010/main"/>
                </a:ext>
              </a:extLst>
            </a:blip>
            <a:stretch>
              <a:fillRect/>
            </a:stretch>
          </p:blipFill>
          <p:spPr>
            <a:xfrm>
              <a:off x="7378700" y="1092200"/>
              <a:ext cx="1270000" cy="1604433"/>
            </a:xfrm>
            <a:prstGeom prst="rect">
              <a:avLst/>
            </a:prstGeom>
          </p:spPr>
        </p:pic>
      </p:grpSp>
      <p:grpSp>
        <p:nvGrpSpPr>
          <p:cNvPr id="12" name="Group 3678"/>
          <p:cNvGrpSpPr/>
          <p:nvPr/>
        </p:nvGrpSpPr>
        <p:grpSpPr>
          <a:xfrm>
            <a:off x="-33901" y="0"/>
            <a:ext cx="9144000" cy="6857365"/>
            <a:chOff x="0" y="0"/>
            <a:chExt cx="9144000" cy="6857999"/>
          </a:xfrm>
        </p:grpSpPr>
        <p:pic>
          <p:nvPicPr>
            <p:cNvPr id="13" name="Picture 4102"/>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Picture 87"/>
            <p:cNvPicPr/>
            <p:nvPr/>
          </p:nvPicPr>
          <p:blipFill>
            <a:blip r:embed="rId10" cstate="screen">
              <a:extLst>
                <a:ext uri="{28A0092B-C50C-407E-A947-70E740481C1C}">
                  <a14:useLocalDpi xmlns:a14="http://schemas.microsoft.com/office/drawing/2010/main"/>
                </a:ext>
              </a:extLst>
            </a:blip>
            <a:stretch>
              <a:fillRect/>
            </a:stretch>
          </p:blipFill>
          <p:spPr>
            <a:xfrm>
              <a:off x="6269567" y="1155699"/>
              <a:ext cx="2874433" cy="3721100"/>
            </a:xfrm>
            <a:prstGeom prst="rect">
              <a:avLst/>
            </a:prstGeom>
          </p:spPr>
        </p:pic>
      </p:grpSp>
      <p:grpSp>
        <p:nvGrpSpPr>
          <p:cNvPr id="15" name="Group 3705"/>
          <p:cNvGrpSpPr/>
          <p:nvPr/>
        </p:nvGrpSpPr>
        <p:grpSpPr>
          <a:xfrm>
            <a:off x="-33901" y="0"/>
            <a:ext cx="9144000" cy="6858000"/>
            <a:chOff x="0" y="0"/>
            <a:chExt cx="9144000" cy="6858000"/>
          </a:xfrm>
        </p:grpSpPr>
        <p:pic>
          <p:nvPicPr>
            <p:cNvPr id="16" name="Picture 4106"/>
            <p:cNvPicPr/>
            <p:nvPr/>
          </p:nvPicPr>
          <p:blipFill>
            <a:blip r:embed="rId11" cstate="screen">
              <a:extLst>
                <a:ext uri="{28A0092B-C50C-407E-A947-70E740481C1C}">
                  <a14:useLocalDpi xmlns:a14="http://schemas.microsoft.com/office/drawing/2010/main"/>
                </a:ext>
              </a:extLst>
            </a:blip>
            <a:stretch>
              <a:fillRect/>
            </a:stretch>
          </p:blipFill>
          <p:spPr>
            <a:xfrm>
              <a:off x="6148832" y="0"/>
              <a:ext cx="2993136" cy="6858000"/>
            </a:xfrm>
            <a:prstGeom prst="rect">
              <a:avLst/>
            </a:prstGeom>
          </p:spPr>
        </p:pic>
        <p:pic>
          <p:nvPicPr>
            <p:cNvPr id="17" name="Picture 4107"/>
            <p:cNvPicPr/>
            <p:nvPr/>
          </p:nvPicPr>
          <p:blipFill>
            <a:blip r:embed="rId12" cstate="screen">
              <a:extLst>
                <a:ext uri="{28A0092B-C50C-407E-A947-70E740481C1C}">
                  <a14:useLocalDpi xmlns:a14="http://schemas.microsoft.com/office/drawing/2010/main"/>
                </a:ext>
              </a:extLst>
            </a:blip>
            <a:stretch>
              <a:fillRect/>
            </a:stretch>
          </p:blipFill>
          <p:spPr>
            <a:xfrm>
              <a:off x="3043936" y="0"/>
              <a:ext cx="3108960" cy="6858000"/>
            </a:xfrm>
            <a:prstGeom prst="rect">
              <a:avLst/>
            </a:prstGeom>
          </p:spPr>
        </p:pic>
        <p:pic>
          <p:nvPicPr>
            <p:cNvPr id="18" name="Picture 4108"/>
            <p:cNvPicPr/>
            <p:nvPr/>
          </p:nvPicPr>
          <p:blipFill>
            <a:blip r:embed="rId13" cstate="screen">
              <a:extLst>
                <a:ext uri="{28A0092B-C50C-407E-A947-70E740481C1C}">
                  <a14:useLocalDpi xmlns:a14="http://schemas.microsoft.com/office/drawing/2010/main"/>
                </a:ext>
              </a:extLst>
            </a:blip>
            <a:stretch>
              <a:fillRect/>
            </a:stretch>
          </p:blipFill>
          <p:spPr>
            <a:xfrm>
              <a:off x="0" y="0"/>
              <a:ext cx="3048000" cy="6854952"/>
            </a:xfrm>
            <a:prstGeom prst="rect">
              <a:avLst/>
            </a:prstGeom>
          </p:spPr>
        </p:pic>
        <p:sp>
          <p:nvSpPr>
            <p:cNvPr id="19" name="Shape 4261"/>
            <p:cNvSpPr/>
            <p:nvPr/>
          </p:nvSpPr>
          <p:spPr>
            <a:xfrm>
              <a:off x="0" y="4986073"/>
              <a:ext cx="9144000" cy="1518250"/>
            </a:xfrm>
            <a:custGeom>
              <a:avLst/>
              <a:gdLst/>
              <a:ahLst/>
              <a:cxnLst/>
              <a:rect l="0" t="0" r="0" b="0"/>
              <a:pathLst>
                <a:path w="9144000" h="1518250">
                  <a:moveTo>
                    <a:pt x="0" y="0"/>
                  </a:moveTo>
                  <a:lnTo>
                    <a:pt x="9144000" y="0"/>
                  </a:lnTo>
                  <a:lnTo>
                    <a:pt x="9144000" y="1518250"/>
                  </a:lnTo>
                  <a:lnTo>
                    <a:pt x="0" y="1518250"/>
                  </a:lnTo>
                  <a:lnTo>
                    <a:pt x="0" y="0"/>
                  </a:lnTo>
                </a:path>
              </a:pathLst>
            </a:custGeom>
            <a:ln w="0" cap="flat">
              <a:miter lim="127000"/>
            </a:ln>
          </p:spPr>
          <p:style>
            <a:lnRef idx="0">
              <a:srgbClr val="000000">
                <a:alpha val="0"/>
              </a:srgbClr>
            </a:lnRef>
            <a:fillRef idx="1">
              <a:srgbClr val="000000">
                <a:alpha val="67058"/>
              </a:srgbClr>
            </a:fillRef>
            <a:effectRef idx="0">
              <a:scrgbClr r="0" g="0" b="0"/>
            </a:effectRef>
            <a:fontRef idx="none"/>
          </p:style>
          <p:txBody>
            <a:bodyPr/>
            <a:lstStyle/>
            <a:p>
              <a:endParaRPr lang="hu-HU"/>
            </a:p>
          </p:txBody>
        </p:sp>
        <p:pic>
          <p:nvPicPr>
            <p:cNvPr id="20" name="Picture 100"/>
            <p:cNvPicPr/>
            <p:nvPr/>
          </p:nvPicPr>
          <p:blipFill>
            <a:blip r:embed="rId14" cstate="screen">
              <a:extLst>
                <a:ext uri="{28A0092B-C50C-407E-A947-70E740481C1C}">
                  <a14:useLocalDpi xmlns:a14="http://schemas.microsoft.com/office/drawing/2010/main"/>
                </a:ext>
              </a:extLst>
            </a:blip>
            <a:stretch>
              <a:fillRect/>
            </a:stretch>
          </p:blipFill>
          <p:spPr>
            <a:xfrm>
              <a:off x="6350000" y="4737100"/>
              <a:ext cx="2709333" cy="1604433"/>
            </a:xfrm>
            <a:prstGeom prst="rect">
              <a:avLst/>
            </a:prstGeom>
          </p:spPr>
        </p:pic>
        <p:pic>
          <p:nvPicPr>
            <p:cNvPr id="21" name="Picture 102"/>
            <p:cNvPicPr/>
            <p:nvPr/>
          </p:nvPicPr>
          <p:blipFill>
            <a:blip r:embed="rId15" cstate="screen">
              <a:extLst>
                <a:ext uri="{28A0092B-C50C-407E-A947-70E740481C1C}">
                  <a14:useLocalDpi xmlns:a14="http://schemas.microsoft.com/office/drawing/2010/main"/>
                </a:ext>
              </a:extLst>
            </a:blip>
            <a:stretch>
              <a:fillRect/>
            </a:stretch>
          </p:blipFill>
          <p:spPr>
            <a:xfrm>
              <a:off x="6350000" y="5350933"/>
              <a:ext cx="2709333" cy="1507067"/>
            </a:xfrm>
            <a:prstGeom prst="rect">
              <a:avLst/>
            </a:prstGeom>
          </p:spPr>
        </p:pic>
        <p:sp>
          <p:nvSpPr>
            <p:cNvPr id="22" name="Shape 103"/>
            <p:cNvSpPr/>
            <p:nvPr/>
          </p:nvSpPr>
          <p:spPr>
            <a:xfrm>
              <a:off x="3048003" y="0"/>
              <a:ext cx="1" cy="6858000"/>
            </a:xfrm>
            <a:custGeom>
              <a:avLst/>
              <a:gdLst/>
              <a:ahLst/>
              <a:cxnLst/>
              <a:rect l="0" t="0" r="0" b="0"/>
              <a:pathLst>
                <a:path w="1" h="6858000">
                  <a:moveTo>
                    <a:pt x="0" y="0"/>
                  </a:moveTo>
                  <a:lnTo>
                    <a:pt x="1" y="6858000"/>
                  </a:lnTo>
                </a:path>
              </a:pathLst>
            </a:custGeom>
            <a:ln w="127000" cap="flat">
              <a:miter lim="101600"/>
            </a:ln>
          </p:spPr>
          <p:style>
            <a:lnRef idx="1">
              <a:srgbClr val="000000"/>
            </a:lnRef>
            <a:fillRef idx="0">
              <a:srgbClr val="000000">
                <a:alpha val="0"/>
              </a:srgbClr>
            </a:fillRef>
            <a:effectRef idx="0">
              <a:scrgbClr r="0" g="0" b="0"/>
            </a:effectRef>
            <a:fontRef idx="none"/>
          </p:style>
          <p:txBody>
            <a:bodyPr/>
            <a:lstStyle/>
            <a:p>
              <a:endParaRPr lang="hu-HU"/>
            </a:p>
          </p:txBody>
        </p:sp>
        <p:sp>
          <p:nvSpPr>
            <p:cNvPr id="23" name="Shape 104"/>
            <p:cNvSpPr/>
            <p:nvPr/>
          </p:nvSpPr>
          <p:spPr>
            <a:xfrm>
              <a:off x="6152146" y="0"/>
              <a:ext cx="1" cy="6858000"/>
            </a:xfrm>
            <a:custGeom>
              <a:avLst/>
              <a:gdLst/>
              <a:ahLst/>
              <a:cxnLst/>
              <a:rect l="0" t="0" r="0" b="0"/>
              <a:pathLst>
                <a:path w="1" h="6858000">
                  <a:moveTo>
                    <a:pt x="0" y="0"/>
                  </a:moveTo>
                  <a:lnTo>
                    <a:pt x="1" y="6858000"/>
                  </a:lnTo>
                </a:path>
              </a:pathLst>
            </a:custGeom>
            <a:ln w="127000" cap="flat">
              <a:miter lim="101600"/>
            </a:ln>
          </p:spPr>
          <p:style>
            <a:lnRef idx="1">
              <a:srgbClr val="000000"/>
            </a:lnRef>
            <a:fillRef idx="0">
              <a:srgbClr val="000000">
                <a:alpha val="0"/>
              </a:srgbClr>
            </a:fillRef>
            <a:effectRef idx="0">
              <a:scrgbClr r="0" g="0" b="0"/>
            </a:effectRef>
            <a:fontRef idx="none"/>
          </p:style>
          <p:txBody>
            <a:bodyPr/>
            <a:lstStyle/>
            <a:p>
              <a:endParaRPr lang="hu-HU"/>
            </a:p>
          </p:txBody>
        </p:sp>
        <p:pic>
          <p:nvPicPr>
            <p:cNvPr id="24" name="Picture 106"/>
            <p:cNvPicPr/>
            <p:nvPr/>
          </p:nvPicPr>
          <p:blipFill>
            <a:blip r:embed="rId16" cstate="screen">
              <a:extLst>
                <a:ext uri="{28A0092B-C50C-407E-A947-70E740481C1C}">
                  <a14:useLocalDpi xmlns:a14="http://schemas.microsoft.com/office/drawing/2010/main"/>
                </a:ext>
              </a:extLst>
            </a:blip>
            <a:stretch>
              <a:fillRect/>
            </a:stretch>
          </p:blipFill>
          <p:spPr>
            <a:xfrm>
              <a:off x="3005667" y="4745567"/>
              <a:ext cx="3128433" cy="1604433"/>
            </a:xfrm>
            <a:prstGeom prst="rect">
              <a:avLst/>
            </a:prstGeom>
          </p:spPr>
        </p:pic>
        <p:pic>
          <p:nvPicPr>
            <p:cNvPr id="25" name="Picture 108"/>
            <p:cNvPicPr/>
            <p:nvPr/>
          </p:nvPicPr>
          <p:blipFill>
            <a:blip r:embed="rId17" cstate="screen">
              <a:extLst>
                <a:ext uri="{28A0092B-C50C-407E-A947-70E740481C1C}">
                  <a14:useLocalDpi xmlns:a14="http://schemas.microsoft.com/office/drawing/2010/main"/>
                </a:ext>
              </a:extLst>
            </a:blip>
            <a:stretch>
              <a:fillRect/>
            </a:stretch>
          </p:blipFill>
          <p:spPr>
            <a:xfrm>
              <a:off x="3022600" y="5359400"/>
              <a:ext cx="2705100" cy="1498600"/>
            </a:xfrm>
            <a:prstGeom prst="rect">
              <a:avLst/>
            </a:prstGeom>
          </p:spPr>
        </p:pic>
        <p:pic>
          <p:nvPicPr>
            <p:cNvPr id="26" name="Picture 110"/>
            <p:cNvPicPr/>
            <p:nvPr/>
          </p:nvPicPr>
          <p:blipFill>
            <a:blip r:embed="rId18" cstate="screen">
              <a:extLst>
                <a:ext uri="{28A0092B-C50C-407E-A947-70E740481C1C}">
                  <a14:useLocalDpi xmlns:a14="http://schemas.microsoft.com/office/drawing/2010/main"/>
                </a:ext>
              </a:extLst>
            </a:blip>
            <a:stretch>
              <a:fillRect/>
            </a:stretch>
          </p:blipFill>
          <p:spPr>
            <a:xfrm>
              <a:off x="4809067" y="5359400"/>
              <a:ext cx="1312333" cy="1498600"/>
            </a:xfrm>
            <a:prstGeom prst="rect">
              <a:avLst/>
            </a:prstGeom>
          </p:spPr>
        </p:pic>
        <p:pic>
          <p:nvPicPr>
            <p:cNvPr id="27" name="Picture 112"/>
            <p:cNvPicPr/>
            <p:nvPr/>
          </p:nvPicPr>
          <p:blipFill>
            <a:blip r:embed="rId19" cstate="screen">
              <a:extLst>
                <a:ext uri="{28A0092B-C50C-407E-A947-70E740481C1C}">
                  <a14:useLocalDpi xmlns:a14="http://schemas.microsoft.com/office/drawing/2010/main"/>
                </a:ext>
              </a:extLst>
            </a:blip>
            <a:stretch>
              <a:fillRect/>
            </a:stretch>
          </p:blipFill>
          <p:spPr>
            <a:xfrm>
              <a:off x="292100" y="4745567"/>
              <a:ext cx="1845733" cy="1604433"/>
            </a:xfrm>
            <a:prstGeom prst="rect">
              <a:avLst/>
            </a:prstGeom>
          </p:spPr>
        </p:pic>
        <p:pic>
          <p:nvPicPr>
            <p:cNvPr id="28" name="Picture 114"/>
            <p:cNvPicPr/>
            <p:nvPr/>
          </p:nvPicPr>
          <p:blipFill>
            <a:blip r:embed="rId20" cstate="screen">
              <a:extLst>
                <a:ext uri="{28A0092B-C50C-407E-A947-70E740481C1C}">
                  <a14:useLocalDpi xmlns:a14="http://schemas.microsoft.com/office/drawing/2010/main"/>
                </a:ext>
              </a:extLst>
            </a:blip>
            <a:stretch>
              <a:fillRect/>
            </a:stretch>
          </p:blipFill>
          <p:spPr>
            <a:xfrm>
              <a:off x="1219200" y="4745567"/>
              <a:ext cx="1536700" cy="1604433"/>
            </a:xfrm>
            <a:prstGeom prst="rect">
              <a:avLst/>
            </a:prstGeom>
          </p:spPr>
        </p:pic>
        <p:pic>
          <p:nvPicPr>
            <p:cNvPr id="29" name="Picture 116"/>
            <p:cNvPicPr/>
            <p:nvPr/>
          </p:nvPicPr>
          <p:blipFill>
            <a:blip r:embed="rId21" cstate="screen">
              <a:extLst>
                <a:ext uri="{28A0092B-C50C-407E-A947-70E740481C1C}">
                  <a14:useLocalDpi xmlns:a14="http://schemas.microsoft.com/office/drawing/2010/main"/>
                </a:ext>
              </a:extLst>
            </a:blip>
            <a:stretch>
              <a:fillRect/>
            </a:stretch>
          </p:blipFill>
          <p:spPr>
            <a:xfrm>
              <a:off x="270933" y="5359400"/>
              <a:ext cx="2506133" cy="1498600"/>
            </a:xfrm>
            <a:prstGeom prst="rect">
              <a:avLst/>
            </a:prstGeom>
          </p:spPr>
        </p:pic>
      </p:grpSp>
      <p:sp>
        <p:nvSpPr>
          <p:cNvPr id="30" name="Rectangle 26"/>
          <p:cNvSpPr>
            <a:spLocks noChangeArrowheads="1"/>
          </p:cNvSpPr>
          <p:nvPr/>
        </p:nvSpPr>
        <p:spPr bwMode="auto">
          <a:xfrm>
            <a:off x="-3390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1" name="Rectangle 27"/>
          <p:cNvSpPr>
            <a:spLocks noChangeArrowheads="1"/>
          </p:cNvSpPr>
          <p:nvPr/>
        </p:nvSpPr>
        <p:spPr bwMode="auto">
          <a:xfrm>
            <a:off x="-943956" y="5956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hu-HU" altLang="hu-H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943956" y="5956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hu-HU" altLang="hu-HU"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hu-HU" altLang="hu-H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010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22" name="suction.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en-US" dirty="0" smtClean="0"/>
              <a:t>Life in the absence of money</a:t>
            </a:r>
            <a:endParaRPr lang="en-US" dirty="0"/>
          </a:p>
        </p:txBody>
      </p:sp>
      <p:sp>
        <p:nvSpPr>
          <p:cNvPr id="3" name="Tartalom helye 2"/>
          <p:cNvSpPr>
            <a:spLocks noGrp="1"/>
          </p:cNvSpPr>
          <p:nvPr>
            <p:ph idx="1"/>
          </p:nvPr>
        </p:nvSpPr>
        <p:spPr>
          <a:xfrm>
            <a:off x="457200" y="980728"/>
            <a:ext cx="8229600" cy="5760640"/>
          </a:xfrm>
        </p:spPr>
        <p:txBody>
          <a:bodyPr>
            <a:normAutofit lnSpcReduction="10000"/>
          </a:bodyPr>
          <a:lstStyle/>
          <a:p>
            <a:r>
              <a:rPr lang="en-US" dirty="0" smtClean="0"/>
              <a:t>A barter economy has no medium of exchange. Goods are traded for other goods.</a:t>
            </a:r>
          </a:p>
          <a:p>
            <a:r>
              <a:rPr lang="en-US" dirty="0" smtClean="0"/>
              <a:t>In a barter economy trading is costly because there must be a </a:t>
            </a:r>
            <a:r>
              <a:rPr lang="en-US" b="1" dirty="0" smtClean="0"/>
              <a:t>double coincidence of wants</a:t>
            </a:r>
            <a:r>
              <a:rPr lang="en-US" dirty="0" smtClean="0"/>
              <a:t>.</a:t>
            </a:r>
          </a:p>
          <a:p>
            <a:r>
              <a:rPr lang="en-US" dirty="0" smtClean="0"/>
              <a:t>Both a seller and a buyer must want something that the other has to offer. People spend a lot of time and effort finding others with whom to make mutually satisfactory swaps.</a:t>
            </a:r>
          </a:p>
          <a:p>
            <a:r>
              <a:rPr lang="en-US" dirty="0" smtClean="0"/>
              <a:t>Using a medium of exchange </a:t>
            </a:r>
            <a:r>
              <a:rPr lang="en-GB" dirty="0" smtClean="0"/>
              <a:t>reduces </a:t>
            </a:r>
            <a:r>
              <a:rPr lang="en-US" dirty="0" smtClean="0"/>
              <a:t>the costs of matching buyers and sellers, letting society devote scarce resources to other things. </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7</a:t>
            </a:fld>
            <a:endParaRPr lang="en-GB"/>
          </a:p>
        </p:txBody>
      </p:sp>
    </p:spTree>
    <p:extLst>
      <p:ext uri="{BB962C8B-B14F-4D97-AF65-F5344CB8AC3E}">
        <p14:creationId xmlns:p14="http://schemas.microsoft.com/office/powerpoint/2010/main" val="1511755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smtClean="0"/>
              <a:t>Other functions of money</a:t>
            </a:r>
            <a:endParaRPr lang="en-US" sz="4000" dirty="0"/>
          </a:p>
        </p:txBody>
      </p:sp>
      <p:sp>
        <p:nvSpPr>
          <p:cNvPr id="3" name="Tartalom helye 2"/>
          <p:cNvSpPr>
            <a:spLocks noGrp="1"/>
          </p:cNvSpPr>
          <p:nvPr>
            <p:ph idx="1"/>
          </p:nvPr>
        </p:nvSpPr>
        <p:spPr/>
        <p:txBody>
          <a:bodyPr>
            <a:normAutofit/>
          </a:bodyPr>
          <a:lstStyle/>
          <a:p>
            <a:r>
              <a:rPr lang="en-US" dirty="0" smtClean="0"/>
              <a:t>Besides being the medium of exchange or means of payment, money (usually) has three other functions: It is (or it may be) a</a:t>
            </a:r>
          </a:p>
          <a:p>
            <a:pPr lvl="1"/>
            <a:r>
              <a:rPr lang="en-US" sz="3200" dirty="0" smtClean="0"/>
              <a:t>store of value;</a:t>
            </a:r>
          </a:p>
          <a:p>
            <a:pPr lvl="1"/>
            <a:r>
              <a:rPr lang="en-US" sz="3200" dirty="0" smtClean="0"/>
              <a:t>a unit of account; and </a:t>
            </a:r>
          </a:p>
          <a:p>
            <a:pPr lvl="1"/>
            <a:r>
              <a:rPr lang="en-US" sz="3200" dirty="0" smtClean="0"/>
              <a:t>a standard of deferred payment.</a:t>
            </a:r>
          </a:p>
          <a:p>
            <a:r>
              <a:rPr lang="en-US" dirty="0" smtClean="0"/>
              <a:t>However, the key feature of money is its use as a medium of exchange.</a:t>
            </a:r>
          </a:p>
          <a:p>
            <a:pPr lvl="1"/>
            <a:endParaRPr lang="en-US" dirty="0" smtClean="0"/>
          </a:p>
          <a:p>
            <a:pPr lvl="1"/>
            <a:endParaRPr lang="en-US" dirty="0"/>
          </a:p>
        </p:txBody>
      </p:sp>
      <p:sp>
        <p:nvSpPr>
          <p:cNvPr id="4" name="Dia számának helye 3"/>
          <p:cNvSpPr>
            <a:spLocks noGrp="1"/>
          </p:cNvSpPr>
          <p:nvPr>
            <p:ph type="sldNum" sz="quarter" idx="12"/>
          </p:nvPr>
        </p:nvSpPr>
        <p:spPr/>
        <p:txBody>
          <a:bodyPr/>
          <a:lstStyle/>
          <a:p>
            <a:fld id="{9842FA30-2F64-4D93-BC2D-C4767588A1F1}" type="slidenum">
              <a:rPr lang="en-GB" smtClean="0"/>
              <a:t>8</a:t>
            </a:fld>
            <a:endParaRPr lang="en-GB"/>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06362"/>
            <a:ext cx="1905000" cy="1905000"/>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7685" y="137360"/>
            <a:ext cx="1204913" cy="1204913"/>
          </a:xfrm>
          <a:prstGeom prst="ellipse">
            <a:avLst/>
          </a:prstGeom>
          <a:ln>
            <a:noFill/>
          </a:ln>
          <a:effectLst>
            <a:softEdge rad="112500"/>
          </a:effectLst>
        </p:spPr>
      </p:pic>
    </p:spTree>
    <p:extLst>
      <p:ext uri="{BB962C8B-B14F-4D97-AF65-F5344CB8AC3E}">
        <p14:creationId xmlns:p14="http://schemas.microsoft.com/office/powerpoint/2010/main" val="1088367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5" name="suction.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16632"/>
            <a:ext cx="8229600" cy="1143000"/>
          </a:xfrm>
        </p:spPr>
        <p:txBody>
          <a:bodyPr/>
          <a:lstStyle/>
          <a:p>
            <a:r>
              <a:rPr lang="en-US" dirty="0" smtClean="0"/>
              <a:t>Money as a unit of account</a:t>
            </a:r>
            <a:endParaRPr lang="en-US" dirty="0"/>
          </a:p>
        </p:txBody>
      </p:sp>
      <p:sp>
        <p:nvSpPr>
          <p:cNvPr id="3" name="Tartalom helye 2"/>
          <p:cNvSpPr>
            <a:spLocks noGrp="1"/>
          </p:cNvSpPr>
          <p:nvPr>
            <p:ph idx="1"/>
          </p:nvPr>
        </p:nvSpPr>
        <p:spPr>
          <a:xfrm>
            <a:off x="457200" y="1196752"/>
            <a:ext cx="8229600" cy="5256584"/>
          </a:xfrm>
        </p:spPr>
        <p:txBody>
          <a:bodyPr>
            <a:normAutofit/>
          </a:bodyPr>
          <a:lstStyle/>
          <a:p>
            <a:r>
              <a:rPr lang="en-GB" dirty="0" smtClean="0"/>
              <a:t>The </a:t>
            </a:r>
            <a:r>
              <a:rPr lang="en-GB" b="1" dirty="0" smtClean="0"/>
              <a:t>unit of account</a:t>
            </a:r>
            <a:r>
              <a:rPr lang="en-GB" dirty="0" smtClean="0"/>
              <a:t> is the unit in which prices are quoted and accounts are kept.</a:t>
            </a:r>
          </a:p>
          <a:p>
            <a:r>
              <a:rPr lang="en-GB" dirty="0" smtClean="0"/>
              <a:t>It is usually convenient to use the same units for the medium of exchange and unit of account. </a:t>
            </a:r>
          </a:p>
          <a:p>
            <a:r>
              <a:rPr lang="en-GB" dirty="0" smtClean="0"/>
              <a:t>However, there are exceptions. During 2000-2001 many EU shopkeepers quoted prices both in euros and in local currency, even though the euro did not become their medium of exchange until 2002.</a:t>
            </a:r>
          </a:p>
          <a:p>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t>9</a:t>
            </a:fld>
            <a:endParaRPr lang="en-GB"/>
          </a:p>
        </p:txBody>
      </p:sp>
    </p:spTree>
    <p:extLst>
      <p:ext uri="{BB962C8B-B14F-4D97-AF65-F5344CB8AC3E}">
        <p14:creationId xmlns:p14="http://schemas.microsoft.com/office/powerpoint/2010/main" val="977250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2144</Words>
  <Application>Microsoft Office PowerPoint</Application>
  <PresentationFormat>Diavetítés a képernyőre (4:3 oldalarány)</PresentationFormat>
  <Paragraphs>174</Paragraphs>
  <Slides>30</Slides>
  <Notes>0</Notes>
  <HiddenSlides>0</HiddenSlides>
  <MMClips>0</MMClips>
  <ScaleCrop>false</ScaleCrop>
  <HeadingPairs>
    <vt:vector size="8" baseType="variant">
      <vt:variant>
        <vt:lpstr>Használt betűtípusok</vt:lpstr>
      </vt:variant>
      <vt:variant>
        <vt:i4>3</vt:i4>
      </vt:variant>
      <vt:variant>
        <vt:lpstr>Téma</vt:lpstr>
      </vt:variant>
      <vt:variant>
        <vt:i4>1</vt:i4>
      </vt:variant>
      <vt:variant>
        <vt:lpstr>Beágyazott OLE kiszolgálók</vt:lpstr>
      </vt:variant>
      <vt:variant>
        <vt:i4>1</vt:i4>
      </vt:variant>
      <vt:variant>
        <vt:lpstr>Diacímek</vt:lpstr>
      </vt:variant>
      <vt:variant>
        <vt:i4>30</vt:i4>
      </vt:variant>
    </vt:vector>
  </HeadingPairs>
  <TitlesOfParts>
    <vt:vector size="35" baseType="lpstr">
      <vt:lpstr>Arial</vt:lpstr>
      <vt:lpstr>Calibri</vt:lpstr>
      <vt:lpstr>Impact</vt:lpstr>
      <vt:lpstr>Office-téma</vt:lpstr>
      <vt:lpstr>Equation</vt:lpstr>
      <vt:lpstr>PowerPoint-bemutató</vt:lpstr>
      <vt:lpstr>kk</vt:lpstr>
      <vt:lpstr>PowerPoint-bemutató</vt:lpstr>
      <vt:lpstr>What is money?</vt:lpstr>
      <vt:lpstr>PowerPoint-bemutató</vt:lpstr>
      <vt:lpstr>PowerPoint-bemutató</vt:lpstr>
      <vt:lpstr>Life in the absence of money</vt:lpstr>
      <vt:lpstr>Other functions of money</vt:lpstr>
      <vt:lpstr>Money as a unit of account</vt:lpstr>
      <vt:lpstr>Money as a store of value</vt:lpstr>
      <vt:lpstr>Money as a  standard of deferred payment</vt:lpstr>
      <vt:lpstr>PowerPoint-bemutató</vt:lpstr>
      <vt:lpstr>Different kinds of money</vt:lpstr>
      <vt:lpstr>Token money</vt:lpstr>
      <vt:lpstr>“IOU money”</vt:lpstr>
      <vt:lpstr>Banks and money</vt:lpstr>
      <vt:lpstr>The business of banking</vt:lpstr>
      <vt:lpstr>Liquidity</vt:lpstr>
      <vt:lpstr>Differences between commercial banks and other financial intermediaries</vt:lpstr>
      <vt:lpstr>Sight and time deposits</vt:lpstr>
      <vt:lpstr>Other liabilities</vt:lpstr>
      <vt:lpstr>How do banks create money?</vt:lpstr>
      <vt:lpstr>The reserve ratio and financial panics</vt:lpstr>
      <vt:lpstr>Creation of token money</vt:lpstr>
      <vt:lpstr>The monetary base</vt:lpstr>
      <vt:lpstr>The money multiplier</vt:lpstr>
      <vt:lpstr>Determinants of the multiplier</vt:lpstr>
      <vt:lpstr>The money multiplier – monetary base</vt:lpstr>
      <vt:lpstr>The money multiplier – money supply</vt:lpstr>
      <vt:lpstr>Money supply determination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and banking</dc:title>
  <dc:creator>kgt</dc:creator>
  <cp:lastModifiedBy>Windows-felhasználó</cp:lastModifiedBy>
  <cp:revision>46</cp:revision>
  <dcterms:created xsi:type="dcterms:W3CDTF">2013-10-11T09:29:02Z</dcterms:created>
  <dcterms:modified xsi:type="dcterms:W3CDTF">2019-10-28T14:46:16Z</dcterms:modified>
</cp:coreProperties>
</file>