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8" r:id="rId3"/>
    <p:sldId id="257" r:id="rId4"/>
    <p:sldId id="258" r:id="rId5"/>
    <p:sldId id="275" r:id="rId6"/>
    <p:sldId id="259" r:id="rId7"/>
    <p:sldId id="276" r:id="rId8"/>
    <p:sldId id="260" r:id="rId9"/>
    <p:sldId id="277" r:id="rId10"/>
    <p:sldId id="261" r:id="rId11"/>
    <p:sldId id="262" r:id="rId12"/>
    <p:sldId id="264" r:id="rId13"/>
    <p:sldId id="263" r:id="rId14"/>
    <p:sldId id="266" r:id="rId15"/>
    <p:sldId id="265" r:id="rId16"/>
    <p:sldId id="267" r:id="rId17"/>
    <p:sldId id="269" r:id="rId18"/>
    <p:sldId id="272" r:id="rId19"/>
    <p:sldId id="270" r:id="rId20"/>
    <p:sldId id="273" r:id="rId21"/>
    <p:sldId id="274" r:id="rId22"/>
    <p:sldId id="271" r:id="rId23"/>
  </p:sldIdLst>
  <p:sldSz cx="9144000" cy="6858000" type="screen4x3"/>
  <p:notesSz cx="7099300" cy="102346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68" autoAdjust="0"/>
  </p:normalViewPr>
  <p:slideViewPr>
    <p:cSldViewPr>
      <p:cViewPr varScale="1">
        <p:scale>
          <a:sx n="68" d="100"/>
          <a:sy n="68" d="100"/>
        </p:scale>
        <p:origin x="8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munkalap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munkalap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munkalap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munkalap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munkalap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munkalap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C=A+</a:t>
            </a:r>
            <a:r>
              <a:rPr lang="hu-HU" dirty="0" err="1" smtClean="0"/>
              <a:t>cY</a:t>
            </a:r>
            <a:endParaRPr lang="en-US" dirty="0"/>
          </a:p>
        </c:rich>
      </c:tx>
      <c:layout>
        <c:manualLayout>
          <c:xMode val="edge"/>
          <c:yMode val="edge"/>
          <c:x val="0.46891676014493011"/>
          <c:y val="0.14016987057987099"/>
        </c:manualLayout>
      </c:layout>
      <c:overlay val="0"/>
    </c:title>
    <c:autoTitleDeleted val="0"/>
    <c:plotArea>
      <c:layout/>
      <c:scatterChart>
        <c:scatterStyle val="lineMarker"/>
        <c:varyColors val="0"/>
        <c:ser>
          <c:idx val="0"/>
          <c:order val="0"/>
          <c:tx>
            <c:strRef>
              <c:f>Munka1!$B$1</c:f>
              <c:strCache>
                <c:ptCount val="1"/>
                <c:pt idx="0">
                  <c:v>Y értékek</c:v>
                </c:pt>
              </c:strCache>
            </c:strRef>
          </c:tx>
          <c:marker>
            <c:symbol val="none"/>
          </c:marker>
          <c:xVal>
            <c:numRef>
              <c:f>Munka1!$A$2:$A$13</c:f>
              <c:numCache>
                <c:formatCode>General</c:formatCode>
                <c:ptCount val="12"/>
                <c:pt idx="0">
                  <c:v>0</c:v>
                </c:pt>
                <c:pt idx="1">
                  <c:v>100</c:v>
                </c:pt>
                <c:pt idx="2">
                  <c:v>200</c:v>
                </c:pt>
                <c:pt idx="3">
                  <c:v>300</c:v>
                </c:pt>
                <c:pt idx="4">
                  <c:v>400</c:v>
                </c:pt>
                <c:pt idx="5">
                  <c:v>500</c:v>
                </c:pt>
                <c:pt idx="6">
                  <c:v>600</c:v>
                </c:pt>
                <c:pt idx="7">
                  <c:v>700</c:v>
                </c:pt>
                <c:pt idx="8">
                  <c:v>800</c:v>
                </c:pt>
                <c:pt idx="9">
                  <c:v>900</c:v>
                </c:pt>
                <c:pt idx="10">
                  <c:v>1000</c:v>
                </c:pt>
                <c:pt idx="11">
                  <c:v>1100</c:v>
                </c:pt>
              </c:numCache>
            </c:numRef>
          </c:xVal>
          <c:yVal>
            <c:numRef>
              <c:f>Munka1!$B$2:$B$13</c:f>
              <c:numCache>
                <c:formatCode>General</c:formatCode>
                <c:ptCount val="12"/>
                <c:pt idx="0">
                  <c:v>200</c:v>
                </c:pt>
                <c:pt idx="1">
                  <c:v>290</c:v>
                </c:pt>
                <c:pt idx="2">
                  <c:v>380</c:v>
                </c:pt>
                <c:pt idx="3">
                  <c:v>470</c:v>
                </c:pt>
                <c:pt idx="4">
                  <c:v>560</c:v>
                </c:pt>
                <c:pt idx="5">
                  <c:v>650</c:v>
                </c:pt>
                <c:pt idx="6">
                  <c:v>740</c:v>
                </c:pt>
                <c:pt idx="7">
                  <c:v>830</c:v>
                </c:pt>
                <c:pt idx="8">
                  <c:v>920</c:v>
                </c:pt>
                <c:pt idx="9">
                  <c:v>1010</c:v>
                </c:pt>
                <c:pt idx="10">
                  <c:v>1100</c:v>
                </c:pt>
                <c:pt idx="11">
                  <c:v>1190</c:v>
                </c:pt>
              </c:numCache>
            </c:numRef>
          </c:yVal>
          <c:smooth val="0"/>
          <c:extLst>
            <c:ext xmlns:c16="http://schemas.microsoft.com/office/drawing/2014/chart" uri="{C3380CC4-5D6E-409C-BE32-E72D297353CC}">
              <c16:uniqueId val="{00000000-4993-4FC3-8192-0D50A3C18C09}"/>
            </c:ext>
          </c:extLst>
        </c:ser>
        <c:dLbls>
          <c:showLegendKey val="0"/>
          <c:showVal val="0"/>
          <c:showCatName val="0"/>
          <c:showSerName val="0"/>
          <c:showPercent val="0"/>
          <c:showBubbleSize val="0"/>
        </c:dLbls>
        <c:axId val="161875840"/>
        <c:axId val="161877376"/>
      </c:scatterChart>
      <c:valAx>
        <c:axId val="161875840"/>
        <c:scaling>
          <c:orientation val="minMax"/>
        </c:scaling>
        <c:delete val="0"/>
        <c:axPos val="b"/>
        <c:numFmt formatCode="General" sourceLinked="1"/>
        <c:majorTickMark val="out"/>
        <c:minorTickMark val="none"/>
        <c:tickLblPos val="nextTo"/>
        <c:crossAx val="161877376"/>
        <c:crosses val="autoZero"/>
        <c:crossBetween val="midCat"/>
      </c:valAx>
      <c:valAx>
        <c:axId val="161877376"/>
        <c:scaling>
          <c:orientation val="minMax"/>
        </c:scaling>
        <c:delete val="0"/>
        <c:axPos val="l"/>
        <c:majorGridlines/>
        <c:numFmt formatCode="General" sourceLinked="1"/>
        <c:majorTickMark val="out"/>
        <c:minorTickMark val="none"/>
        <c:tickLblPos val="nextTo"/>
        <c:crossAx val="161875840"/>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S=−A+(1−c)Y</a:t>
            </a:r>
            <a:endParaRPr lang="en-US" dirty="0"/>
          </a:p>
        </c:rich>
      </c:tx>
      <c:layout>
        <c:manualLayout>
          <c:xMode val="edge"/>
          <c:yMode val="edge"/>
          <c:x val="0.46891676014493011"/>
          <c:y val="0.14016987057987099"/>
        </c:manualLayout>
      </c:layout>
      <c:overlay val="0"/>
    </c:title>
    <c:autoTitleDeleted val="0"/>
    <c:plotArea>
      <c:layout>
        <c:manualLayout>
          <c:layoutTarget val="inner"/>
          <c:xMode val="edge"/>
          <c:yMode val="edge"/>
          <c:x val="0.15954566876081869"/>
          <c:y val="0.14460226043182961"/>
          <c:w val="0.75724785059724542"/>
          <c:h val="0.81400100174620504"/>
        </c:manualLayout>
      </c:layout>
      <c:scatterChart>
        <c:scatterStyle val="lineMarker"/>
        <c:varyColors val="0"/>
        <c:ser>
          <c:idx val="0"/>
          <c:order val="0"/>
          <c:tx>
            <c:strRef>
              <c:f>Munka1!$B$1</c:f>
              <c:strCache>
                <c:ptCount val="1"/>
                <c:pt idx="0">
                  <c:v>Y értékek</c:v>
                </c:pt>
              </c:strCache>
            </c:strRef>
          </c:tx>
          <c:marker>
            <c:symbol val="none"/>
          </c:marker>
          <c:xVal>
            <c:numRef>
              <c:f>Munka1!$A$2:$A$13</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Munka1!$B$2:$B$13</c:f>
              <c:numCache>
                <c:formatCode>General</c:formatCode>
                <c:ptCount val="12"/>
                <c:pt idx="0">
                  <c:v>-100</c:v>
                </c:pt>
                <c:pt idx="1">
                  <c:v>-75</c:v>
                </c:pt>
                <c:pt idx="2">
                  <c:v>-50</c:v>
                </c:pt>
                <c:pt idx="3">
                  <c:v>-25</c:v>
                </c:pt>
                <c:pt idx="4">
                  <c:v>0</c:v>
                </c:pt>
                <c:pt idx="5">
                  <c:v>25</c:v>
                </c:pt>
                <c:pt idx="6">
                  <c:v>50</c:v>
                </c:pt>
                <c:pt idx="7">
                  <c:v>75</c:v>
                </c:pt>
                <c:pt idx="8">
                  <c:v>100</c:v>
                </c:pt>
                <c:pt idx="9">
                  <c:v>125</c:v>
                </c:pt>
                <c:pt idx="10">
                  <c:v>150</c:v>
                </c:pt>
                <c:pt idx="11">
                  <c:v>175</c:v>
                </c:pt>
              </c:numCache>
            </c:numRef>
          </c:yVal>
          <c:smooth val="0"/>
          <c:extLst>
            <c:ext xmlns:c16="http://schemas.microsoft.com/office/drawing/2014/chart" uri="{C3380CC4-5D6E-409C-BE32-E72D297353CC}">
              <c16:uniqueId val="{00000000-55A6-4ADC-BBB2-59474CBB89B0}"/>
            </c:ext>
          </c:extLst>
        </c:ser>
        <c:dLbls>
          <c:showLegendKey val="0"/>
          <c:showVal val="0"/>
          <c:showCatName val="0"/>
          <c:showSerName val="0"/>
          <c:showPercent val="0"/>
          <c:showBubbleSize val="0"/>
        </c:dLbls>
        <c:axId val="147437056"/>
        <c:axId val="147438592"/>
      </c:scatterChart>
      <c:valAx>
        <c:axId val="147437056"/>
        <c:scaling>
          <c:orientation val="minMax"/>
        </c:scaling>
        <c:delete val="0"/>
        <c:axPos val="b"/>
        <c:numFmt formatCode="General" sourceLinked="1"/>
        <c:majorTickMark val="out"/>
        <c:minorTickMark val="none"/>
        <c:tickLblPos val="nextTo"/>
        <c:crossAx val="147438592"/>
        <c:crosses val="autoZero"/>
        <c:crossBetween val="midCat"/>
      </c:valAx>
      <c:valAx>
        <c:axId val="147438592"/>
        <c:scaling>
          <c:orientation val="minMax"/>
        </c:scaling>
        <c:delete val="0"/>
        <c:axPos val="l"/>
        <c:majorGridlines/>
        <c:numFmt formatCode="General" sourceLinked="1"/>
        <c:majorTickMark val="out"/>
        <c:minorTickMark val="none"/>
        <c:tickLblPos val="nextTo"/>
        <c:crossAx val="147437056"/>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AD = C + I</a:t>
            </a:r>
            <a:endParaRPr lang="en-US" dirty="0"/>
          </a:p>
        </c:rich>
      </c:tx>
      <c:layout>
        <c:manualLayout>
          <c:xMode val="edge"/>
          <c:yMode val="edge"/>
          <c:x val="0.417712772057585"/>
          <c:y val="5.4545146109011997E-2"/>
        </c:manualLayout>
      </c:layout>
      <c:overlay val="0"/>
    </c:title>
    <c:autoTitleDeleted val="0"/>
    <c:plotArea>
      <c:layout/>
      <c:scatterChart>
        <c:scatterStyle val="lineMarker"/>
        <c:varyColors val="0"/>
        <c:ser>
          <c:idx val="0"/>
          <c:order val="0"/>
          <c:tx>
            <c:strRef>
              <c:f>Munka1!$B$1</c:f>
              <c:strCache>
                <c:ptCount val="1"/>
                <c:pt idx="0">
                  <c:v>C</c:v>
                </c:pt>
              </c:strCache>
            </c:strRef>
          </c:tx>
          <c:marker>
            <c:symbol val="none"/>
          </c:marker>
          <c:xVal>
            <c:numRef>
              <c:f>Munka1!$A$2:$A$7</c:f>
              <c:numCache>
                <c:formatCode>General</c:formatCode>
                <c:ptCount val="6"/>
                <c:pt idx="0">
                  <c:v>0</c:v>
                </c:pt>
                <c:pt idx="1">
                  <c:v>500</c:v>
                </c:pt>
                <c:pt idx="2">
                  <c:v>1000</c:v>
                </c:pt>
                <c:pt idx="3">
                  <c:v>1500</c:v>
                </c:pt>
                <c:pt idx="4">
                  <c:v>2000</c:v>
                </c:pt>
                <c:pt idx="5">
                  <c:v>2500</c:v>
                </c:pt>
              </c:numCache>
            </c:numRef>
          </c:xVal>
          <c:yVal>
            <c:numRef>
              <c:f>Munka1!$B$2:$B$7</c:f>
              <c:numCache>
                <c:formatCode>General</c:formatCode>
                <c:ptCount val="6"/>
                <c:pt idx="0">
                  <c:v>200</c:v>
                </c:pt>
                <c:pt idx="1">
                  <c:v>650</c:v>
                </c:pt>
                <c:pt idx="2">
                  <c:v>1100</c:v>
                </c:pt>
                <c:pt idx="3">
                  <c:v>1550</c:v>
                </c:pt>
                <c:pt idx="4">
                  <c:v>2000</c:v>
                </c:pt>
                <c:pt idx="5">
                  <c:v>2450</c:v>
                </c:pt>
              </c:numCache>
            </c:numRef>
          </c:yVal>
          <c:smooth val="0"/>
          <c:extLst>
            <c:ext xmlns:c16="http://schemas.microsoft.com/office/drawing/2014/chart" uri="{C3380CC4-5D6E-409C-BE32-E72D297353CC}">
              <c16:uniqueId val="{00000000-0268-4809-AF47-01463D7D964F}"/>
            </c:ext>
          </c:extLst>
        </c:ser>
        <c:ser>
          <c:idx val="1"/>
          <c:order val="1"/>
          <c:tx>
            <c:strRef>
              <c:f>Munka1!$C$1</c:f>
              <c:strCache>
                <c:ptCount val="1"/>
                <c:pt idx="0">
                  <c:v>C+I</c:v>
                </c:pt>
              </c:strCache>
            </c:strRef>
          </c:tx>
          <c:marker>
            <c:symbol val="none"/>
          </c:marker>
          <c:xVal>
            <c:numRef>
              <c:f>Munka1!$A$2:$A$7</c:f>
              <c:numCache>
                <c:formatCode>General</c:formatCode>
                <c:ptCount val="6"/>
                <c:pt idx="0">
                  <c:v>0</c:v>
                </c:pt>
                <c:pt idx="1">
                  <c:v>500</c:v>
                </c:pt>
                <c:pt idx="2">
                  <c:v>1000</c:v>
                </c:pt>
                <c:pt idx="3">
                  <c:v>1500</c:v>
                </c:pt>
                <c:pt idx="4">
                  <c:v>2000</c:v>
                </c:pt>
                <c:pt idx="5">
                  <c:v>2500</c:v>
                </c:pt>
              </c:numCache>
            </c:numRef>
          </c:xVal>
          <c:yVal>
            <c:numRef>
              <c:f>Munka1!$C$2:$C$7</c:f>
              <c:numCache>
                <c:formatCode>General</c:formatCode>
                <c:ptCount val="6"/>
                <c:pt idx="0">
                  <c:v>600</c:v>
                </c:pt>
                <c:pt idx="1">
                  <c:v>1050</c:v>
                </c:pt>
                <c:pt idx="2">
                  <c:v>1500</c:v>
                </c:pt>
                <c:pt idx="3">
                  <c:v>1950</c:v>
                </c:pt>
                <c:pt idx="4">
                  <c:v>2400</c:v>
                </c:pt>
                <c:pt idx="5">
                  <c:v>2850</c:v>
                </c:pt>
              </c:numCache>
            </c:numRef>
          </c:yVal>
          <c:smooth val="0"/>
          <c:extLst>
            <c:ext xmlns:c16="http://schemas.microsoft.com/office/drawing/2014/chart" uri="{C3380CC4-5D6E-409C-BE32-E72D297353CC}">
              <c16:uniqueId val="{00000001-0268-4809-AF47-01463D7D964F}"/>
            </c:ext>
          </c:extLst>
        </c:ser>
        <c:dLbls>
          <c:showLegendKey val="0"/>
          <c:showVal val="0"/>
          <c:showCatName val="0"/>
          <c:showSerName val="0"/>
          <c:showPercent val="0"/>
          <c:showBubbleSize val="0"/>
        </c:dLbls>
        <c:axId val="147537920"/>
        <c:axId val="147539456"/>
      </c:scatterChart>
      <c:valAx>
        <c:axId val="147537920"/>
        <c:scaling>
          <c:orientation val="minMax"/>
        </c:scaling>
        <c:delete val="0"/>
        <c:axPos val="b"/>
        <c:numFmt formatCode="General" sourceLinked="1"/>
        <c:majorTickMark val="out"/>
        <c:minorTickMark val="none"/>
        <c:tickLblPos val="nextTo"/>
        <c:crossAx val="147539456"/>
        <c:crosses val="autoZero"/>
        <c:crossBetween val="midCat"/>
      </c:valAx>
      <c:valAx>
        <c:axId val="147539456"/>
        <c:scaling>
          <c:orientation val="minMax"/>
        </c:scaling>
        <c:delete val="0"/>
        <c:axPos val="l"/>
        <c:majorGridlines/>
        <c:numFmt formatCode="General" sourceLinked="1"/>
        <c:majorTickMark val="out"/>
        <c:minorTickMark val="none"/>
        <c:tickLblPos val="nextTo"/>
        <c:crossAx val="147537920"/>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hu-HU" dirty="0" smtClean="0">
                <a:solidFill>
                  <a:schemeClr val="bg1"/>
                </a:solidFill>
              </a:rPr>
              <a:t>AD = C + I</a:t>
            </a:r>
            <a:endParaRPr lang="en-US" dirty="0">
              <a:solidFill>
                <a:schemeClr val="bg1"/>
              </a:solidFill>
            </a:endParaRPr>
          </a:p>
        </c:rich>
      </c:tx>
      <c:layout>
        <c:manualLayout>
          <c:xMode val="edge"/>
          <c:yMode val="edge"/>
          <c:x val="0.67657737849916322"/>
          <c:y val="0.39704404399244803"/>
        </c:manualLayout>
      </c:layout>
      <c:overlay val="0"/>
    </c:title>
    <c:autoTitleDeleted val="0"/>
    <c:plotArea>
      <c:layout/>
      <c:scatterChart>
        <c:scatterStyle val="lineMarker"/>
        <c:varyColors val="0"/>
        <c:ser>
          <c:idx val="0"/>
          <c:order val="0"/>
          <c:tx>
            <c:strRef>
              <c:f>Munka1!$B$1</c:f>
              <c:strCache>
                <c:ptCount val="1"/>
                <c:pt idx="0">
                  <c:v>C</c:v>
                </c:pt>
              </c:strCache>
            </c:strRef>
          </c:tx>
          <c:marker>
            <c:symbol val="none"/>
          </c:marker>
          <c:xVal>
            <c:numRef>
              <c:f>Munka1!$A$2:$A$7</c:f>
              <c:numCache>
                <c:formatCode>General</c:formatCode>
                <c:ptCount val="6"/>
                <c:pt idx="0">
                  <c:v>0</c:v>
                </c:pt>
                <c:pt idx="1">
                  <c:v>1000</c:v>
                </c:pt>
                <c:pt idx="2">
                  <c:v>2000</c:v>
                </c:pt>
                <c:pt idx="3">
                  <c:v>3000</c:v>
                </c:pt>
                <c:pt idx="4">
                  <c:v>4000</c:v>
                </c:pt>
                <c:pt idx="5">
                  <c:v>5000</c:v>
                </c:pt>
              </c:numCache>
            </c:numRef>
          </c:xVal>
          <c:yVal>
            <c:numRef>
              <c:f>Munka1!$B$2:$B$7</c:f>
            </c:numRef>
          </c:yVal>
          <c:smooth val="0"/>
          <c:extLst>
            <c:ext xmlns:c16="http://schemas.microsoft.com/office/drawing/2014/chart" uri="{C3380CC4-5D6E-409C-BE32-E72D297353CC}">
              <c16:uniqueId val="{00000000-FC30-47AD-A7B5-970C324AD96F}"/>
            </c:ext>
          </c:extLst>
        </c:ser>
        <c:ser>
          <c:idx val="1"/>
          <c:order val="1"/>
          <c:tx>
            <c:strRef>
              <c:f>Munka1!$C$1</c:f>
              <c:strCache>
                <c:ptCount val="1"/>
                <c:pt idx="0">
                  <c:v>45° line</c:v>
                </c:pt>
              </c:strCache>
            </c:strRef>
          </c:tx>
          <c:marker>
            <c:symbol val="none"/>
          </c:marker>
          <c:xVal>
            <c:numRef>
              <c:f>Munka1!$A$2:$A$7</c:f>
              <c:numCache>
                <c:formatCode>General</c:formatCode>
                <c:ptCount val="6"/>
                <c:pt idx="0">
                  <c:v>0</c:v>
                </c:pt>
                <c:pt idx="1">
                  <c:v>1000</c:v>
                </c:pt>
                <c:pt idx="2">
                  <c:v>2000</c:v>
                </c:pt>
                <c:pt idx="3">
                  <c:v>3000</c:v>
                </c:pt>
                <c:pt idx="4">
                  <c:v>4000</c:v>
                </c:pt>
                <c:pt idx="5">
                  <c:v>5000</c:v>
                </c:pt>
              </c:numCache>
            </c:numRef>
          </c:xVal>
          <c:yVal>
            <c:numRef>
              <c:f>Munka1!$C$2:$C$7</c:f>
              <c:numCache>
                <c:formatCode>General</c:formatCode>
                <c:ptCount val="6"/>
                <c:pt idx="0">
                  <c:v>0</c:v>
                </c:pt>
                <c:pt idx="1">
                  <c:v>1000</c:v>
                </c:pt>
                <c:pt idx="2">
                  <c:v>2000</c:v>
                </c:pt>
                <c:pt idx="3">
                  <c:v>3000</c:v>
                </c:pt>
                <c:pt idx="4">
                  <c:v>4000</c:v>
                </c:pt>
                <c:pt idx="5">
                  <c:v>5000</c:v>
                </c:pt>
              </c:numCache>
            </c:numRef>
          </c:yVal>
          <c:smooth val="0"/>
          <c:extLst>
            <c:ext xmlns:c16="http://schemas.microsoft.com/office/drawing/2014/chart" uri="{C3380CC4-5D6E-409C-BE32-E72D297353CC}">
              <c16:uniqueId val="{00000001-FC30-47AD-A7B5-970C324AD96F}"/>
            </c:ext>
          </c:extLst>
        </c:ser>
        <c:ser>
          <c:idx val="2"/>
          <c:order val="2"/>
          <c:tx>
            <c:strRef>
              <c:f>Munka1!$D$1</c:f>
              <c:strCache>
                <c:ptCount val="1"/>
                <c:pt idx="0">
                  <c:v>AD</c:v>
                </c:pt>
              </c:strCache>
            </c:strRef>
          </c:tx>
          <c:marker>
            <c:symbol val="none"/>
          </c:marker>
          <c:xVal>
            <c:numRef>
              <c:f>Munka1!$A$2:$A$7</c:f>
              <c:numCache>
                <c:formatCode>General</c:formatCode>
                <c:ptCount val="6"/>
                <c:pt idx="0">
                  <c:v>0</c:v>
                </c:pt>
                <c:pt idx="1">
                  <c:v>1000</c:v>
                </c:pt>
                <c:pt idx="2">
                  <c:v>2000</c:v>
                </c:pt>
                <c:pt idx="3">
                  <c:v>3000</c:v>
                </c:pt>
                <c:pt idx="4">
                  <c:v>4000</c:v>
                </c:pt>
                <c:pt idx="5">
                  <c:v>5000</c:v>
                </c:pt>
              </c:numCache>
            </c:numRef>
          </c:xVal>
          <c:yVal>
            <c:numRef>
              <c:f>Munka1!$D$2:$D$7</c:f>
              <c:numCache>
                <c:formatCode>General</c:formatCode>
                <c:ptCount val="6"/>
                <c:pt idx="0">
                  <c:v>600</c:v>
                </c:pt>
                <c:pt idx="1">
                  <c:v>1400</c:v>
                </c:pt>
                <c:pt idx="2">
                  <c:v>2200</c:v>
                </c:pt>
                <c:pt idx="3">
                  <c:v>3000</c:v>
                </c:pt>
                <c:pt idx="4">
                  <c:v>3800</c:v>
                </c:pt>
                <c:pt idx="5">
                  <c:v>4600</c:v>
                </c:pt>
              </c:numCache>
            </c:numRef>
          </c:yVal>
          <c:smooth val="0"/>
          <c:extLst>
            <c:ext xmlns:c16="http://schemas.microsoft.com/office/drawing/2014/chart" uri="{C3380CC4-5D6E-409C-BE32-E72D297353CC}">
              <c16:uniqueId val="{00000002-FC30-47AD-A7B5-970C324AD96F}"/>
            </c:ext>
          </c:extLst>
        </c:ser>
        <c:dLbls>
          <c:showLegendKey val="0"/>
          <c:showVal val="0"/>
          <c:showCatName val="0"/>
          <c:showSerName val="0"/>
          <c:showPercent val="0"/>
          <c:showBubbleSize val="0"/>
        </c:dLbls>
        <c:axId val="115633536"/>
        <c:axId val="115647616"/>
      </c:scatterChart>
      <c:valAx>
        <c:axId val="115633536"/>
        <c:scaling>
          <c:orientation val="minMax"/>
        </c:scaling>
        <c:delete val="0"/>
        <c:axPos val="b"/>
        <c:numFmt formatCode="General" sourceLinked="1"/>
        <c:majorTickMark val="out"/>
        <c:minorTickMark val="none"/>
        <c:tickLblPos val="nextTo"/>
        <c:crossAx val="115647616"/>
        <c:crosses val="autoZero"/>
        <c:crossBetween val="midCat"/>
      </c:valAx>
      <c:valAx>
        <c:axId val="115647616"/>
        <c:scaling>
          <c:orientation val="minMax"/>
        </c:scaling>
        <c:delete val="0"/>
        <c:axPos val="l"/>
        <c:majorGridlines/>
        <c:numFmt formatCode="General" sourceLinked="1"/>
        <c:majorTickMark val="out"/>
        <c:minorTickMark val="none"/>
        <c:tickLblPos val="nextTo"/>
        <c:crossAx val="115633536"/>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S=-A+(1-c)Y</a:t>
            </a:r>
            <a:endParaRPr lang="en-US" dirty="0"/>
          </a:p>
        </c:rich>
      </c:tx>
      <c:layout>
        <c:manualLayout>
          <c:xMode val="edge"/>
          <c:yMode val="edge"/>
          <c:x val="0.46891676014493011"/>
          <c:y val="0.14016987057987099"/>
        </c:manualLayout>
      </c:layout>
      <c:overlay val="0"/>
    </c:title>
    <c:autoTitleDeleted val="0"/>
    <c:plotArea>
      <c:layout/>
      <c:scatterChart>
        <c:scatterStyle val="lineMarker"/>
        <c:varyColors val="0"/>
        <c:ser>
          <c:idx val="0"/>
          <c:order val="0"/>
          <c:tx>
            <c:strRef>
              <c:f>Munka1!$B$1</c:f>
              <c:strCache>
                <c:ptCount val="1"/>
                <c:pt idx="0">
                  <c:v>S</c:v>
                </c:pt>
              </c:strCache>
            </c:strRef>
          </c:tx>
          <c:marker>
            <c:symbol val="none"/>
          </c:marker>
          <c:xVal>
            <c:numRef>
              <c:f>Munka1!$A$2:$A$13</c:f>
              <c:numCache>
                <c:formatCode>General</c:formatCode>
                <c:ptCount val="12"/>
                <c:pt idx="0">
                  <c:v>0</c:v>
                </c:pt>
                <c:pt idx="1">
                  <c:v>500</c:v>
                </c:pt>
                <c:pt idx="2">
                  <c:v>1000</c:v>
                </c:pt>
                <c:pt idx="3">
                  <c:v>1500</c:v>
                </c:pt>
                <c:pt idx="4">
                  <c:v>2000</c:v>
                </c:pt>
                <c:pt idx="5">
                  <c:v>2500</c:v>
                </c:pt>
                <c:pt idx="6">
                  <c:v>3000</c:v>
                </c:pt>
                <c:pt idx="7">
                  <c:v>3500</c:v>
                </c:pt>
                <c:pt idx="8">
                  <c:v>4000</c:v>
                </c:pt>
                <c:pt idx="9">
                  <c:v>4500</c:v>
                </c:pt>
                <c:pt idx="10">
                  <c:v>5000</c:v>
                </c:pt>
                <c:pt idx="11">
                  <c:v>5500</c:v>
                </c:pt>
              </c:numCache>
            </c:numRef>
          </c:xVal>
          <c:yVal>
            <c:numRef>
              <c:f>Munka1!$B$2:$B$13</c:f>
              <c:numCache>
                <c:formatCode>General</c:formatCode>
                <c:ptCount val="12"/>
                <c:pt idx="0">
                  <c:v>-100</c:v>
                </c:pt>
                <c:pt idx="1">
                  <c:v>-50</c:v>
                </c:pt>
                <c:pt idx="2">
                  <c:v>0</c:v>
                </c:pt>
                <c:pt idx="3">
                  <c:v>50</c:v>
                </c:pt>
                <c:pt idx="4">
                  <c:v>100</c:v>
                </c:pt>
                <c:pt idx="5">
                  <c:v>150</c:v>
                </c:pt>
                <c:pt idx="6">
                  <c:v>200</c:v>
                </c:pt>
                <c:pt idx="7">
                  <c:v>250</c:v>
                </c:pt>
                <c:pt idx="8">
                  <c:v>300</c:v>
                </c:pt>
                <c:pt idx="9">
                  <c:v>350</c:v>
                </c:pt>
                <c:pt idx="10">
                  <c:v>400</c:v>
                </c:pt>
                <c:pt idx="11">
                  <c:v>450</c:v>
                </c:pt>
              </c:numCache>
            </c:numRef>
          </c:yVal>
          <c:smooth val="0"/>
          <c:extLst>
            <c:ext xmlns:c16="http://schemas.microsoft.com/office/drawing/2014/chart" uri="{C3380CC4-5D6E-409C-BE32-E72D297353CC}">
              <c16:uniqueId val="{00000000-17F7-416A-8C19-801DC0CFC03A}"/>
            </c:ext>
          </c:extLst>
        </c:ser>
        <c:ser>
          <c:idx val="1"/>
          <c:order val="1"/>
          <c:tx>
            <c:strRef>
              <c:f>Munka1!$C$1</c:f>
              <c:strCache>
                <c:ptCount val="1"/>
                <c:pt idx="0">
                  <c:v>I</c:v>
                </c:pt>
              </c:strCache>
            </c:strRef>
          </c:tx>
          <c:marker>
            <c:symbol val="none"/>
          </c:marker>
          <c:xVal>
            <c:numRef>
              <c:f>Munka1!$A$2:$A$13</c:f>
              <c:numCache>
                <c:formatCode>General</c:formatCode>
                <c:ptCount val="12"/>
                <c:pt idx="0">
                  <c:v>0</c:v>
                </c:pt>
                <c:pt idx="1">
                  <c:v>500</c:v>
                </c:pt>
                <c:pt idx="2">
                  <c:v>1000</c:v>
                </c:pt>
                <c:pt idx="3">
                  <c:v>1500</c:v>
                </c:pt>
                <c:pt idx="4">
                  <c:v>2000</c:v>
                </c:pt>
                <c:pt idx="5">
                  <c:v>2500</c:v>
                </c:pt>
                <c:pt idx="6">
                  <c:v>3000</c:v>
                </c:pt>
                <c:pt idx="7">
                  <c:v>3500</c:v>
                </c:pt>
                <c:pt idx="8">
                  <c:v>4000</c:v>
                </c:pt>
                <c:pt idx="9">
                  <c:v>4500</c:v>
                </c:pt>
                <c:pt idx="10">
                  <c:v>5000</c:v>
                </c:pt>
                <c:pt idx="11">
                  <c:v>5500</c:v>
                </c:pt>
              </c:numCache>
            </c:numRef>
          </c:xVal>
          <c:yVal>
            <c:numRef>
              <c:f>Munka1!$C$2:$C$13</c:f>
              <c:numCache>
                <c:formatCode>General</c:formatCode>
                <c:ptCount val="12"/>
                <c:pt idx="0">
                  <c:v>200</c:v>
                </c:pt>
                <c:pt idx="1">
                  <c:v>200</c:v>
                </c:pt>
                <c:pt idx="2">
                  <c:v>200</c:v>
                </c:pt>
                <c:pt idx="3">
                  <c:v>200</c:v>
                </c:pt>
                <c:pt idx="4">
                  <c:v>200</c:v>
                </c:pt>
                <c:pt idx="5">
                  <c:v>200</c:v>
                </c:pt>
                <c:pt idx="6">
                  <c:v>200</c:v>
                </c:pt>
                <c:pt idx="7">
                  <c:v>200</c:v>
                </c:pt>
                <c:pt idx="8">
                  <c:v>200</c:v>
                </c:pt>
                <c:pt idx="9">
                  <c:v>200</c:v>
                </c:pt>
                <c:pt idx="10">
                  <c:v>200</c:v>
                </c:pt>
                <c:pt idx="11">
                  <c:v>200</c:v>
                </c:pt>
              </c:numCache>
            </c:numRef>
          </c:yVal>
          <c:smooth val="0"/>
          <c:extLst>
            <c:ext xmlns:c16="http://schemas.microsoft.com/office/drawing/2014/chart" uri="{C3380CC4-5D6E-409C-BE32-E72D297353CC}">
              <c16:uniqueId val="{00000001-17F7-416A-8C19-801DC0CFC03A}"/>
            </c:ext>
          </c:extLst>
        </c:ser>
        <c:dLbls>
          <c:showLegendKey val="0"/>
          <c:showVal val="0"/>
          <c:showCatName val="0"/>
          <c:showSerName val="0"/>
          <c:showPercent val="0"/>
          <c:showBubbleSize val="0"/>
        </c:dLbls>
        <c:axId val="115746304"/>
        <c:axId val="115747840"/>
      </c:scatterChart>
      <c:valAx>
        <c:axId val="115746304"/>
        <c:scaling>
          <c:orientation val="minMax"/>
        </c:scaling>
        <c:delete val="0"/>
        <c:axPos val="b"/>
        <c:numFmt formatCode="General" sourceLinked="1"/>
        <c:majorTickMark val="out"/>
        <c:minorTickMark val="none"/>
        <c:tickLblPos val="nextTo"/>
        <c:crossAx val="115747840"/>
        <c:crosses val="autoZero"/>
        <c:crossBetween val="midCat"/>
      </c:valAx>
      <c:valAx>
        <c:axId val="115747840"/>
        <c:scaling>
          <c:orientation val="minMax"/>
        </c:scaling>
        <c:delete val="0"/>
        <c:axPos val="l"/>
        <c:majorGridlines/>
        <c:numFmt formatCode="General" sourceLinked="1"/>
        <c:majorTickMark val="out"/>
        <c:minorTickMark val="none"/>
        <c:tickLblPos val="nextTo"/>
        <c:crossAx val="115746304"/>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AD </a:t>
            </a:r>
            <a:endParaRPr lang="en-US" dirty="0"/>
          </a:p>
        </c:rich>
      </c:tx>
      <c:layout>
        <c:manualLayout>
          <c:xMode val="edge"/>
          <c:yMode val="edge"/>
          <c:x val="0.88632714644609389"/>
          <c:y val="0.18160118887222212"/>
        </c:manualLayout>
      </c:layout>
      <c:overlay val="0"/>
    </c:title>
    <c:autoTitleDeleted val="0"/>
    <c:plotArea>
      <c:layout/>
      <c:scatterChart>
        <c:scatterStyle val="lineMarker"/>
        <c:varyColors val="0"/>
        <c:ser>
          <c:idx val="0"/>
          <c:order val="0"/>
          <c:tx>
            <c:strRef>
              <c:f>Munka1!$B$1</c:f>
              <c:strCache>
                <c:ptCount val="1"/>
                <c:pt idx="0">
                  <c:v>C</c:v>
                </c:pt>
              </c:strCache>
            </c:strRef>
          </c:tx>
          <c:marker>
            <c:symbol val="none"/>
          </c:marker>
          <c:xVal>
            <c:numRef>
              <c:f>Munka1!$A$2:$A$7</c:f>
              <c:numCache>
                <c:formatCode>General</c:formatCode>
                <c:ptCount val="6"/>
                <c:pt idx="0">
                  <c:v>0</c:v>
                </c:pt>
                <c:pt idx="1">
                  <c:v>750</c:v>
                </c:pt>
                <c:pt idx="2">
                  <c:v>1500</c:v>
                </c:pt>
                <c:pt idx="3">
                  <c:v>2250</c:v>
                </c:pt>
                <c:pt idx="4">
                  <c:v>3000</c:v>
                </c:pt>
                <c:pt idx="5">
                  <c:v>3750</c:v>
                </c:pt>
              </c:numCache>
            </c:numRef>
          </c:xVal>
          <c:yVal>
            <c:numRef>
              <c:f>Munka1!$B$2:$B$7</c:f>
            </c:numRef>
          </c:yVal>
          <c:smooth val="0"/>
          <c:extLst>
            <c:ext xmlns:c16="http://schemas.microsoft.com/office/drawing/2014/chart" uri="{C3380CC4-5D6E-409C-BE32-E72D297353CC}">
              <c16:uniqueId val="{00000000-6D27-45A1-9EF9-8BB2624BAFEF}"/>
            </c:ext>
          </c:extLst>
        </c:ser>
        <c:ser>
          <c:idx val="1"/>
          <c:order val="1"/>
          <c:tx>
            <c:strRef>
              <c:f>Munka1!$C$1</c:f>
              <c:strCache>
                <c:ptCount val="1"/>
                <c:pt idx="0">
                  <c:v>45° line</c:v>
                </c:pt>
              </c:strCache>
            </c:strRef>
          </c:tx>
          <c:marker>
            <c:symbol val="none"/>
          </c:marker>
          <c:xVal>
            <c:numRef>
              <c:f>Munka1!$A$2:$A$7</c:f>
              <c:numCache>
                <c:formatCode>General</c:formatCode>
                <c:ptCount val="6"/>
                <c:pt idx="0">
                  <c:v>0</c:v>
                </c:pt>
                <c:pt idx="1">
                  <c:v>750</c:v>
                </c:pt>
                <c:pt idx="2">
                  <c:v>1500</c:v>
                </c:pt>
                <c:pt idx="3">
                  <c:v>2250</c:v>
                </c:pt>
                <c:pt idx="4">
                  <c:v>3000</c:v>
                </c:pt>
                <c:pt idx="5">
                  <c:v>3750</c:v>
                </c:pt>
              </c:numCache>
            </c:numRef>
          </c:xVal>
          <c:yVal>
            <c:numRef>
              <c:f>Munka1!$C$2:$C$7</c:f>
              <c:numCache>
                <c:formatCode>General</c:formatCode>
                <c:ptCount val="6"/>
                <c:pt idx="0">
                  <c:v>0</c:v>
                </c:pt>
                <c:pt idx="1">
                  <c:v>750</c:v>
                </c:pt>
                <c:pt idx="2">
                  <c:v>1500</c:v>
                </c:pt>
                <c:pt idx="3">
                  <c:v>2250</c:v>
                </c:pt>
                <c:pt idx="4">
                  <c:v>3000</c:v>
                </c:pt>
                <c:pt idx="5">
                  <c:v>3750</c:v>
                </c:pt>
              </c:numCache>
            </c:numRef>
          </c:yVal>
          <c:smooth val="0"/>
          <c:extLst>
            <c:ext xmlns:c16="http://schemas.microsoft.com/office/drawing/2014/chart" uri="{C3380CC4-5D6E-409C-BE32-E72D297353CC}">
              <c16:uniqueId val="{00000001-6D27-45A1-9EF9-8BB2624BAFEF}"/>
            </c:ext>
          </c:extLst>
        </c:ser>
        <c:ser>
          <c:idx val="2"/>
          <c:order val="2"/>
          <c:tx>
            <c:strRef>
              <c:f>Munka1!$D$1</c:f>
              <c:strCache>
                <c:ptCount val="1"/>
                <c:pt idx="0">
                  <c:v>AD</c:v>
                </c:pt>
              </c:strCache>
            </c:strRef>
          </c:tx>
          <c:marker>
            <c:symbol val="none"/>
          </c:marker>
          <c:xVal>
            <c:numRef>
              <c:f>Munka1!$A$2:$A$7</c:f>
              <c:numCache>
                <c:formatCode>General</c:formatCode>
                <c:ptCount val="6"/>
                <c:pt idx="0">
                  <c:v>0</c:v>
                </c:pt>
                <c:pt idx="1">
                  <c:v>750</c:v>
                </c:pt>
                <c:pt idx="2">
                  <c:v>1500</c:v>
                </c:pt>
                <c:pt idx="3">
                  <c:v>2250</c:v>
                </c:pt>
                <c:pt idx="4">
                  <c:v>3000</c:v>
                </c:pt>
                <c:pt idx="5">
                  <c:v>3750</c:v>
                </c:pt>
              </c:numCache>
            </c:numRef>
          </c:xVal>
          <c:yVal>
            <c:numRef>
              <c:f>Munka1!$D$2:$D$7</c:f>
              <c:numCache>
                <c:formatCode>General</c:formatCode>
                <c:ptCount val="6"/>
                <c:pt idx="0">
                  <c:v>600</c:v>
                </c:pt>
                <c:pt idx="1">
                  <c:v>1200</c:v>
                </c:pt>
                <c:pt idx="2">
                  <c:v>1800</c:v>
                </c:pt>
                <c:pt idx="3">
                  <c:v>2400</c:v>
                </c:pt>
                <c:pt idx="4">
                  <c:v>3000</c:v>
                </c:pt>
                <c:pt idx="5">
                  <c:v>3600</c:v>
                </c:pt>
              </c:numCache>
            </c:numRef>
          </c:yVal>
          <c:smooth val="0"/>
          <c:extLst>
            <c:ext xmlns:c16="http://schemas.microsoft.com/office/drawing/2014/chart" uri="{C3380CC4-5D6E-409C-BE32-E72D297353CC}">
              <c16:uniqueId val="{00000002-6D27-45A1-9EF9-8BB2624BAFEF}"/>
            </c:ext>
          </c:extLst>
        </c:ser>
        <c:ser>
          <c:idx val="3"/>
          <c:order val="3"/>
          <c:tx>
            <c:strRef>
              <c:f>Munka1!$E$1</c:f>
              <c:strCache>
                <c:ptCount val="1"/>
                <c:pt idx="0">
                  <c:v>AD'</c:v>
                </c:pt>
              </c:strCache>
            </c:strRef>
          </c:tx>
          <c:marker>
            <c:symbol val="none"/>
          </c:marker>
          <c:xVal>
            <c:numRef>
              <c:f>Munka1!$A$2:$A$7</c:f>
              <c:numCache>
                <c:formatCode>General</c:formatCode>
                <c:ptCount val="6"/>
                <c:pt idx="0">
                  <c:v>0</c:v>
                </c:pt>
                <c:pt idx="1">
                  <c:v>750</c:v>
                </c:pt>
                <c:pt idx="2">
                  <c:v>1500</c:v>
                </c:pt>
                <c:pt idx="3">
                  <c:v>2250</c:v>
                </c:pt>
                <c:pt idx="4">
                  <c:v>3000</c:v>
                </c:pt>
                <c:pt idx="5">
                  <c:v>3750</c:v>
                </c:pt>
              </c:numCache>
            </c:numRef>
          </c:xVal>
          <c:yVal>
            <c:numRef>
              <c:f>Munka1!$E$2:$E$7</c:f>
              <c:numCache>
                <c:formatCode>General</c:formatCode>
                <c:ptCount val="6"/>
                <c:pt idx="0">
                  <c:v>300</c:v>
                </c:pt>
                <c:pt idx="1">
                  <c:v>900</c:v>
                </c:pt>
                <c:pt idx="2">
                  <c:v>1500</c:v>
                </c:pt>
                <c:pt idx="3">
                  <c:v>2100</c:v>
                </c:pt>
                <c:pt idx="4">
                  <c:v>2700</c:v>
                </c:pt>
                <c:pt idx="5">
                  <c:v>3300</c:v>
                </c:pt>
              </c:numCache>
            </c:numRef>
          </c:yVal>
          <c:smooth val="0"/>
          <c:extLst>
            <c:ext xmlns:c16="http://schemas.microsoft.com/office/drawing/2014/chart" uri="{C3380CC4-5D6E-409C-BE32-E72D297353CC}">
              <c16:uniqueId val="{00000003-6D27-45A1-9EF9-8BB2624BAFEF}"/>
            </c:ext>
          </c:extLst>
        </c:ser>
        <c:dLbls>
          <c:showLegendKey val="0"/>
          <c:showVal val="0"/>
          <c:showCatName val="0"/>
          <c:showSerName val="0"/>
          <c:showPercent val="0"/>
          <c:showBubbleSize val="0"/>
        </c:dLbls>
        <c:axId val="148532224"/>
        <c:axId val="148534016"/>
      </c:scatterChart>
      <c:valAx>
        <c:axId val="148532224"/>
        <c:scaling>
          <c:orientation val="minMax"/>
        </c:scaling>
        <c:delete val="0"/>
        <c:axPos val="b"/>
        <c:numFmt formatCode="General" sourceLinked="1"/>
        <c:majorTickMark val="out"/>
        <c:minorTickMark val="none"/>
        <c:tickLblPos val="nextTo"/>
        <c:crossAx val="148534016"/>
        <c:crosses val="autoZero"/>
        <c:crossBetween val="midCat"/>
      </c:valAx>
      <c:valAx>
        <c:axId val="148534016"/>
        <c:scaling>
          <c:orientation val="minMax"/>
        </c:scaling>
        <c:delete val="0"/>
        <c:axPos val="l"/>
        <c:majorGridlines/>
        <c:numFmt formatCode="General" sourceLinked="1"/>
        <c:majorTickMark val="out"/>
        <c:minorTickMark val="none"/>
        <c:tickLblPos val="nextTo"/>
        <c:crossAx val="148532224"/>
        <c:crosses val="autoZero"/>
        <c:crossBetween val="midCat"/>
      </c:valAx>
    </c:plotArea>
    <c:plotVisOnly val="1"/>
    <c:dispBlanksAs val="gap"/>
    <c:showDLblsOverMax val="0"/>
  </c:chart>
  <c:txPr>
    <a:bodyPr/>
    <a:lstStyle/>
    <a:p>
      <a:pPr>
        <a:defRPr sz="1800"/>
      </a:pPr>
      <a:endParaRPr lang="hu-H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dirty="0" smtClean="0"/>
              <a:t>S</a:t>
            </a:r>
            <a:endParaRPr lang="en-US" dirty="0"/>
          </a:p>
        </c:rich>
      </c:tx>
      <c:layout>
        <c:manualLayout>
          <c:xMode val="edge"/>
          <c:yMode val="edge"/>
          <c:x val="0.78751935268841111"/>
          <c:y val="0.14293195846602774"/>
        </c:manualLayout>
      </c:layout>
      <c:overlay val="0"/>
    </c:title>
    <c:autoTitleDeleted val="0"/>
    <c:plotArea>
      <c:layout/>
      <c:scatterChart>
        <c:scatterStyle val="lineMarker"/>
        <c:varyColors val="0"/>
        <c:ser>
          <c:idx val="0"/>
          <c:order val="0"/>
          <c:tx>
            <c:strRef>
              <c:f>Munka1!$B$1</c:f>
              <c:strCache>
                <c:ptCount val="1"/>
                <c:pt idx="0">
                  <c:v>S</c:v>
                </c:pt>
              </c:strCache>
            </c:strRef>
          </c:tx>
          <c:marker>
            <c:symbol val="none"/>
          </c:marker>
          <c:xVal>
            <c:numRef>
              <c:f>Munka1!$A$2:$A$13</c:f>
              <c:numCache>
                <c:formatCode>General</c:formatCode>
                <c:ptCount val="12"/>
                <c:pt idx="0">
                  <c:v>0</c:v>
                </c:pt>
                <c:pt idx="1">
                  <c:v>500</c:v>
                </c:pt>
                <c:pt idx="2">
                  <c:v>1000</c:v>
                </c:pt>
                <c:pt idx="3">
                  <c:v>1500</c:v>
                </c:pt>
                <c:pt idx="4">
                  <c:v>2000</c:v>
                </c:pt>
                <c:pt idx="5">
                  <c:v>2500</c:v>
                </c:pt>
                <c:pt idx="6">
                  <c:v>3000</c:v>
                </c:pt>
                <c:pt idx="7">
                  <c:v>3500</c:v>
                </c:pt>
                <c:pt idx="8">
                  <c:v>4000</c:v>
                </c:pt>
                <c:pt idx="9">
                  <c:v>4500</c:v>
                </c:pt>
                <c:pt idx="10">
                  <c:v>5000</c:v>
                </c:pt>
                <c:pt idx="11">
                  <c:v>5500</c:v>
                </c:pt>
              </c:numCache>
            </c:numRef>
          </c:xVal>
          <c:yVal>
            <c:numRef>
              <c:f>Munka1!$B$2:$B$13</c:f>
              <c:numCache>
                <c:formatCode>General</c:formatCode>
                <c:ptCount val="12"/>
                <c:pt idx="0">
                  <c:v>-100</c:v>
                </c:pt>
                <c:pt idx="1">
                  <c:v>-50</c:v>
                </c:pt>
                <c:pt idx="2">
                  <c:v>0</c:v>
                </c:pt>
                <c:pt idx="3">
                  <c:v>50</c:v>
                </c:pt>
                <c:pt idx="4">
                  <c:v>100</c:v>
                </c:pt>
                <c:pt idx="5">
                  <c:v>150</c:v>
                </c:pt>
                <c:pt idx="6">
                  <c:v>200</c:v>
                </c:pt>
                <c:pt idx="7">
                  <c:v>250</c:v>
                </c:pt>
                <c:pt idx="8">
                  <c:v>300</c:v>
                </c:pt>
                <c:pt idx="9">
                  <c:v>350</c:v>
                </c:pt>
                <c:pt idx="10">
                  <c:v>400</c:v>
                </c:pt>
                <c:pt idx="11">
                  <c:v>450</c:v>
                </c:pt>
              </c:numCache>
            </c:numRef>
          </c:yVal>
          <c:smooth val="0"/>
          <c:extLst>
            <c:ext xmlns:c16="http://schemas.microsoft.com/office/drawing/2014/chart" uri="{C3380CC4-5D6E-409C-BE32-E72D297353CC}">
              <c16:uniqueId val="{00000000-3030-4B16-82F5-226741CCA395}"/>
            </c:ext>
          </c:extLst>
        </c:ser>
        <c:ser>
          <c:idx val="1"/>
          <c:order val="1"/>
          <c:tx>
            <c:strRef>
              <c:f>Munka1!$C$1</c:f>
              <c:strCache>
                <c:ptCount val="1"/>
                <c:pt idx="0">
                  <c:v>S'</c:v>
                </c:pt>
              </c:strCache>
            </c:strRef>
          </c:tx>
          <c:marker>
            <c:symbol val="none"/>
          </c:marker>
          <c:xVal>
            <c:numRef>
              <c:f>Munka1!$A$2:$A$13</c:f>
              <c:numCache>
                <c:formatCode>General</c:formatCode>
                <c:ptCount val="12"/>
                <c:pt idx="0">
                  <c:v>0</c:v>
                </c:pt>
                <c:pt idx="1">
                  <c:v>500</c:v>
                </c:pt>
                <c:pt idx="2">
                  <c:v>1000</c:v>
                </c:pt>
                <c:pt idx="3">
                  <c:v>1500</c:v>
                </c:pt>
                <c:pt idx="4">
                  <c:v>2000</c:v>
                </c:pt>
                <c:pt idx="5">
                  <c:v>2500</c:v>
                </c:pt>
                <c:pt idx="6">
                  <c:v>3000</c:v>
                </c:pt>
                <c:pt idx="7">
                  <c:v>3500</c:v>
                </c:pt>
                <c:pt idx="8">
                  <c:v>4000</c:v>
                </c:pt>
                <c:pt idx="9">
                  <c:v>4500</c:v>
                </c:pt>
                <c:pt idx="10">
                  <c:v>5000</c:v>
                </c:pt>
                <c:pt idx="11">
                  <c:v>5500</c:v>
                </c:pt>
              </c:numCache>
            </c:numRef>
          </c:xVal>
          <c:yVal>
            <c:numRef>
              <c:f>Munka1!$C$2:$C$13</c:f>
              <c:numCache>
                <c:formatCode>General</c:formatCode>
                <c:ptCount val="12"/>
                <c:pt idx="0">
                  <c:v>-200</c:v>
                </c:pt>
                <c:pt idx="1">
                  <c:v>-150</c:v>
                </c:pt>
                <c:pt idx="2">
                  <c:v>-100</c:v>
                </c:pt>
                <c:pt idx="3">
                  <c:v>-50</c:v>
                </c:pt>
                <c:pt idx="4">
                  <c:v>0</c:v>
                </c:pt>
                <c:pt idx="5">
                  <c:v>50</c:v>
                </c:pt>
                <c:pt idx="6">
                  <c:v>100</c:v>
                </c:pt>
                <c:pt idx="7">
                  <c:v>150</c:v>
                </c:pt>
                <c:pt idx="8">
                  <c:v>200</c:v>
                </c:pt>
                <c:pt idx="9">
                  <c:v>250</c:v>
                </c:pt>
                <c:pt idx="10">
                  <c:v>300</c:v>
                </c:pt>
                <c:pt idx="11">
                  <c:v>350</c:v>
                </c:pt>
              </c:numCache>
            </c:numRef>
          </c:yVal>
          <c:smooth val="0"/>
          <c:extLst>
            <c:ext xmlns:c16="http://schemas.microsoft.com/office/drawing/2014/chart" uri="{C3380CC4-5D6E-409C-BE32-E72D297353CC}">
              <c16:uniqueId val="{00000001-3030-4B16-82F5-226741CCA395}"/>
            </c:ext>
          </c:extLst>
        </c:ser>
        <c:ser>
          <c:idx val="2"/>
          <c:order val="2"/>
          <c:tx>
            <c:strRef>
              <c:f>Munka1!$D$1</c:f>
              <c:strCache>
                <c:ptCount val="1"/>
                <c:pt idx="0">
                  <c:v>I</c:v>
                </c:pt>
              </c:strCache>
            </c:strRef>
          </c:tx>
          <c:marker>
            <c:symbol val="none"/>
          </c:marker>
          <c:xVal>
            <c:numRef>
              <c:f>Munka1!$A$2:$A$13</c:f>
              <c:numCache>
                <c:formatCode>General</c:formatCode>
                <c:ptCount val="12"/>
                <c:pt idx="0">
                  <c:v>0</c:v>
                </c:pt>
                <c:pt idx="1">
                  <c:v>500</c:v>
                </c:pt>
                <c:pt idx="2">
                  <c:v>1000</c:v>
                </c:pt>
                <c:pt idx="3">
                  <c:v>1500</c:v>
                </c:pt>
                <c:pt idx="4">
                  <c:v>2000</c:v>
                </c:pt>
                <c:pt idx="5">
                  <c:v>2500</c:v>
                </c:pt>
                <c:pt idx="6">
                  <c:v>3000</c:v>
                </c:pt>
                <c:pt idx="7">
                  <c:v>3500</c:v>
                </c:pt>
                <c:pt idx="8">
                  <c:v>4000</c:v>
                </c:pt>
                <c:pt idx="9">
                  <c:v>4500</c:v>
                </c:pt>
                <c:pt idx="10">
                  <c:v>5000</c:v>
                </c:pt>
                <c:pt idx="11">
                  <c:v>5500</c:v>
                </c:pt>
              </c:numCache>
            </c:numRef>
          </c:xVal>
          <c:yVal>
            <c:numRef>
              <c:f>Munka1!$D$2:$D$13</c:f>
              <c:numCache>
                <c:formatCode>General</c:formatCode>
                <c:ptCount val="12"/>
                <c:pt idx="0">
                  <c:v>200</c:v>
                </c:pt>
                <c:pt idx="1">
                  <c:v>200</c:v>
                </c:pt>
                <c:pt idx="2">
                  <c:v>200</c:v>
                </c:pt>
                <c:pt idx="3">
                  <c:v>200</c:v>
                </c:pt>
                <c:pt idx="4">
                  <c:v>200</c:v>
                </c:pt>
                <c:pt idx="5">
                  <c:v>200</c:v>
                </c:pt>
                <c:pt idx="6">
                  <c:v>200</c:v>
                </c:pt>
                <c:pt idx="7">
                  <c:v>200</c:v>
                </c:pt>
                <c:pt idx="8">
                  <c:v>200</c:v>
                </c:pt>
                <c:pt idx="9">
                  <c:v>200</c:v>
                </c:pt>
                <c:pt idx="10">
                  <c:v>200</c:v>
                </c:pt>
                <c:pt idx="11">
                  <c:v>200</c:v>
                </c:pt>
              </c:numCache>
            </c:numRef>
          </c:yVal>
          <c:smooth val="0"/>
          <c:extLst>
            <c:ext xmlns:c16="http://schemas.microsoft.com/office/drawing/2014/chart" uri="{C3380CC4-5D6E-409C-BE32-E72D297353CC}">
              <c16:uniqueId val="{00000002-3030-4B16-82F5-226741CCA395}"/>
            </c:ext>
          </c:extLst>
        </c:ser>
        <c:dLbls>
          <c:showLegendKey val="0"/>
          <c:showVal val="0"/>
          <c:showCatName val="0"/>
          <c:showSerName val="0"/>
          <c:showPercent val="0"/>
          <c:showBubbleSize val="0"/>
        </c:dLbls>
        <c:axId val="148497152"/>
        <c:axId val="148498688"/>
      </c:scatterChart>
      <c:valAx>
        <c:axId val="148497152"/>
        <c:scaling>
          <c:orientation val="minMax"/>
        </c:scaling>
        <c:delete val="0"/>
        <c:axPos val="b"/>
        <c:numFmt formatCode="General" sourceLinked="1"/>
        <c:majorTickMark val="out"/>
        <c:minorTickMark val="none"/>
        <c:tickLblPos val="nextTo"/>
        <c:crossAx val="148498688"/>
        <c:crosses val="autoZero"/>
        <c:crossBetween val="midCat"/>
      </c:valAx>
      <c:valAx>
        <c:axId val="148498688"/>
        <c:scaling>
          <c:orientation val="minMax"/>
        </c:scaling>
        <c:delete val="0"/>
        <c:axPos val="l"/>
        <c:majorGridlines/>
        <c:numFmt formatCode="General" sourceLinked="1"/>
        <c:majorTickMark val="out"/>
        <c:minorTickMark val="none"/>
        <c:tickLblPos val="nextTo"/>
        <c:crossAx val="148497152"/>
        <c:crosses val="autoZero"/>
        <c:crossBetween val="midCat"/>
      </c:valAx>
    </c:plotArea>
    <c:plotVisOnly val="1"/>
    <c:dispBlanksAs val="gap"/>
    <c:showDLblsOverMax val="0"/>
  </c:chart>
  <c:txPr>
    <a:bodyPr/>
    <a:lstStyle/>
    <a:p>
      <a:pPr>
        <a:defRPr sz="1800"/>
      </a:pPr>
      <a:endParaRPr lang="hu-H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0.72581</cdr:x>
      <cdr:y>0.33307</cdr:y>
    </cdr:from>
    <cdr:to>
      <cdr:x>0.72581</cdr:x>
      <cdr:y>0.88944</cdr:y>
    </cdr:to>
    <cdr:cxnSp macro="">
      <cdr:nvCxnSpPr>
        <cdr:cNvPr id="5" name="Egyenes összekötő 4"/>
        <cdr:cNvCxnSpPr/>
      </cdr:nvCxnSpPr>
      <cdr:spPr>
        <a:xfrm xmlns:a="http://schemas.openxmlformats.org/drawingml/2006/main" flipV="1">
          <a:off x="3240360" y="1531457"/>
          <a:ext cx="0" cy="255817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hu-HU"/>
          </a:p>
        </p:txBody>
      </p:sp>
      <p:sp>
        <p:nvSpPr>
          <p:cNvPr id="3" name="Dátum helye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3C56C94-D9AB-4CDC-A31D-FDA6BFF73C23}" type="datetimeFigureOut">
              <a:rPr lang="hu-HU" smtClean="0"/>
              <a:t>2018.09.18.</a:t>
            </a:fld>
            <a:endParaRPr lang="hu-HU"/>
          </a:p>
        </p:txBody>
      </p:sp>
      <p:sp>
        <p:nvSpPr>
          <p:cNvPr id="4" name="Diakép hely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hu-HU"/>
          </a:p>
        </p:txBody>
      </p:sp>
      <p:sp>
        <p:nvSpPr>
          <p:cNvPr id="5" name="Jegyzetek helye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hu-HU"/>
          </a:p>
        </p:txBody>
      </p:sp>
      <p:sp>
        <p:nvSpPr>
          <p:cNvPr id="7" name="Dia számának helye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7ACA88CD-25D6-4036-A85F-659102AAC6AD}" type="slidenum">
              <a:rPr lang="hu-HU" smtClean="0"/>
              <a:t>‹#›</a:t>
            </a:fld>
            <a:endParaRPr lang="hu-HU"/>
          </a:p>
        </p:txBody>
      </p:sp>
    </p:spTree>
    <p:extLst>
      <p:ext uri="{BB962C8B-B14F-4D97-AF65-F5344CB8AC3E}">
        <p14:creationId xmlns:p14="http://schemas.microsoft.com/office/powerpoint/2010/main" val="23643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7ACA88CD-25D6-4036-A85F-659102AAC6AD}" type="slidenum">
              <a:rPr lang="hu-HU" smtClean="0"/>
              <a:t>15</a:t>
            </a:fld>
            <a:endParaRPr lang="hu-HU"/>
          </a:p>
        </p:txBody>
      </p:sp>
    </p:spTree>
    <p:extLst>
      <p:ext uri="{BB962C8B-B14F-4D97-AF65-F5344CB8AC3E}">
        <p14:creationId xmlns:p14="http://schemas.microsoft.com/office/powerpoint/2010/main" val="299705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7ACA88CD-25D6-4036-A85F-659102AAC6AD}" type="slidenum">
              <a:rPr lang="hu-HU" smtClean="0"/>
              <a:t>18</a:t>
            </a:fld>
            <a:endParaRPr lang="hu-HU"/>
          </a:p>
        </p:txBody>
      </p:sp>
    </p:spTree>
    <p:extLst>
      <p:ext uri="{BB962C8B-B14F-4D97-AF65-F5344CB8AC3E}">
        <p14:creationId xmlns:p14="http://schemas.microsoft.com/office/powerpoint/2010/main" val="299705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7EF403F-6D0A-4278-88B3-341726E7C2A4}" type="datetime1">
              <a:rPr lang="hu-HU" smtClean="0"/>
              <a:t>2018.09.18.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350412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33EFF25-A9D0-48E9-8857-1ACDC266DECF}" type="datetime1">
              <a:rPr lang="hu-HU" smtClean="0"/>
              <a:t>2018.09.18.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218671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FA472E1-0D55-4223-B418-8C9338A9126A}" type="datetime1">
              <a:rPr lang="hu-HU" smtClean="0"/>
              <a:t>2018.09.18.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318747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106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10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97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27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027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8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96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835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0812A67-DAA2-4041-AD75-1DC4DDCA6FBC}" type="datetime1">
              <a:rPr lang="hu-HU" smtClean="0"/>
              <a:t>2018.09.18.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191447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3854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805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824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99989EE-E769-4C8E-8942-A51DE5208E14}" type="datetime1">
              <a:rPr lang="hu-HU" smtClean="0"/>
              <a:t>2018.09.18.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14446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88E4AEF-AC23-465F-B65F-78B6EFC3EAA7}" type="datetime1">
              <a:rPr lang="hu-HU" smtClean="0"/>
              <a:t>2018.09.18.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131552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CF1232C-BE57-44FF-BCB7-A19FB2E6BC24}" type="datetime1">
              <a:rPr lang="hu-HU" smtClean="0"/>
              <a:t>2018.09.18.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40803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AA0A5E3-7660-4B06-BFF6-ED2F491DDD0E}" type="datetime1">
              <a:rPr lang="hu-HU" smtClean="0"/>
              <a:t>2018.09.18.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279969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745EFED-2D73-4F16-B7B9-7FDE1FE6AA12}" type="datetime1">
              <a:rPr lang="hu-HU" smtClean="0"/>
              <a:t>2018.09.18.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17481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5561E31-0EB3-434C-A60F-F633B5693BE1}" type="datetime1">
              <a:rPr lang="hu-HU" smtClean="0"/>
              <a:t>2018.09.18.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218306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68B14F9-2531-4299-879B-FB25C6DA4E85}" type="datetime1">
              <a:rPr lang="hu-HU" smtClean="0"/>
              <a:t>2018.09.18.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07333A-0218-4DAC-84C5-C81E98BDAA1B}" type="slidenum">
              <a:rPr lang="hu-HU" smtClean="0"/>
              <a:t>‹#›</a:t>
            </a:fld>
            <a:endParaRPr lang="hu-HU"/>
          </a:p>
        </p:txBody>
      </p:sp>
    </p:spTree>
    <p:extLst>
      <p:ext uri="{BB962C8B-B14F-4D97-AF65-F5344CB8AC3E}">
        <p14:creationId xmlns:p14="http://schemas.microsoft.com/office/powerpoint/2010/main" val="6408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32181-0726-46CD-83DC-D301532736DC}" type="datetime1">
              <a:rPr lang="hu-HU" smtClean="0"/>
              <a:t>2018.09.18.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7333A-0218-4DAC-84C5-C81E98BDAA1B}" type="slidenum">
              <a:rPr lang="hu-HU" smtClean="0"/>
              <a:t>‹#›</a:t>
            </a:fld>
            <a:endParaRPr lang="hu-HU"/>
          </a:p>
        </p:txBody>
      </p:sp>
    </p:spTree>
    <p:extLst>
      <p:ext uri="{BB962C8B-B14F-4D97-AF65-F5344CB8AC3E}">
        <p14:creationId xmlns:p14="http://schemas.microsoft.com/office/powerpoint/2010/main" val="328551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32AD31-8AE3-4EDB-BE5D-FDF3DC627B80}" type="datetimeFigureOut">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2018.09.18.</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D37D34-98BE-456D-BB85-7113CB39AD3F}"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616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3" name="Alcím 2"/>
          <p:cNvSpPr>
            <a:spLocks noGrp="1"/>
          </p:cNvSpPr>
          <p:nvPr>
            <p:ph type="subTitle" idx="1"/>
          </p:nvPr>
        </p:nvSpPr>
        <p:spPr>
          <a:xfrm>
            <a:off x="0" y="332656"/>
            <a:ext cx="9144000" cy="4320480"/>
          </a:xfrm>
        </p:spPr>
        <p:txBody>
          <a:bodyPr>
            <a:noAutofit/>
          </a:bodyPr>
          <a:lstStyle/>
          <a:p>
            <a:r>
              <a:rPr lang="en-US"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Economics II</a:t>
            </a:r>
          </a:p>
          <a:p>
            <a:r>
              <a:rPr lang="en-US"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Third Lecture</a:t>
            </a:r>
          </a:p>
          <a:p>
            <a:r>
              <a:rPr lang="en-US"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(Output and Aggregate Demand)</a:t>
            </a:r>
            <a:endParaRPr lang="en-US" sz="80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1137028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4464496" cy="1143000"/>
          </a:xfrm>
        </p:spPr>
        <p:txBody>
          <a:bodyPr>
            <a:normAutofit fontScale="90000"/>
          </a:bodyPr>
          <a:lstStyle/>
          <a:p>
            <a:r>
              <a:rPr lang="en-US" sz="3600" dirty="0" smtClean="0"/>
              <a:t>The consumption function</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364106269"/>
              </p:ext>
            </p:extLst>
          </p:nvPr>
        </p:nvGraphicFramePr>
        <p:xfrm>
          <a:off x="467544" y="1052736"/>
          <a:ext cx="4464496"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10</a:t>
            </a:fld>
            <a:endParaRPr lang="en-US" dirty="0"/>
          </a:p>
        </p:txBody>
      </p:sp>
      <mc:AlternateContent xmlns:mc="http://schemas.openxmlformats.org/markup-compatibility/2006" xmlns:a14="http://schemas.microsoft.com/office/drawing/2010/main">
        <mc:Choice Requires="a14">
          <p:sp>
            <p:nvSpPr>
              <p:cNvPr id="7" name="Szövegdoboz 6"/>
              <p:cNvSpPr txBox="1"/>
              <p:nvPr/>
            </p:nvSpPr>
            <p:spPr>
              <a:xfrm>
                <a:off x="4644008" y="260648"/>
                <a:ext cx="4497259" cy="6632585"/>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The consumption function </a:t>
                </a:r>
                <a:r>
                  <a:rPr lang="hu-HU" sz="2500" dirty="0" smtClean="0"/>
                  <a:t>[</a:t>
                </a:r>
                <a14:m>
                  <m:oMath xmlns:m="http://schemas.openxmlformats.org/officeDocument/2006/math">
                    <m:r>
                      <a:rPr lang="hu-HU" sz="2500" i="1" dirty="0" smtClean="0">
                        <a:latin typeface="Cambria Math" panose="02040503050406030204" pitchFamily="18" charset="0"/>
                      </a:rPr>
                      <m:t>𝐶</m:t>
                    </m:r>
                    <m:r>
                      <a:rPr lang="hu-HU" sz="2500" i="1" dirty="0" smtClean="0">
                        <a:latin typeface="Cambria Math" panose="02040503050406030204" pitchFamily="18" charset="0"/>
                      </a:rPr>
                      <m:t>=</m:t>
                    </m:r>
                    <m:r>
                      <a:rPr lang="hu-HU" sz="2500" i="1" dirty="0" err="1" smtClean="0">
                        <a:latin typeface="Cambria Math" panose="02040503050406030204" pitchFamily="18" charset="0"/>
                      </a:rPr>
                      <m:t>𝐴</m:t>
                    </m:r>
                    <m:r>
                      <a:rPr lang="hu-HU" sz="2500" i="1" dirty="0" err="1" smtClean="0">
                        <a:latin typeface="Cambria Math" panose="02040503050406030204" pitchFamily="18" charset="0"/>
                      </a:rPr>
                      <m:t>+</m:t>
                    </m:r>
                    <m:r>
                      <a:rPr lang="hu-HU" sz="2500" i="1" dirty="0" err="1" smtClean="0">
                        <a:latin typeface="Cambria Math" panose="02040503050406030204" pitchFamily="18" charset="0"/>
                      </a:rPr>
                      <m:t>𝑐𝑌</m:t>
                    </m:r>
                  </m:oMath>
                </a14:m>
                <a:r>
                  <a:rPr lang="hu-HU" sz="2500" dirty="0" smtClean="0"/>
                  <a:t>] </a:t>
                </a:r>
                <a:r>
                  <a:rPr lang="en-US" sz="2500" dirty="0" smtClean="0"/>
                  <a:t>shows aggregate consumption demand at each aggregate income. </a:t>
                </a:r>
              </a:p>
              <a:p>
                <a:pPr marL="342900" indent="-342900">
                  <a:buFont typeface="Arial" panose="020B0604020202020204" pitchFamily="34" charset="0"/>
                  <a:buChar char="•"/>
                </a:pPr>
                <a:r>
                  <a:rPr lang="en-US" sz="2500" dirty="0" smtClean="0"/>
                  <a:t>With zero income, </a:t>
                </a:r>
                <a:r>
                  <a:rPr lang="en-US" sz="2500" b="1" dirty="0" smtClean="0"/>
                  <a:t>autonomous consumption </a:t>
                </a:r>
                <a:r>
                  <a:rPr lang="en-US" sz="2500" dirty="0" smtClean="0"/>
                  <a:t>is </a:t>
                </a:r>
                <a:r>
                  <a:rPr lang="en-US" sz="2500" b="1" dirty="0" smtClean="0"/>
                  <a:t>A</a:t>
                </a:r>
                <a:r>
                  <a:rPr lang="en-US" sz="2500" dirty="0" smtClean="0"/>
                  <a:t>. (Households wish to consume </a:t>
                </a:r>
                <a:r>
                  <a:rPr lang="en-US" sz="2500" b="1" dirty="0" smtClean="0"/>
                  <a:t>A</a:t>
                </a:r>
                <a:r>
                  <a:rPr lang="en-US" sz="2500" dirty="0" smtClean="0"/>
                  <a:t> even if income </a:t>
                </a:r>
                <a:r>
                  <a:rPr lang="en-US" sz="2500" b="1" dirty="0" smtClean="0"/>
                  <a:t>Y</a:t>
                </a:r>
                <a:r>
                  <a:rPr lang="en-US" sz="2500" dirty="0" smtClean="0"/>
                  <a:t> is zero.)</a:t>
                </a:r>
              </a:p>
              <a:p>
                <a:pPr marL="342900" indent="-342900">
                  <a:buFont typeface="Arial" panose="020B0604020202020204" pitchFamily="34" charset="0"/>
                  <a:buChar char="•"/>
                </a:pPr>
                <a:r>
                  <a:rPr lang="en-US" sz="2500" dirty="0" smtClean="0"/>
                  <a:t>The marginal propensity to consume (MPC) </a:t>
                </a:r>
                <a:r>
                  <a:rPr lang="en-US" sz="2500" b="1" dirty="0" smtClean="0"/>
                  <a:t>c</a:t>
                </a:r>
                <a:r>
                  <a:rPr lang="en-US" sz="2500" dirty="0" smtClean="0"/>
                  <a:t> is the slope of the line, the fraction of each extra unit of income that households wish to spend. </a:t>
                </a:r>
              </a:p>
              <a:p>
                <a:pPr marL="342900" indent="-342900">
                  <a:buFont typeface="Arial" panose="020B0604020202020204" pitchFamily="34" charset="0"/>
                  <a:buChar char="•"/>
                </a:pPr>
                <a:r>
                  <a:rPr lang="en-US" sz="2500" dirty="0" smtClean="0"/>
                  <a:t>The remaining (1-c) they wish to save (MPS).</a:t>
                </a:r>
              </a:p>
              <a:p>
                <a:endParaRPr lang="en-US" sz="2500"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4644008" y="260648"/>
                <a:ext cx="4497259" cy="6632585"/>
              </a:xfrm>
              <a:prstGeom prst="rect">
                <a:avLst/>
              </a:prstGeom>
              <a:blipFill>
                <a:blip r:embed="rId3"/>
                <a:stretch>
                  <a:fillRect l="-2033" t="-735" r="-3388"/>
                </a:stretch>
              </a:blipFill>
            </p:spPr>
            <p:txBody>
              <a:bodyPr/>
              <a:lstStyle/>
              <a:p>
                <a:r>
                  <a:rPr lang="en-GB">
                    <a:noFill/>
                  </a:rPr>
                  <a:t> </a:t>
                </a:r>
              </a:p>
            </p:txBody>
          </p:sp>
        </mc:Fallback>
      </mc:AlternateContent>
      <p:sp>
        <p:nvSpPr>
          <p:cNvPr id="8" name="Szövegdoboz 7"/>
          <p:cNvSpPr txBox="1"/>
          <p:nvPr/>
        </p:nvSpPr>
        <p:spPr>
          <a:xfrm rot="16200000">
            <a:off x="-551618" y="2182216"/>
            <a:ext cx="1620180" cy="369332"/>
          </a:xfrm>
          <a:prstGeom prst="rect">
            <a:avLst/>
          </a:prstGeom>
          <a:noFill/>
        </p:spPr>
        <p:txBody>
          <a:bodyPr wrap="square" rtlCol="0">
            <a:spAutoFit/>
          </a:bodyPr>
          <a:lstStyle/>
          <a:p>
            <a:r>
              <a:rPr lang="en-US" dirty="0" smtClean="0"/>
              <a:t>Consumption</a:t>
            </a:r>
            <a:endParaRPr lang="en-US" dirty="0"/>
          </a:p>
        </p:txBody>
      </p:sp>
      <p:sp>
        <p:nvSpPr>
          <p:cNvPr id="9" name="Szövegdoboz 8"/>
          <p:cNvSpPr txBox="1"/>
          <p:nvPr/>
        </p:nvSpPr>
        <p:spPr>
          <a:xfrm>
            <a:off x="2267744" y="5733256"/>
            <a:ext cx="1944216" cy="369332"/>
          </a:xfrm>
          <a:prstGeom prst="rect">
            <a:avLst/>
          </a:prstGeom>
          <a:noFill/>
        </p:spPr>
        <p:txBody>
          <a:bodyPr wrap="square" rtlCol="0">
            <a:spAutoFit/>
          </a:bodyPr>
          <a:lstStyle/>
          <a:p>
            <a:r>
              <a:rPr lang="en-US" dirty="0" smtClean="0"/>
              <a:t>Income</a:t>
            </a:r>
            <a:endParaRPr lang="en-US" dirty="0"/>
          </a:p>
        </p:txBody>
      </p:sp>
      <p:sp>
        <p:nvSpPr>
          <p:cNvPr id="5" name="Szövegdoboz 4"/>
          <p:cNvSpPr txBox="1"/>
          <p:nvPr/>
        </p:nvSpPr>
        <p:spPr>
          <a:xfrm>
            <a:off x="936000" y="4437112"/>
            <a:ext cx="576000" cy="461665"/>
          </a:xfrm>
          <a:prstGeom prst="rect">
            <a:avLst/>
          </a:prstGeom>
          <a:noFill/>
        </p:spPr>
        <p:txBody>
          <a:bodyPr wrap="square" rtlCol="0">
            <a:spAutoFit/>
          </a:bodyPr>
          <a:lstStyle/>
          <a:p>
            <a:r>
              <a:rPr lang="hu-HU" sz="2400" b="1" dirty="0" smtClean="0"/>
              <a:t>A</a:t>
            </a:r>
            <a:endParaRPr lang="en-GB" sz="2400" b="1" dirty="0"/>
          </a:p>
        </p:txBody>
      </p:sp>
    </p:spTree>
    <p:extLst>
      <p:ext uri="{BB962C8B-B14F-4D97-AF65-F5344CB8AC3E}">
        <p14:creationId xmlns:p14="http://schemas.microsoft.com/office/powerpoint/2010/main" val="20817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3" dur="500"/>
                                        <p:tgtEl>
                                          <p:spTgt spid="6">
                                            <p:graphicEl>
                                              <a:chart seriesIdx="-3" categoryIdx="-3" bldStep="gridLegend"/>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34" dur="500"/>
                                        <p:tgtEl>
                                          <p:spTgt spid="6">
                                            <p:graphicEl>
                                              <a:chart seriesIdx="0" categoryIdx="-4" bldStep="series"/>
                                            </p:graphicEl>
                                          </p:spTgt>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calcmode="lin" valueType="num">
                                      <p:cBhvr additive="base">
                                        <p:cTn id="3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 calcmode="lin" valueType="num">
                                      <p:cBhvr additive="base">
                                        <p:cTn id="4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8" grpId="0"/>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4464496" cy="1143000"/>
          </a:xfrm>
        </p:spPr>
        <p:txBody>
          <a:bodyPr>
            <a:normAutofit/>
          </a:bodyPr>
          <a:lstStyle/>
          <a:p>
            <a:r>
              <a:rPr lang="en-US" sz="3600" dirty="0" smtClean="0"/>
              <a:t>The saving function</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283421787"/>
              </p:ext>
            </p:extLst>
          </p:nvPr>
        </p:nvGraphicFramePr>
        <p:xfrm>
          <a:off x="467544" y="1052736"/>
          <a:ext cx="4464496"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11</a:t>
            </a:fld>
            <a:endParaRPr lang="en-US" dirty="0"/>
          </a:p>
        </p:txBody>
      </p:sp>
      <p:sp>
        <p:nvSpPr>
          <p:cNvPr id="7" name="Szövegdoboz 6"/>
          <p:cNvSpPr txBox="1"/>
          <p:nvPr/>
        </p:nvSpPr>
        <p:spPr>
          <a:xfrm>
            <a:off x="4785291" y="260648"/>
            <a:ext cx="4355976" cy="5509200"/>
          </a:xfrm>
          <a:prstGeom prst="rect">
            <a:avLst/>
          </a:prstGeom>
          <a:noFill/>
        </p:spPr>
        <p:txBody>
          <a:bodyPr wrap="square" rtlCol="0">
            <a:spAutoFit/>
          </a:bodyPr>
          <a:lstStyle/>
          <a:p>
            <a:r>
              <a:rPr lang="en-US" sz="3200" dirty="0" smtClean="0"/>
              <a:t>The saving function shows desired saving at each income level. Since all income is saved or spent on consumption, the saving function can be derived from the consumption function or vice versa.</a:t>
            </a:r>
          </a:p>
          <a:p>
            <a:endParaRPr lang="en-US" sz="3200" dirty="0" smtClean="0"/>
          </a:p>
          <a:p>
            <a:pPr algn="ctr"/>
            <a:r>
              <a:rPr lang="en-US" sz="3200" dirty="0" smtClean="0"/>
              <a:t>Y ≡ C + S</a:t>
            </a:r>
            <a:endParaRPr lang="en-US" sz="3200" dirty="0"/>
          </a:p>
        </p:txBody>
      </p:sp>
      <p:sp>
        <p:nvSpPr>
          <p:cNvPr id="8" name="Szövegdoboz 7"/>
          <p:cNvSpPr txBox="1"/>
          <p:nvPr/>
        </p:nvSpPr>
        <p:spPr>
          <a:xfrm>
            <a:off x="2267744" y="5548590"/>
            <a:ext cx="1944216" cy="369332"/>
          </a:xfrm>
          <a:prstGeom prst="rect">
            <a:avLst/>
          </a:prstGeom>
          <a:noFill/>
        </p:spPr>
        <p:txBody>
          <a:bodyPr wrap="square" rtlCol="0">
            <a:spAutoFit/>
          </a:bodyPr>
          <a:lstStyle/>
          <a:p>
            <a:r>
              <a:rPr lang="en-US" dirty="0" smtClean="0"/>
              <a:t>Income</a:t>
            </a:r>
            <a:endParaRPr lang="en-US" dirty="0"/>
          </a:p>
        </p:txBody>
      </p:sp>
      <p:sp>
        <p:nvSpPr>
          <p:cNvPr id="9" name="Szövegdoboz 8"/>
          <p:cNvSpPr txBox="1"/>
          <p:nvPr/>
        </p:nvSpPr>
        <p:spPr>
          <a:xfrm rot="16200000">
            <a:off x="-251376" y="1987680"/>
            <a:ext cx="1087093" cy="369332"/>
          </a:xfrm>
          <a:prstGeom prst="rect">
            <a:avLst/>
          </a:prstGeom>
          <a:noFill/>
        </p:spPr>
        <p:txBody>
          <a:bodyPr wrap="square" rtlCol="0">
            <a:spAutoFit/>
          </a:bodyPr>
          <a:lstStyle/>
          <a:p>
            <a:r>
              <a:rPr lang="en-US" dirty="0" smtClean="0"/>
              <a:t>Saving</a:t>
            </a:r>
          </a:p>
        </p:txBody>
      </p:sp>
      <p:cxnSp>
        <p:nvCxnSpPr>
          <p:cNvPr id="10" name="Egyenes összekötő 9"/>
          <p:cNvCxnSpPr/>
          <p:nvPr/>
        </p:nvCxnSpPr>
        <p:spPr>
          <a:xfrm flipH="1">
            <a:off x="1187624" y="3861048"/>
            <a:ext cx="3597667" cy="0"/>
          </a:xfrm>
          <a:prstGeom prst="line">
            <a:avLst/>
          </a:prstGeom>
          <a:ln w="25400">
            <a:headEnd type="stealth"/>
            <a:tailEnd type="none"/>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1043608" y="4797152"/>
            <a:ext cx="576000" cy="461665"/>
          </a:xfrm>
          <a:prstGeom prst="rect">
            <a:avLst/>
          </a:prstGeom>
          <a:noFill/>
        </p:spPr>
        <p:txBody>
          <a:bodyPr wrap="square" rtlCol="0">
            <a:spAutoFit/>
          </a:bodyPr>
          <a:lstStyle/>
          <a:p>
            <a:r>
              <a:rPr lang="hu-HU" sz="2400" b="1" dirty="0" smtClean="0"/>
              <a:t>-A</a:t>
            </a:r>
            <a:endParaRPr lang="en-GB" sz="2400" b="1" dirty="0"/>
          </a:p>
        </p:txBody>
      </p:sp>
    </p:spTree>
    <p:extLst>
      <p:ext uri="{BB962C8B-B14F-4D97-AF65-F5344CB8AC3E}">
        <p14:creationId xmlns:p14="http://schemas.microsoft.com/office/powerpoint/2010/main" val="38702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3" dur="500"/>
                                        <p:tgtEl>
                                          <p:spTgt spid="6">
                                            <p:graphicEl>
                                              <a:chart seriesIdx="-3" categoryIdx="-3" bldStep="gridLegend"/>
                                            </p:graphic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34" dur="5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95736" y="342107"/>
            <a:ext cx="6840760" cy="1143000"/>
          </a:xfrm>
        </p:spPr>
        <p:txBody>
          <a:bodyPr/>
          <a:lstStyle/>
          <a:p>
            <a:r>
              <a:rPr lang="en-US" dirty="0" smtClean="0"/>
              <a:t>Investment spending</a:t>
            </a:r>
            <a:endParaRPr lang="en-US" dirty="0"/>
          </a:p>
        </p:txBody>
      </p:sp>
      <p:sp>
        <p:nvSpPr>
          <p:cNvPr id="3" name="Tartalom helye 2"/>
          <p:cNvSpPr>
            <a:spLocks noGrp="1"/>
          </p:cNvSpPr>
          <p:nvPr>
            <p:ph idx="1"/>
          </p:nvPr>
        </p:nvSpPr>
        <p:spPr>
          <a:xfrm>
            <a:off x="457200" y="1855365"/>
            <a:ext cx="8229600" cy="4525963"/>
          </a:xfrm>
        </p:spPr>
        <p:txBody>
          <a:bodyPr>
            <a:normAutofit lnSpcReduction="10000"/>
          </a:bodyPr>
          <a:lstStyle/>
          <a:p>
            <a:r>
              <a:rPr lang="en-US" dirty="0" smtClean="0"/>
              <a:t>Investment demand is firms’ desired or planned additions to physical capital (factories and machines) and to inventories.</a:t>
            </a:r>
          </a:p>
          <a:p>
            <a:r>
              <a:rPr lang="en-US" dirty="0" smtClean="0"/>
              <a:t>Firms’ investment demand depends chiefly on firms’ current guesses about how fast the demand for their output will increase. </a:t>
            </a:r>
          </a:p>
          <a:p>
            <a:r>
              <a:rPr lang="en-US" dirty="0" smtClean="0"/>
              <a:t>For now, we will assume that desired investment </a:t>
            </a:r>
            <a:r>
              <a:rPr lang="en-US" b="1" i="1" dirty="0" smtClean="0"/>
              <a:t>I</a:t>
            </a:r>
            <a:r>
              <a:rPr lang="en-US" dirty="0" smtClean="0"/>
              <a:t> is constant, independent of current output and income. </a:t>
            </a:r>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12</a:t>
            </a:fld>
            <a:endParaRPr lang="en-US"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8384"/>
            <a:ext cx="2508735" cy="1592424"/>
          </a:xfrm>
          <a:prstGeom prst="rect">
            <a:avLst/>
          </a:prstGeom>
        </p:spPr>
      </p:pic>
      <p:sp>
        <p:nvSpPr>
          <p:cNvPr id="6" name="Téglalap 5"/>
          <p:cNvSpPr/>
          <p:nvPr/>
        </p:nvSpPr>
        <p:spPr>
          <a:xfrm>
            <a:off x="1073938" y="-211891"/>
            <a:ext cx="660758" cy="1323439"/>
          </a:xfrm>
          <a:prstGeom prst="rect">
            <a:avLst/>
          </a:prstGeom>
          <a:noFill/>
        </p:spPr>
        <p:txBody>
          <a:bodyPr wrap="none" lIns="91440" tIns="45720" rIns="91440" bIns="45720">
            <a:spAutoFit/>
          </a:bodyPr>
          <a:lstStyle/>
          <a:p>
            <a:pPr algn="ctr"/>
            <a:r>
              <a:rPr lang="hu-HU" sz="8000" b="1" dirty="0" smtClean="0">
                <a:ln w="22225">
                  <a:solidFill>
                    <a:schemeClr val="accent2"/>
                  </a:solidFill>
                  <a:prstDash val="solid"/>
                </a:ln>
                <a:solidFill>
                  <a:schemeClr val="accent2">
                    <a:lumMod val="40000"/>
                    <a:lumOff val="60000"/>
                  </a:schemeClr>
                </a:solidFill>
                <a:effectLst>
                  <a:outerShdw blurRad="50800" dist="38100" dir="5400000" algn="t" rotWithShape="0">
                    <a:prstClr val="black">
                      <a:alpha val="40000"/>
                    </a:prstClr>
                  </a:outerShdw>
                  <a:reflection blurRad="6350" stA="55000" endA="50" endPos="85000" dist="60007" dir="5400000" sy="-100000" algn="bl" rotWithShape="0"/>
                </a:effectLst>
              </a:rPr>
              <a:t>?</a:t>
            </a:r>
            <a:endParaRPr lang="hu-HU" sz="8000" b="1" dirty="0">
              <a:ln w="22225">
                <a:solidFill>
                  <a:schemeClr val="accent2"/>
                </a:solidFill>
                <a:prstDash val="solid"/>
              </a:ln>
              <a:solidFill>
                <a:schemeClr val="accent2">
                  <a:lumMod val="40000"/>
                  <a:lumOff val="60000"/>
                </a:schemeClr>
              </a:solidFill>
              <a:effectLst>
                <a:outerShdw blurRad="50800" dist="38100" dir="5400000" algn="t" rotWithShape="0">
                  <a:prstClr val="black">
                    <a:alpha val="40000"/>
                  </a:prstClr>
                </a:outerShdw>
                <a:reflection blurRad="6350" stA="55000" endA="50" endPos="85000" dist="60007" dir="5400000" sy="-100000" algn="bl" rotWithShape="0"/>
              </a:effectLst>
            </a:endParaRPr>
          </a:p>
        </p:txBody>
      </p:sp>
    </p:spTree>
    <p:extLst>
      <p:ext uri="{BB962C8B-B14F-4D97-AF65-F5344CB8AC3E}">
        <p14:creationId xmlns:p14="http://schemas.microsoft.com/office/powerpoint/2010/main" val="39895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5984" y="404664"/>
            <a:ext cx="4464496" cy="1143000"/>
          </a:xfrm>
        </p:spPr>
        <p:txBody>
          <a:bodyPr>
            <a:normAutofit/>
          </a:bodyPr>
          <a:lstStyle/>
          <a:p>
            <a:r>
              <a:rPr lang="en-US" sz="3600" dirty="0" smtClean="0"/>
              <a:t>Aggregate demand</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213941469"/>
              </p:ext>
            </p:extLst>
          </p:nvPr>
        </p:nvGraphicFramePr>
        <p:xfrm>
          <a:off x="179512" y="1052736"/>
          <a:ext cx="4464496"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13</a:t>
            </a:fld>
            <a:endParaRPr lang="en-US" dirty="0"/>
          </a:p>
        </p:txBody>
      </p:sp>
      <p:sp>
        <p:nvSpPr>
          <p:cNvPr id="7" name="Szövegdoboz 6"/>
          <p:cNvSpPr txBox="1"/>
          <p:nvPr/>
        </p:nvSpPr>
        <p:spPr>
          <a:xfrm>
            <a:off x="4355976" y="260648"/>
            <a:ext cx="4785291" cy="686341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Aggregate demand is what households plan to spend on consumption and firms plan to spend on investment.</a:t>
            </a:r>
          </a:p>
          <a:p>
            <a:pPr marL="342900" indent="-342900">
              <a:buFont typeface="Arial" panose="020B0604020202020204" pitchFamily="34" charset="0"/>
              <a:buChar char="•"/>
            </a:pPr>
            <a:r>
              <a:rPr lang="en-US" sz="2800" dirty="0" smtClean="0"/>
              <a:t>Since we assume that investment demand is constant, consumption is the only part of aggregate demand that increases with income.</a:t>
            </a:r>
          </a:p>
          <a:p>
            <a:pPr marL="342900" indent="-342900">
              <a:buFont typeface="Arial" panose="020B0604020202020204" pitchFamily="34" charset="0"/>
              <a:buChar char="•"/>
            </a:pPr>
            <a:r>
              <a:rPr lang="en-US" sz="2800" dirty="0" smtClean="0"/>
              <a:t>Vertically adding constant investment demand to the consumption function C gives the aggregate demand schedule AD.</a:t>
            </a:r>
          </a:p>
          <a:p>
            <a:endParaRPr lang="en-US" sz="2000" dirty="0"/>
          </a:p>
        </p:txBody>
      </p:sp>
      <p:sp>
        <p:nvSpPr>
          <p:cNvPr id="3" name="Szövegdoboz 2"/>
          <p:cNvSpPr txBox="1"/>
          <p:nvPr/>
        </p:nvSpPr>
        <p:spPr>
          <a:xfrm>
            <a:off x="3635896" y="2352538"/>
            <a:ext cx="864096" cy="424732"/>
          </a:xfrm>
          <a:prstGeom prst="rect">
            <a:avLst/>
          </a:prstGeom>
          <a:noFill/>
        </p:spPr>
        <p:txBody>
          <a:bodyPr wrap="square" rtlCol="0">
            <a:spAutoFit/>
          </a:bodyPr>
          <a:lstStyle/>
          <a:p>
            <a:r>
              <a:rPr lang="en-US" sz="2160" b="1" dirty="0" smtClean="0"/>
              <a:t>C</a:t>
            </a:r>
            <a:endParaRPr lang="en-US" sz="2160" b="1" dirty="0"/>
          </a:p>
        </p:txBody>
      </p:sp>
      <p:sp>
        <p:nvSpPr>
          <p:cNvPr id="9" name="Szövegdoboz 8"/>
          <p:cNvSpPr txBox="1"/>
          <p:nvPr/>
        </p:nvSpPr>
        <p:spPr>
          <a:xfrm>
            <a:off x="1820122" y="3527662"/>
            <a:ext cx="864096" cy="424732"/>
          </a:xfrm>
          <a:prstGeom prst="rect">
            <a:avLst/>
          </a:prstGeom>
          <a:noFill/>
        </p:spPr>
        <p:txBody>
          <a:bodyPr wrap="square" rtlCol="0">
            <a:spAutoFit/>
          </a:bodyPr>
          <a:lstStyle/>
          <a:p>
            <a:r>
              <a:rPr lang="en-US" sz="2160" b="1" dirty="0" smtClean="0"/>
              <a:t>I</a:t>
            </a:r>
            <a:endParaRPr lang="en-US" sz="2160" b="1" dirty="0"/>
          </a:p>
        </p:txBody>
      </p:sp>
      <p:cxnSp>
        <p:nvCxnSpPr>
          <p:cNvPr id="10" name="Egyenes összekötő 9"/>
          <p:cNvCxnSpPr/>
          <p:nvPr/>
        </p:nvCxnSpPr>
        <p:spPr>
          <a:xfrm flipV="1">
            <a:off x="2051720" y="3429000"/>
            <a:ext cx="0" cy="432048"/>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2267744" y="5733256"/>
            <a:ext cx="1944216" cy="369332"/>
          </a:xfrm>
          <a:prstGeom prst="rect">
            <a:avLst/>
          </a:prstGeom>
          <a:noFill/>
        </p:spPr>
        <p:txBody>
          <a:bodyPr wrap="square" rtlCol="0">
            <a:spAutoFit/>
          </a:bodyPr>
          <a:lstStyle/>
          <a:p>
            <a:r>
              <a:rPr lang="en-US" dirty="0" smtClean="0"/>
              <a:t>Income</a:t>
            </a:r>
            <a:endParaRPr lang="en-US" dirty="0"/>
          </a:p>
        </p:txBody>
      </p:sp>
      <p:sp>
        <p:nvSpPr>
          <p:cNvPr id="12" name="Szövegdoboz 11"/>
          <p:cNvSpPr txBox="1"/>
          <p:nvPr/>
        </p:nvSpPr>
        <p:spPr>
          <a:xfrm>
            <a:off x="3635896" y="1647245"/>
            <a:ext cx="864096" cy="424732"/>
          </a:xfrm>
          <a:prstGeom prst="rect">
            <a:avLst/>
          </a:prstGeom>
          <a:noFill/>
        </p:spPr>
        <p:txBody>
          <a:bodyPr wrap="square" rtlCol="0">
            <a:spAutoFit/>
          </a:bodyPr>
          <a:lstStyle/>
          <a:p>
            <a:r>
              <a:rPr lang="hu-HU" sz="2160" b="1" dirty="0" smtClean="0"/>
              <a:t>AD</a:t>
            </a:r>
            <a:endParaRPr lang="en-US" sz="2160" b="1" dirty="0"/>
          </a:p>
        </p:txBody>
      </p:sp>
    </p:spTree>
    <p:extLst>
      <p:ext uri="{BB962C8B-B14F-4D97-AF65-F5344CB8AC3E}">
        <p14:creationId xmlns:p14="http://schemas.microsoft.com/office/powerpoint/2010/main" val="35124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19" dur="500"/>
                                        <p:tgtEl>
                                          <p:spTgt spid="6">
                                            <p:graphicEl>
                                              <a:chart seriesIdx="-3" categoryIdx="-3" bldStep="gridLegend"/>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27" dur="500"/>
                                        <p:tgtEl>
                                          <p:spTgt spid="6">
                                            <p:graphicEl>
                                              <a:chart seriesIdx="0" categoryIdx="-4" bldStep="series"/>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44" dur="500"/>
                                        <p:tgtEl>
                                          <p:spTgt spid="6">
                                            <p:graphicEl>
                                              <a:chart seriesIdx="1" categoryIdx="-4" bldStep="series"/>
                                            </p:graphic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3"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32405"/>
            <a:ext cx="8229600" cy="1143000"/>
          </a:xfrm>
        </p:spPr>
        <p:txBody>
          <a:bodyPr>
            <a:normAutofit/>
          </a:bodyPr>
          <a:lstStyle/>
          <a:p>
            <a:r>
              <a:rPr lang="en-US" dirty="0" smtClean="0"/>
              <a:t>Short-run equilibrium output</a:t>
            </a:r>
            <a:endParaRPr lang="en-US" dirty="0"/>
          </a:p>
        </p:txBody>
      </p:sp>
      <p:sp>
        <p:nvSpPr>
          <p:cNvPr id="3" name="Tartalom helye 2"/>
          <p:cNvSpPr>
            <a:spLocks noGrp="1"/>
          </p:cNvSpPr>
          <p:nvPr>
            <p:ph idx="1"/>
          </p:nvPr>
        </p:nvSpPr>
        <p:spPr>
          <a:xfrm>
            <a:off x="467544" y="1268760"/>
            <a:ext cx="8229600" cy="5141168"/>
          </a:xfrm>
        </p:spPr>
        <p:txBody>
          <a:bodyPr>
            <a:normAutofit/>
          </a:bodyPr>
          <a:lstStyle/>
          <a:p>
            <a:r>
              <a:rPr lang="en-US" dirty="0" smtClean="0"/>
              <a:t>If aggregate demand falls below potential output, firms cannot sell as much as they would like. There is involuntary excess capacity. Workers cannot work as much as they would like. There is involuntary unemployment.</a:t>
            </a:r>
          </a:p>
          <a:p>
            <a:r>
              <a:rPr lang="en-US" dirty="0" smtClean="0"/>
              <a:t>When prices and wages are fixed, at short-run equilibrium output aggregate demand or planned spending equals the output actually produced.</a:t>
            </a:r>
          </a:p>
        </p:txBody>
      </p:sp>
      <p:sp>
        <p:nvSpPr>
          <p:cNvPr id="4" name="Dia számának helye 3"/>
          <p:cNvSpPr>
            <a:spLocks noGrp="1"/>
          </p:cNvSpPr>
          <p:nvPr>
            <p:ph type="sldNum" sz="quarter" idx="12"/>
          </p:nvPr>
        </p:nvSpPr>
        <p:spPr/>
        <p:txBody>
          <a:bodyPr/>
          <a:lstStyle/>
          <a:p>
            <a:fld id="{7A07333A-0218-4DAC-84C5-C81E98BDAA1B}" type="slidenum">
              <a:rPr lang="en-US" smtClean="0"/>
              <a:t>14</a:t>
            </a:fld>
            <a:endParaRPr lang="en-US" dirty="0"/>
          </a:p>
        </p:txBody>
      </p:sp>
    </p:spTree>
    <p:extLst>
      <p:ext uri="{BB962C8B-B14F-4D97-AF65-F5344CB8AC3E}">
        <p14:creationId xmlns:p14="http://schemas.microsoft.com/office/powerpoint/2010/main" val="4141186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5984" y="404664"/>
            <a:ext cx="4464496" cy="1143000"/>
          </a:xfrm>
        </p:spPr>
        <p:txBody>
          <a:bodyPr>
            <a:normAutofit/>
          </a:bodyPr>
          <a:lstStyle/>
          <a:p>
            <a:r>
              <a:rPr lang="en-US" sz="3600" dirty="0" smtClean="0"/>
              <a:t>Equilibrium output</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3822067856"/>
              </p:ext>
            </p:extLst>
          </p:nvPr>
        </p:nvGraphicFramePr>
        <p:xfrm>
          <a:off x="179512" y="1052736"/>
          <a:ext cx="4464496" cy="4597971"/>
        </p:xfrm>
        <a:graphic>
          <a:graphicData uri="http://schemas.openxmlformats.org/drawingml/2006/chart">
            <c:chart xmlns:c="http://schemas.openxmlformats.org/drawingml/2006/chart" xmlns:r="http://schemas.openxmlformats.org/officeDocument/2006/relationships" r:id="rId3"/>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15</a:t>
            </a:fld>
            <a:endParaRPr lang="en-US" dirty="0"/>
          </a:p>
        </p:txBody>
      </p:sp>
      <p:sp>
        <p:nvSpPr>
          <p:cNvPr id="7" name="Szövegdoboz 6"/>
          <p:cNvSpPr txBox="1"/>
          <p:nvPr/>
        </p:nvSpPr>
        <p:spPr>
          <a:xfrm>
            <a:off x="4355976" y="260648"/>
            <a:ext cx="4785291" cy="600164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The 45° line reflects any value on the horizontal axis onto the same value on the vertical axis. </a:t>
            </a:r>
          </a:p>
          <a:p>
            <a:pPr marL="342900" indent="-342900">
              <a:buFont typeface="Arial" panose="020B0604020202020204" pitchFamily="34" charset="0"/>
              <a:buChar char="•"/>
            </a:pPr>
            <a:r>
              <a:rPr lang="en-US" sz="2800" dirty="0" smtClean="0"/>
              <a:t>The point E, at which the AD schedule crosses the 45° line, is the only point at which the aggregate demand AD is equal to income.</a:t>
            </a:r>
          </a:p>
          <a:p>
            <a:pPr marL="342900" indent="-342900">
              <a:buFont typeface="Arial" panose="020B0604020202020204" pitchFamily="34" charset="0"/>
              <a:buChar char="•"/>
            </a:pPr>
            <a:r>
              <a:rPr lang="en-US" sz="2800" dirty="0" smtClean="0"/>
              <a:t>Hence E is the equilibrium point at which planned spending equals actual output and actual income.</a:t>
            </a:r>
          </a:p>
          <a:p>
            <a:endParaRPr lang="en-US" sz="2000" dirty="0"/>
          </a:p>
        </p:txBody>
      </p:sp>
      <p:sp>
        <p:nvSpPr>
          <p:cNvPr id="3" name="Szövegdoboz 2"/>
          <p:cNvSpPr txBox="1"/>
          <p:nvPr/>
        </p:nvSpPr>
        <p:spPr>
          <a:xfrm>
            <a:off x="2411760" y="2196155"/>
            <a:ext cx="1443515" cy="424732"/>
          </a:xfrm>
          <a:prstGeom prst="rect">
            <a:avLst/>
          </a:prstGeom>
          <a:noFill/>
        </p:spPr>
        <p:txBody>
          <a:bodyPr wrap="square" rtlCol="0">
            <a:spAutoFit/>
          </a:bodyPr>
          <a:lstStyle/>
          <a:p>
            <a:r>
              <a:rPr lang="en-US" sz="2160" b="1" dirty="0" smtClean="0"/>
              <a:t>45° line</a:t>
            </a:r>
            <a:endParaRPr lang="en-US" sz="2160" b="1" dirty="0"/>
          </a:p>
        </p:txBody>
      </p:sp>
      <p:sp>
        <p:nvSpPr>
          <p:cNvPr id="9" name="Szövegdoboz 8"/>
          <p:cNvSpPr txBox="1"/>
          <p:nvPr/>
        </p:nvSpPr>
        <p:spPr>
          <a:xfrm>
            <a:off x="2411760" y="3082174"/>
            <a:ext cx="864096" cy="424732"/>
          </a:xfrm>
          <a:prstGeom prst="rect">
            <a:avLst/>
          </a:prstGeom>
          <a:noFill/>
        </p:spPr>
        <p:txBody>
          <a:bodyPr wrap="square" rtlCol="0">
            <a:spAutoFit/>
          </a:bodyPr>
          <a:lstStyle/>
          <a:p>
            <a:r>
              <a:rPr lang="en-US" sz="2160" b="1" dirty="0" smtClean="0"/>
              <a:t>E</a:t>
            </a:r>
            <a:endParaRPr lang="en-US" sz="2160" b="1" dirty="0"/>
          </a:p>
        </p:txBody>
      </p:sp>
      <p:cxnSp>
        <p:nvCxnSpPr>
          <p:cNvPr id="11" name="Egyenes összekötő 10"/>
          <p:cNvCxnSpPr/>
          <p:nvPr/>
        </p:nvCxnSpPr>
        <p:spPr>
          <a:xfrm>
            <a:off x="1691680" y="4185504"/>
            <a:ext cx="0" cy="8996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H="1">
            <a:off x="899592" y="4365104"/>
            <a:ext cx="75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Szövegdoboz 16"/>
          <p:cNvSpPr txBox="1"/>
          <p:nvPr/>
        </p:nvSpPr>
        <p:spPr>
          <a:xfrm>
            <a:off x="1536884" y="3805477"/>
            <a:ext cx="864096" cy="424732"/>
          </a:xfrm>
          <a:prstGeom prst="rect">
            <a:avLst/>
          </a:prstGeom>
          <a:noFill/>
        </p:spPr>
        <p:txBody>
          <a:bodyPr wrap="square" rtlCol="0">
            <a:spAutoFit/>
          </a:bodyPr>
          <a:lstStyle/>
          <a:p>
            <a:r>
              <a:rPr lang="hu-HU" sz="2160" b="1" dirty="0" smtClean="0"/>
              <a:t>F</a:t>
            </a:r>
            <a:endParaRPr lang="en-US" sz="2160" b="1" dirty="0"/>
          </a:p>
        </p:txBody>
      </p:sp>
      <p:sp>
        <p:nvSpPr>
          <p:cNvPr id="18" name="Szövegdoboz 17"/>
          <p:cNvSpPr txBox="1"/>
          <p:nvPr/>
        </p:nvSpPr>
        <p:spPr>
          <a:xfrm>
            <a:off x="1618118" y="4210620"/>
            <a:ext cx="864096" cy="424732"/>
          </a:xfrm>
          <a:prstGeom prst="rect">
            <a:avLst/>
          </a:prstGeom>
          <a:noFill/>
        </p:spPr>
        <p:txBody>
          <a:bodyPr wrap="square" rtlCol="0">
            <a:spAutoFit/>
          </a:bodyPr>
          <a:lstStyle/>
          <a:p>
            <a:r>
              <a:rPr lang="en-US" sz="2160" b="1" dirty="0" smtClean="0"/>
              <a:t>B</a:t>
            </a:r>
            <a:endParaRPr lang="en-US" sz="2160" b="1" dirty="0"/>
          </a:p>
        </p:txBody>
      </p:sp>
      <p:sp>
        <p:nvSpPr>
          <p:cNvPr id="19" name="Szövegdoboz 18"/>
          <p:cNvSpPr txBox="1"/>
          <p:nvPr/>
        </p:nvSpPr>
        <p:spPr>
          <a:xfrm>
            <a:off x="1618118" y="4790292"/>
            <a:ext cx="864096" cy="424732"/>
          </a:xfrm>
          <a:prstGeom prst="rect">
            <a:avLst/>
          </a:prstGeom>
          <a:noFill/>
        </p:spPr>
        <p:txBody>
          <a:bodyPr wrap="square" rtlCol="0">
            <a:spAutoFit/>
          </a:bodyPr>
          <a:lstStyle/>
          <a:p>
            <a:r>
              <a:rPr lang="en-US" sz="2160" b="1" dirty="0" smtClean="0"/>
              <a:t>Y</a:t>
            </a:r>
            <a:r>
              <a:rPr lang="en-US" sz="2160" b="1" baseline="-25000" dirty="0" smtClean="0"/>
              <a:t>1</a:t>
            </a:r>
            <a:endParaRPr lang="en-US" sz="2160" b="1" dirty="0"/>
          </a:p>
        </p:txBody>
      </p:sp>
      <p:sp>
        <p:nvSpPr>
          <p:cNvPr id="20" name="Szövegdoboz 19"/>
          <p:cNvSpPr txBox="1"/>
          <p:nvPr/>
        </p:nvSpPr>
        <p:spPr>
          <a:xfrm>
            <a:off x="2561387" y="4790220"/>
            <a:ext cx="864096" cy="424732"/>
          </a:xfrm>
          <a:prstGeom prst="rect">
            <a:avLst/>
          </a:prstGeom>
          <a:noFill/>
        </p:spPr>
        <p:txBody>
          <a:bodyPr wrap="square" rtlCol="0">
            <a:spAutoFit/>
          </a:bodyPr>
          <a:lstStyle/>
          <a:p>
            <a:r>
              <a:rPr lang="en-US" sz="2160" b="1" dirty="0" smtClean="0"/>
              <a:t>Y*</a:t>
            </a:r>
            <a:endParaRPr lang="en-US" sz="2160" b="1" dirty="0"/>
          </a:p>
        </p:txBody>
      </p:sp>
      <p:sp>
        <p:nvSpPr>
          <p:cNvPr id="21" name="Szövegdoboz 20"/>
          <p:cNvSpPr txBox="1"/>
          <p:nvPr/>
        </p:nvSpPr>
        <p:spPr>
          <a:xfrm>
            <a:off x="1871700" y="5733256"/>
            <a:ext cx="1944216" cy="369332"/>
          </a:xfrm>
          <a:prstGeom prst="rect">
            <a:avLst/>
          </a:prstGeom>
          <a:noFill/>
        </p:spPr>
        <p:txBody>
          <a:bodyPr wrap="square" rtlCol="0">
            <a:spAutoFit/>
          </a:bodyPr>
          <a:lstStyle/>
          <a:p>
            <a:r>
              <a:rPr lang="en-US" dirty="0" smtClean="0"/>
              <a:t>Output, income</a:t>
            </a:r>
            <a:endParaRPr lang="en-US" dirty="0"/>
          </a:p>
        </p:txBody>
      </p:sp>
      <p:sp>
        <p:nvSpPr>
          <p:cNvPr id="15" name="Szövegdoboz 14"/>
          <p:cNvSpPr txBox="1"/>
          <p:nvPr/>
        </p:nvSpPr>
        <p:spPr>
          <a:xfrm>
            <a:off x="3116700" y="2887236"/>
            <a:ext cx="1443515" cy="424732"/>
          </a:xfrm>
          <a:prstGeom prst="rect">
            <a:avLst/>
          </a:prstGeom>
          <a:noFill/>
        </p:spPr>
        <p:txBody>
          <a:bodyPr wrap="square" rtlCol="0">
            <a:spAutoFit/>
          </a:bodyPr>
          <a:lstStyle/>
          <a:p>
            <a:r>
              <a:rPr lang="hu-HU" sz="2160" b="1" dirty="0" smtClean="0"/>
              <a:t>AD = C + I </a:t>
            </a:r>
            <a:endParaRPr lang="en-US" sz="2160" b="1" dirty="0"/>
          </a:p>
        </p:txBody>
      </p:sp>
      <p:cxnSp>
        <p:nvCxnSpPr>
          <p:cNvPr id="22" name="Egyenes összekötő 21"/>
          <p:cNvCxnSpPr/>
          <p:nvPr/>
        </p:nvCxnSpPr>
        <p:spPr>
          <a:xfrm>
            <a:off x="2627784" y="3465424"/>
            <a:ext cx="0" cy="165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flipV="1">
            <a:off x="941763" y="3429000"/>
            <a:ext cx="165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205375" y="6219911"/>
            <a:ext cx="5410944" cy="400110"/>
          </a:xfrm>
          <a:prstGeom prst="rect">
            <a:avLst/>
          </a:prstGeom>
          <a:noFill/>
        </p:spPr>
        <p:txBody>
          <a:bodyPr wrap="square" rtlCol="0">
            <a:spAutoFit/>
          </a:bodyPr>
          <a:lstStyle/>
          <a:p>
            <a:r>
              <a:rPr lang="hu-HU" sz="2000" b="1" dirty="0" err="1" smtClean="0"/>
              <a:t>Other</a:t>
            </a:r>
            <a:r>
              <a:rPr lang="hu-HU" sz="2000" b="1" dirty="0" smtClean="0"/>
              <a:t> </a:t>
            </a:r>
            <a:r>
              <a:rPr lang="hu-HU" sz="2000" b="1" dirty="0" err="1" smtClean="0"/>
              <a:t>points</a:t>
            </a:r>
            <a:r>
              <a:rPr lang="hu-HU" sz="2000" b="1" dirty="0" smtClean="0"/>
              <a:t>, </a:t>
            </a:r>
            <a:r>
              <a:rPr lang="hu-HU" sz="2000" b="1" dirty="0" err="1" smtClean="0"/>
              <a:t>such</a:t>
            </a:r>
            <a:r>
              <a:rPr lang="hu-HU" sz="2000" b="1" dirty="0" smtClean="0"/>
              <a:t> </a:t>
            </a:r>
            <a:r>
              <a:rPr lang="hu-HU" sz="2000" b="1" dirty="0" err="1" smtClean="0"/>
              <a:t>as</a:t>
            </a:r>
            <a:r>
              <a:rPr lang="hu-HU" sz="2000" b="1" dirty="0" smtClean="0"/>
              <a:t> F </a:t>
            </a:r>
            <a:r>
              <a:rPr lang="hu-HU" sz="2000" b="1" dirty="0" err="1" smtClean="0"/>
              <a:t>are</a:t>
            </a:r>
            <a:r>
              <a:rPr lang="hu-HU" sz="2000" b="1" dirty="0" smtClean="0"/>
              <a:t> </a:t>
            </a:r>
            <a:r>
              <a:rPr lang="hu-HU" sz="2000" b="1" dirty="0" err="1" smtClean="0"/>
              <a:t>not</a:t>
            </a:r>
            <a:r>
              <a:rPr lang="hu-HU" sz="2000" b="1" dirty="0" smtClean="0"/>
              <a:t> </a:t>
            </a:r>
            <a:r>
              <a:rPr lang="hu-HU" sz="2000" b="1" dirty="0" err="1" smtClean="0"/>
              <a:t>equilibrium</a:t>
            </a:r>
            <a:r>
              <a:rPr lang="hu-HU" sz="2000" b="1" dirty="0" smtClean="0"/>
              <a:t> </a:t>
            </a:r>
            <a:r>
              <a:rPr lang="hu-HU" sz="2000" b="1" dirty="0" err="1" smtClean="0"/>
              <a:t>points</a:t>
            </a:r>
            <a:endParaRPr lang="en-GB" sz="2000" b="1" dirty="0"/>
          </a:p>
        </p:txBody>
      </p:sp>
      <p:cxnSp>
        <p:nvCxnSpPr>
          <p:cNvPr id="24" name="Egyenes összekötő 23"/>
          <p:cNvCxnSpPr/>
          <p:nvPr/>
        </p:nvCxnSpPr>
        <p:spPr>
          <a:xfrm flipV="1">
            <a:off x="949731" y="4168298"/>
            <a:ext cx="75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20" dur="500"/>
                                        <p:tgtEl>
                                          <p:spTgt spid="6">
                                            <p:graphicEl>
                                              <a:chart seriesIdx="0" categoryIdx="-4" bldStep="series"/>
                                            </p:graphic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34" dur="500"/>
                                        <p:tgtEl>
                                          <p:spTgt spid="6">
                                            <p:graphicEl>
                                              <a:chart seriesIdx="1" categoryIdx="-4" bldStep="series"/>
                                            </p:graphicEl>
                                          </p:spTgt>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2"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 calcmode="lin" valueType="num">
                                      <p:cBhvr additive="base">
                                        <p:cTn id="5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par>
                                <p:cTn id="72" presetID="2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500"/>
                                        <p:tgtEl>
                                          <p:spTgt spid="24"/>
                                        </p:tgtEl>
                                      </p:cBhvr>
                                    </p:animEffect>
                                  </p:childTnLst>
                                </p:cTn>
                              </p:par>
                              <p:par>
                                <p:cTn id="75" presetID="22" presetClass="entr" presetSubtype="8" fill="hold" grpId="0" nodeType="withEffect">
                                  <p:stCondLst>
                                    <p:cond delay="10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par>
                                <p:cTn id="78" presetID="22" presetClass="entr" presetSubtype="2" fill="hold" nodeType="withEffect">
                                  <p:stCondLst>
                                    <p:cond delay="100"/>
                                  </p:stCondLst>
                                  <p:childTnLst>
                                    <p:set>
                                      <p:cBhvr>
                                        <p:cTn id="79" dur="1" fill="hold">
                                          <p:stCondLst>
                                            <p:cond delay="0"/>
                                          </p:stCondLst>
                                        </p:cTn>
                                        <p:tgtEl>
                                          <p:spTgt spid="16"/>
                                        </p:tgtEl>
                                        <p:attrNameLst>
                                          <p:attrName>style.visibility</p:attrName>
                                        </p:attrNameLst>
                                      </p:cBhvr>
                                      <p:to>
                                        <p:strVal val="visible"/>
                                      </p:to>
                                    </p:set>
                                    <p:animEffect transition="in" filter="wipe(right)">
                                      <p:cBhvr>
                                        <p:cTn id="80" dur="500"/>
                                        <p:tgtEl>
                                          <p:spTgt spid="16"/>
                                        </p:tgtEl>
                                      </p:cBhvr>
                                    </p:animEffect>
                                  </p:childTnLst>
                                </p:cTn>
                              </p:par>
                              <p:par>
                                <p:cTn id="81" presetID="22" presetClass="entr" presetSubtype="4" fill="hold" grpId="0" nodeType="withEffect">
                                  <p:stCondLst>
                                    <p:cond delay="40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3" grpId="0"/>
      <p:bldP spid="9" grpId="0"/>
      <p:bldP spid="17" grpId="0"/>
      <p:bldP spid="18" grpId="0"/>
      <p:bldP spid="19" grpId="0"/>
      <p:bldP spid="20" grpId="0"/>
      <p:bldP spid="21" grpId="0"/>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4464496" cy="1143000"/>
          </a:xfrm>
        </p:spPr>
        <p:txBody>
          <a:bodyPr>
            <a:normAutofit fontScale="90000"/>
          </a:bodyPr>
          <a:lstStyle/>
          <a:p>
            <a:r>
              <a:rPr lang="en-US" sz="3600" dirty="0" smtClean="0"/>
              <a:t>Planned investment equals planned saving</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195222076"/>
              </p:ext>
            </p:extLst>
          </p:nvPr>
        </p:nvGraphicFramePr>
        <p:xfrm>
          <a:off x="467544" y="1052736"/>
          <a:ext cx="4464496"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16</a:t>
            </a:fld>
            <a:endParaRPr lang="en-US" dirty="0"/>
          </a:p>
        </p:txBody>
      </p:sp>
      <p:sp>
        <p:nvSpPr>
          <p:cNvPr id="7" name="Szövegdoboz 6"/>
          <p:cNvSpPr txBox="1"/>
          <p:nvPr/>
        </p:nvSpPr>
        <p:spPr>
          <a:xfrm>
            <a:off x="4785291" y="260648"/>
            <a:ext cx="4355976" cy="5016758"/>
          </a:xfrm>
          <a:prstGeom prst="rect">
            <a:avLst/>
          </a:prstGeom>
          <a:noFill/>
        </p:spPr>
        <p:txBody>
          <a:bodyPr wrap="square" rtlCol="0">
            <a:spAutoFit/>
          </a:bodyPr>
          <a:lstStyle/>
          <a:p>
            <a:r>
              <a:rPr lang="en-US" sz="3200" dirty="0" smtClean="0"/>
              <a:t>At equilibrium output Y*, planned investment I equals planned saving  S=−A + (1−c)Y. Hence equilibrium output     Y*= (I + A)/(1−c).</a:t>
            </a:r>
          </a:p>
          <a:p>
            <a:endParaRPr lang="en-US" sz="3200" dirty="0" smtClean="0"/>
          </a:p>
          <a:p>
            <a:r>
              <a:rPr lang="en-US" sz="3200" dirty="0" smtClean="0"/>
              <a:t>The two methods of calculating equilibrium income are equivalent.</a:t>
            </a:r>
            <a:endParaRPr lang="en-US" sz="3200" dirty="0"/>
          </a:p>
        </p:txBody>
      </p:sp>
      <p:cxnSp>
        <p:nvCxnSpPr>
          <p:cNvPr id="8" name="Egyenes összekötő 7"/>
          <p:cNvCxnSpPr/>
          <p:nvPr/>
        </p:nvCxnSpPr>
        <p:spPr>
          <a:xfrm flipV="1">
            <a:off x="2843808" y="3307636"/>
            <a:ext cx="0" cy="2137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2809367" y="5020492"/>
            <a:ext cx="864096" cy="424732"/>
          </a:xfrm>
          <a:prstGeom prst="rect">
            <a:avLst/>
          </a:prstGeom>
          <a:noFill/>
        </p:spPr>
        <p:txBody>
          <a:bodyPr wrap="square" rtlCol="0">
            <a:spAutoFit/>
          </a:bodyPr>
          <a:lstStyle/>
          <a:p>
            <a:r>
              <a:rPr lang="en-US" sz="2160" b="1" dirty="0" smtClean="0"/>
              <a:t>Y*</a:t>
            </a:r>
            <a:endParaRPr lang="en-US" sz="2160" b="1" dirty="0"/>
          </a:p>
        </p:txBody>
      </p:sp>
      <p:sp>
        <p:nvSpPr>
          <p:cNvPr id="11" name="Szövegdoboz 10"/>
          <p:cNvSpPr txBox="1"/>
          <p:nvPr/>
        </p:nvSpPr>
        <p:spPr>
          <a:xfrm>
            <a:off x="2699792" y="2882904"/>
            <a:ext cx="864096" cy="424732"/>
          </a:xfrm>
          <a:prstGeom prst="rect">
            <a:avLst/>
          </a:prstGeom>
          <a:noFill/>
        </p:spPr>
        <p:txBody>
          <a:bodyPr wrap="square" rtlCol="0">
            <a:spAutoFit/>
          </a:bodyPr>
          <a:lstStyle/>
          <a:p>
            <a:r>
              <a:rPr lang="en-US" sz="2160" b="1" dirty="0" smtClean="0"/>
              <a:t>E</a:t>
            </a:r>
            <a:endParaRPr lang="en-US" sz="2160" b="1" dirty="0"/>
          </a:p>
        </p:txBody>
      </p:sp>
      <p:cxnSp>
        <p:nvCxnSpPr>
          <p:cNvPr id="12" name="Egyenes összekötő 11"/>
          <p:cNvCxnSpPr/>
          <p:nvPr/>
        </p:nvCxnSpPr>
        <p:spPr>
          <a:xfrm flipH="1">
            <a:off x="1187624" y="4376430"/>
            <a:ext cx="3597667" cy="0"/>
          </a:xfrm>
          <a:prstGeom prst="line">
            <a:avLst/>
          </a:prstGeom>
          <a:ln w="25400">
            <a:headEnd type="stealth"/>
            <a:tailEnd type="none"/>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1871700" y="5733256"/>
            <a:ext cx="1944216" cy="369332"/>
          </a:xfrm>
          <a:prstGeom prst="rect">
            <a:avLst/>
          </a:prstGeom>
          <a:noFill/>
        </p:spPr>
        <p:txBody>
          <a:bodyPr wrap="square" rtlCol="0">
            <a:spAutoFit/>
          </a:bodyPr>
          <a:lstStyle/>
          <a:p>
            <a:r>
              <a:rPr lang="en-US" dirty="0" smtClean="0"/>
              <a:t>Output, income</a:t>
            </a:r>
            <a:endParaRPr lang="en-US" dirty="0"/>
          </a:p>
        </p:txBody>
      </p:sp>
      <p:sp>
        <p:nvSpPr>
          <p:cNvPr id="15" name="Szövegdoboz 14"/>
          <p:cNvSpPr txBox="1"/>
          <p:nvPr/>
        </p:nvSpPr>
        <p:spPr>
          <a:xfrm>
            <a:off x="4067944" y="2902053"/>
            <a:ext cx="432048" cy="424732"/>
          </a:xfrm>
          <a:prstGeom prst="rect">
            <a:avLst/>
          </a:prstGeom>
          <a:noFill/>
        </p:spPr>
        <p:txBody>
          <a:bodyPr wrap="square" rtlCol="0">
            <a:spAutoFit/>
          </a:bodyPr>
          <a:lstStyle/>
          <a:p>
            <a:r>
              <a:rPr lang="en-US" sz="2160" b="1" dirty="0" smtClean="0"/>
              <a:t>I</a:t>
            </a:r>
            <a:endParaRPr lang="en-US" sz="2160" b="1" dirty="0"/>
          </a:p>
        </p:txBody>
      </p:sp>
      <p:sp>
        <p:nvSpPr>
          <p:cNvPr id="16" name="Szövegdoboz 15"/>
          <p:cNvSpPr txBox="1"/>
          <p:nvPr/>
        </p:nvSpPr>
        <p:spPr>
          <a:xfrm rot="16200000">
            <a:off x="-1147989" y="2164216"/>
            <a:ext cx="2880321" cy="369332"/>
          </a:xfrm>
          <a:prstGeom prst="rect">
            <a:avLst/>
          </a:prstGeom>
          <a:noFill/>
        </p:spPr>
        <p:txBody>
          <a:bodyPr wrap="square" rtlCol="0">
            <a:spAutoFit/>
          </a:bodyPr>
          <a:lstStyle/>
          <a:p>
            <a:r>
              <a:rPr lang="en-US" dirty="0" smtClean="0"/>
              <a:t>Saving, investment</a:t>
            </a:r>
          </a:p>
        </p:txBody>
      </p:sp>
    </p:spTree>
    <p:extLst>
      <p:ext uri="{BB962C8B-B14F-4D97-AF65-F5344CB8AC3E}">
        <p14:creationId xmlns:p14="http://schemas.microsoft.com/office/powerpoint/2010/main" val="23871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6" dur="500"/>
                                        <p:tgtEl>
                                          <p:spTgt spid="6">
                                            <p:graphicEl>
                                              <a:chart seriesIdx="1" categoryIdx="-4" bldStep="series"/>
                                            </p:graphicEl>
                                          </p:spTgt>
                                        </p:tgtEl>
                                      </p:cBhvr>
                                    </p:animEffect>
                                  </p:childTnLst>
                                </p:cTn>
                              </p:par>
                              <p:par>
                                <p:cTn id="17" presetID="22" presetClass="entr" presetSubtype="4"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1" fill="hold"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10" grpId="0"/>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2307"/>
            <a:ext cx="8229600" cy="1143000"/>
          </a:xfrm>
        </p:spPr>
        <p:txBody>
          <a:bodyPr/>
          <a:lstStyle/>
          <a:p>
            <a:r>
              <a:rPr lang="en-US" dirty="0" smtClean="0"/>
              <a:t>Excess demand and supply</a:t>
            </a:r>
            <a:endParaRPr lang="en-US" dirty="0"/>
          </a:p>
        </p:txBody>
      </p:sp>
      <p:sp>
        <p:nvSpPr>
          <p:cNvPr id="3" name="Tartalom helye 2"/>
          <p:cNvSpPr>
            <a:spLocks noGrp="1"/>
          </p:cNvSpPr>
          <p:nvPr>
            <p:ph idx="1"/>
          </p:nvPr>
        </p:nvSpPr>
        <p:spPr>
          <a:xfrm>
            <a:off x="457200" y="1052736"/>
            <a:ext cx="8229600" cy="5073427"/>
          </a:xfrm>
        </p:spPr>
        <p:txBody>
          <a:bodyPr>
            <a:normAutofit fontScale="92500" lnSpcReduction="10000"/>
          </a:bodyPr>
          <a:lstStyle/>
          <a:p>
            <a:r>
              <a:rPr lang="en-US" dirty="0" smtClean="0"/>
              <a:t>When aggregate demand exceeds actual output there is either unplanned disinvestment (inventory reductions) or unplanned saving (frustrated customers).</a:t>
            </a:r>
          </a:p>
          <a:p>
            <a:r>
              <a:rPr lang="en-US" dirty="0" smtClean="0"/>
              <a:t>Actual investment always equals actual savings, as a matter of definition.</a:t>
            </a:r>
          </a:p>
          <a:p>
            <a:r>
              <a:rPr lang="en-US" dirty="0" smtClean="0"/>
              <a:t>Unplanned inventory reductions or frustrated customers act as a signal to firms to raise output when aggregate demand exceeds actual output.</a:t>
            </a:r>
          </a:p>
          <a:p>
            <a:r>
              <a:rPr lang="en-US" dirty="0" smtClean="0"/>
              <a:t>Similarly, unplanned additions to stocks occur when aggregate demand is below output.</a:t>
            </a:r>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17</a:t>
            </a:fld>
            <a:endParaRPr lang="en-US" dirty="0"/>
          </a:p>
        </p:txBody>
      </p:sp>
    </p:spTree>
    <p:extLst>
      <p:ext uri="{BB962C8B-B14F-4D97-AF65-F5344CB8AC3E}">
        <p14:creationId xmlns:p14="http://schemas.microsoft.com/office/powerpoint/2010/main" val="2963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zövegdoboz 21"/>
          <p:cNvSpPr txBox="1"/>
          <p:nvPr/>
        </p:nvSpPr>
        <p:spPr>
          <a:xfrm>
            <a:off x="1007604" y="4753825"/>
            <a:ext cx="864096" cy="369332"/>
          </a:xfrm>
          <a:prstGeom prst="rect">
            <a:avLst/>
          </a:prstGeom>
          <a:noFill/>
        </p:spPr>
        <p:txBody>
          <a:bodyPr wrap="square" rtlCol="0">
            <a:spAutoFit/>
          </a:bodyPr>
          <a:lstStyle/>
          <a:p>
            <a:r>
              <a:rPr lang="en-US" dirty="0" smtClean="0"/>
              <a:t>45°</a:t>
            </a:r>
            <a:endParaRPr lang="en-US" dirty="0"/>
          </a:p>
        </p:txBody>
      </p:sp>
      <p:sp>
        <p:nvSpPr>
          <p:cNvPr id="2" name="Cím 1"/>
          <p:cNvSpPr>
            <a:spLocks noGrp="1"/>
          </p:cNvSpPr>
          <p:nvPr>
            <p:ph type="title"/>
          </p:nvPr>
        </p:nvSpPr>
        <p:spPr>
          <a:xfrm>
            <a:off x="445984" y="404664"/>
            <a:ext cx="4464496" cy="1143000"/>
          </a:xfrm>
        </p:spPr>
        <p:txBody>
          <a:bodyPr>
            <a:normAutofit fontScale="90000"/>
          </a:bodyPr>
          <a:lstStyle/>
          <a:p>
            <a:r>
              <a:rPr lang="en-US" sz="3600" dirty="0" smtClean="0"/>
              <a:t>A fall in investment demand</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2503260448"/>
              </p:ext>
            </p:extLst>
          </p:nvPr>
        </p:nvGraphicFramePr>
        <p:xfrm>
          <a:off x="179512" y="980728"/>
          <a:ext cx="4464496" cy="4597971"/>
        </p:xfrm>
        <a:graphic>
          <a:graphicData uri="http://schemas.openxmlformats.org/drawingml/2006/chart">
            <c:chart xmlns:c="http://schemas.openxmlformats.org/drawingml/2006/chart" xmlns:r="http://schemas.openxmlformats.org/officeDocument/2006/relationships" r:id="rId3"/>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18</a:t>
            </a:fld>
            <a:endParaRPr lang="en-US" dirty="0"/>
          </a:p>
        </p:txBody>
      </p:sp>
      <p:sp>
        <p:nvSpPr>
          <p:cNvPr id="7" name="Szövegdoboz 6"/>
          <p:cNvSpPr txBox="1"/>
          <p:nvPr/>
        </p:nvSpPr>
        <p:spPr>
          <a:xfrm>
            <a:off x="4355976" y="260648"/>
            <a:ext cx="4785291" cy="643253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When investment demand falls, the aggregate demand schedule shifts down from AD to AD’ and equilibrium output falls by a larger amount.</a:t>
            </a:r>
          </a:p>
          <a:p>
            <a:pPr marL="342900" indent="-342900">
              <a:buFont typeface="Arial" panose="020B0604020202020204" pitchFamily="34" charset="0"/>
              <a:buChar char="•"/>
            </a:pPr>
            <a:r>
              <a:rPr lang="en-US" sz="2800" dirty="0" smtClean="0"/>
              <a:t>The multiplier is the ratio of the change in equilibrium output to the change in autonomous spending that caused the change.</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Multiplier = 1/(1 − c)</a:t>
            </a:r>
          </a:p>
          <a:p>
            <a:endParaRPr lang="en-US" sz="2000" dirty="0"/>
          </a:p>
        </p:txBody>
      </p:sp>
      <p:sp>
        <p:nvSpPr>
          <p:cNvPr id="3" name="Szövegdoboz 2"/>
          <p:cNvSpPr txBox="1"/>
          <p:nvPr/>
        </p:nvSpPr>
        <p:spPr>
          <a:xfrm>
            <a:off x="3335024" y="1556792"/>
            <a:ext cx="1443515" cy="424732"/>
          </a:xfrm>
          <a:prstGeom prst="rect">
            <a:avLst/>
          </a:prstGeom>
          <a:noFill/>
        </p:spPr>
        <p:txBody>
          <a:bodyPr wrap="square" rtlCol="0">
            <a:spAutoFit/>
          </a:bodyPr>
          <a:lstStyle/>
          <a:p>
            <a:r>
              <a:rPr lang="en-US" sz="2160" b="1" dirty="0" smtClean="0"/>
              <a:t>45° line</a:t>
            </a:r>
            <a:endParaRPr lang="en-US" sz="2160" b="1" dirty="0"/>
          </a:p>
        </p:txBody>
      </p:sp>
      <p:sp>
        <p:nvSpPr>
          <p:cNvPr id="9" name="Szövegdoboz 8"/>
          <p:cNvSpPr txBox="1"/>
          <p:nvPr/>
        </p:nvSpPr>
        <p:spPr>
          <a:xfrm>
            <a:off x="2029374" y="3355106"/>
            <a:ext cx="864096" cy="424732"/>
          </a:xfrm>
          <a:prstGeom prst="rect">
            <a:avLst/>
          </a:prstGeom>
          <a:noFill/>
        </p:spPr>
        <p:txBody>
          <a:bodyPr wrap="square" rtlCol="0">
            <a:spAutoFit/>
          </a:bodyPr>
          <a:lstStyle/>
          <a:p>
            <a:r>
              <a:rPr lang="en-US" sz="2160" b="1" dirty="0" smtClean="0"/>
              <a:t>E’</a:t>
            </a:r>
            <a:endParaRPr lang="en-US" sz="2160" b="1" dirty="0"/>
          </a:p>
        </p:txBody>
      </p:sp>
      <p:cxnSp>
        <p:nvCxnSpPr>
          <p:cNvPr id="11" name="Egyenes összekötő 10"/>
          <p:cNvCxnSpPr/>
          <p:nvPr/>
        </p:nvCxnSpPr>
        <p:spPr>
          <a:xfrm>
            <a:off x="2267744" y="3768410"/>
            <a:ext cx="0" cy="13167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Szövegdoboz 16"/>
          <p:cNvSpPr txBox="1"/>
          <p:nvPr/>
        </p:nvSpPr>
        <p:spPr>
          <a:xfrm>
            <a:off x="3232841" y="2196155"/>
            <a:ext cx="864096" cy="424732"/>
          </a:xfrm>
          <a:prstGeom prst="rect">
            <a:avLst/>
          </a:prstGeom>
          <a:noFill/>
        </p:spPr>
        <p:txBody>
          <a:bodyPr wrap="square" rtlCol="0">
            <a:spAutoFit/>
          </a:bodyPr>
          <a:lstStyle/>
          <a:p>
            <a:r>
              <a:rPr lang="en-US" sz="2160" b="1" dirty="0" smtClean="0"/>
              <a:t>E</a:t>
            </a:r>
            <a:endParaRPr lang="en-US" sz="2160" b="1" dirty="0"/>
          </a:p>
        </p:txBody>
      </p:sp>
      <p:sp>
        <p:nvSpPr>
          <p:cNvPr id="15" name="Szövegdoboz 14"/>
          <p:cNvSpPr txBox="1"/>
          <p:nvPr/>
        </p:nvSpPr>
        <p:spPr>
          <a:xfrm>
            <a:off x="1871700" y="5733256"/>
            <a:ext cx="1944216" cy="369332"/>
          </a:xfrm>
          <a:prstGeom prst="rect">
            <a:avLst/>
          </a:prstGeom>
          <a:noFill/>
        </p:spPr>
        <p:txBody>
          <a:bodyPr wrap="square" rtlCol="0">
            <a:spAutoFit/>
          </a:bodyPr>
          <a:lstStyle/>
          <a:p>
            <a:r>
              <a:rPr lang="en-US" dirty="0" smtClean="0"/>
              <a:t>Output, income</a:t>
            </a:r>
            <a:endParaRPr lang="en-US" dirty="0"/>
          </a:p>
        </p:txBody>
      </p:sp>
      <p:sp>
        <p:nvSpPr>
          <p:cNvPr id="21" name="Szövegdoboz 20"/>
          <p:cNvSpPr txBox="1"/>
          <p:nvPr/>
        </p:nvSpPr>
        <p:spPr>
          <a:xfrm>
            <a:off x="3923928" y="2196155"/>
            <a:ext cx="864096" cy="424732"/>
          </a:xfrm>
          <a:prstGeom prst="rect">
            <a:avLst/>
          </a:prstGeom>
          <a:noFill/>
        </p:spPr>
        <p:txBody>
          <a:bodyPr wrap="square" rtlCol="0">
            <a:spAutoFit/>
          </a:bodyPr>
          <a:lstStyle/>
          <a:p>
            <a:r>
              <a:rPr lang="en-US" sz="2160" b="1" dirty="0" smtClean="0"/>
              <a:t>AD’</a:t>
            </a:r>
            <a:endParaRPr lang="en-US" sz="2160" b="1" dirty="0"/>
          </a:p>
        </p:txBody>
      </p:sp>
      <p:sp>
        <p:nvSpPr>
          <p:cNvPr id="13" name="Kör 12"/>
          <p:cNvSpPr/>
          <p:nvPr/>
        </p:nvSpPr>
        <p:spPr>
          <a:xfrm rot="12138855">
            <a:off x="344560" y="4536125"/>
            <a:ext cx="1159727" cy="1098119"/>
          </a:xfrm>
          <a:prstGeom prst="pie">
            <a:avLst>
              <a:gd name="adj1" fmla="val 6903675"/>
              <a:gd name="adj2" fmla="val 948994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Szövegdoboz 13"/>
          <p:cNvSpPr txBox="1"/>
          <p:nvPr/>
        </p:nvSpPr>
        <p:spPr>
          <a:xfrm>
            <a:off x="3362361" y="4698425"/>
            <a:ext cx="864096" cy="424732"/>
          </a:xfrm>
          <a:prstGeom prst="rect">
            <a:avLst/>
          </a:prstGeom>
          <a:noFill/>
        </p:spPr>
        <p:txBody>
          <a:bodyPr wrap="square" rtlCol="0">
            <a:spAutoFit/>
          </a:bodyPr>
          <a:lstStyle/>
          <a:p>
            <a:r>
              <a:rPr lang="en-US" sz="2160" b="1" dirty="0" smtClean="0"/>
              <a:t>Y*</a:t>
            </a:r>
            <a:endParaRPr lang="en-US" sz="2160" b="1" dirty="0"/>
          </a:p>
        </p:txBody>
      </p:sp>
      <p:sp>
        <p:nvSpPr>
          <p:cNvPr id="16" name="Szövegdoboz 15"/>
          <p:cNvSpPr txBox="1"/>
          <p:nvPr/>
        </p:nvSpPr>
        <p:spPr>
          <a:xfrm>
            <a:off x="2231793" y="4698425"/>
            <a:ext cx="864096" cy="424732"/>
          </a:xfrm>
          <a:prstGeom prst="rect">
            <a:avLst/>
          </a:prstGeom>
          <a:noFill/>
        </p:spPr>
        <p:txBody>
          <a:bodyPr wrap="square" rtlCol="0">
            <a:spAutoFit/>
          </a:bodyPr>
          <a:lstStyle/>
          <a:p>
            <a:r>
              <a:rPr lang="en-US" sz="2160" b="1" dirty="0" smtClean="0"/>
              <a:t>Y</a:t>
            </a:r>
            <a:r>
              <a:rPr lang="en-US" sz="2160" b="1" dirty="0" smtClean="0"/>
              <a:t>*</a:t>
            </a:r>
            <a:r>
              <a:rPr lang="hu-HU" sz="2160" b="1" dirty="0" smtClean="0"/>
              <a:t>*</a:t>
            </a:r>
            <a:endParaRPr lang="en-US" sz="2160" b="1" dirty="0"/>
          </a:p>
        </p:txBody>
      </p:sp>
    </p:spTree>
    <p:extLst>
      <p:ext uri="{BB962C8B-B14F-4D97-AF65-F5344CB8AC3E}">
        <p14:creationId xmlns:p14="http://schemas.microsoft.com/office/powerpoint/2010/main" val="23527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3" dur="500"/>
                                        <p:tgtEl>
                                          <p:spTgt spid="6">
                                            <p:graphicEl>
                                              <a:chart seriesIdx="2" categoryIdx="-4" bldStep="series"/>
                                            </p:graphicEl>
                                          </p:spTgt>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21"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Autofit/>
          </a:bodyPr>
          <a:lstStyle/>
          <a:p>
            <a:r>
              <a:rPr lang="en-US" sz="3200" dirty="0" smtClean="0"/>
              <a:t>Adjustment to a shift in investment demand</a:t>
            </a:r>
            <a:endParaRPr lang="en-US" sz="3200"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3798106286"/>
              </p:ext>
            </p:extLst>
          </p:nvPr>
        </p:nvGraphicFramePr>
        <p:xfrm>
          <a:off x="467544" y="980728"/>
          <a:ext cx="8229600" cy="280416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915516">
                  <a:extLst>
                    <a:ext uri="{9D8B030D-6E8A-4147-A177-3AD203B41FA5}">
                      <a16:colId xmlns:a16="http://schemas.microsoft.com/office/drawing/2014/main" val="20005"/>
                    </a:ext>
                  </a:extLst>
                </a:gridCol>
                <a:gridCol w="1141884">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noProof="0" dirty="0"/>
                    </a:p>
                  </a:txBody>
                  <a:tcPr/>
                </a:tc>
                <a:tc>
                  <a:txBody>
                    <a:bodyPr/>
                    <a:lstStyle/>
                    <a:p>
                      <a:r>
                        <a:rPr lang="en-US" noProof="0" dirty="0" smtClean="0"/>
                        <a:t>Y</a:t>
                      </a:r>
                    </a:p>
                  </a:txBody>
                  <a:tcPr/>
                </a:tc>
                <a:tc>
                  <a:txBody>
                    <a:bodyPr/>
                    <a:lstStyle/>
                    <a:p>
                      <a:r>
                        <a:rPr lang="en-US" noProof="0" dirty="0" smtClean="0"/>
                        <a:t>I</a:t>
                      </a:r>
                      <a:endParaRPr lang="en-US" noProof="0" dirty="0"/>
                    </a:p>
                  </a:txBody>
                  <a:tcPr/>
                </a:tc>
                <a:tc>
                  <a:txBody>
                    <a:bodyPr/>
                    <a:lstStyle/>
                    <a:p>
                      <a:r>
                        <a:rPr lang="en-US" sz="1400" noProof="0" dirty="0" smtClean="0"/>
                        <a:t>C=10+0.9Y</a:t>
                      </a:r>
                      <a:endParaRPr lang="en-US" sz="1400" noProof="0" dirty="0"/>
                    </a:p>
                  </a:txBody>
                  <a:tcPr/>
                </a:tc>
                <a:tc>
                  <a:txBody>
                    <a:bodyPr/>
                    <a:lstStyle/>
                    <a:p>
                      <a:r>
                        <a:rPr lang="en-US" noProof="0" dirty="0" smtClean="0"/>
                        <a:t>AD=C+I</a:t>
                      </a:r>
                      <a:endParaRPr lang="en-US" noProof="0" dirty="0"/>
                    </a:p>
                  </a:txBody>
                  <a:tcPr/>
                </a:tc>
                <a:tc>
                  <a:txBody>
                    <a:bodyPr/>
                    <a:lstStyle/>
                    <a:p>
                      <a:r>
                        <a:rPr lang="en-US" noProof="0" dirty="0" smtClean="0"/>
                        <a:t>Y − AD</a:t>
                      </a:r>
                      <a:endParaRPr lang="en-US" noProof="0" dirty="0"/>
                    </a:p>
                  </a:txBody>
                  <a:tcPr/>
                </a:tc>
                <a:tc>
                  <a:txBody>
                    <a:bodyPr/>
                    <a:lstStyle/>
                    <a:p>
                      <a:r>
                        <a:rPr lang="en-US" sz="1600" noProof="0" dirty="0" smtClean="0"/>
                        <a:t>Unplanned</a:t>
                      </a:r>
                      <a:r>
                        <a:rPr lang="en-US" sz="1600" baseline="0" noProof="0" dirty="0" smtClean="0"/>
                        <a:t> stocks</a:t>
                      </a:r>
                      <a:endParaRPr lang="en-US" sz="1600" noProof="0" dirty="0"/>
                    </a:p>
                  </a:txBody>
                  <a:tcPr/>
                </a:tc>
                <a:tc>
                  <a:txBody>
                    <a:bodyPr/>
                    <a:lstStyle/>
                    <a:p>
                      <a:r>
                        <a:rPr lang="en-US" noProof="0" dirty="0" smtClean="0"/>
                        <a:t>Output</a:t>
                      </a:r>
                      <a:endParaRPr lang="en-US" noProof="0" dirty="0"/>
                    </a:p>
                  </a:txBody>
                  <a:tcPr/>
                </a:tc>
                <a:extLst>
                  <a:ext uri="{0D108BD9-81ED-4DB2-BD59-A6C34878D82A}">
                    <a16:rowId xmlns:a16="http://schemas.microsoft.com/office/drawing/2014/main" val="10000"/>
                  </a:ext>
                </a:extLst>
              </a:tr>
              <a:tr h="370840">
                <a:tc>
                  <a:txBody>
                    <a:bodyPr/>
                    <a:lstStyle/>
                    <a:p>
                      <a:r>
                        <a:rPr lang="en-US" noProof="0" dirty="0" smtClean="0"/>
                        <a:t>Step 1</a:t>
                      </a:r>
                      <a:endParaRPr lang="en-US" noProof="0" dirty="0"/>
                    </a:p>
                  </a:txBody>
                  <a:tcPr/>
                </a:tc>
                <a:tc>
                  <a:txBody>
                    <a:bodyPr/>
                    <a:lstStyle/>
                    <a:p>
                      <a:r>
                        <a:rPr lang="en-US" noProof="0" dirty="0" smtClean="0"/>
                        <a:t>200</a:t>
                      </a:r>
                      <a:endParaRPr lang="en-US" noProof="0" dirty="0"/>
                    </a:p>
                  </a:txBody>
                  <a:tcPr/>
                </a:tc>
                <a:tc>
                  <a:txBody>
                    <a:bodyPr/>
                    <a:lstStyle/>
                    <a:p>
                      <a:r>
                        <a:rPr lang="en-US" noProof="0" dirty="0" smtClean="0"/>
                        <a:t>10</a:t>
                      </a:r>
                      <a:endParaRPr lang="en-US" noProof="0" dirty="0"/>
                    </a:p>
                  </a:txBody>
                  <a:tcPr/>
                </a:tc>
                <a:tc>
                  <a:txBody>
                    <a:bodyPr/>
                    <a:lstStyle/>
                    <a:p>
                      <a:r>
                        <a:rPr lang="en-US" noProof="0" dirty="0" smtClean="0"/>
                        <a:t>190</a:t>
                      </a:r>
                      <a:endParaRPr lang="en-US" noProof="0" dirty="0"/>
                    </a:p>
                  </a:txBody>
                  <a:tcPr/>
                </a:tc>
                <a:tc>
                  <a:txBody>
                    <a:bodyPr/>
                    <a:lstStyle/>
                    <a:p>
                      <a:r>
                        <a:rPr lang="en-US" noProof="0" dirty="0" smtClean="0"/>
                        <a:t>200</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Zero</a:t>
                      </a:r>
                      <a:endParaRPr lang="en-US" noProof="0" dirty="0"/>
                    </a:p>
                  </a:txBody>
                  <a:tcPr/>
                </a:tc>
                <a:tc>
                  <a:txBody>
                    <a:bodyPr/>
                    <a:lstStyle/>
                    <a:p>
                      <a:r>
                        <a:rPr lang="en-US" noProof="0" dirty="0" smtClean="0"/>
                        <a:t>Constant</a:t>
                      </a:r>
                      <a:endParaRPr lang="en-US" noProof="0" dirty="0"/>
                    </a:p>
                  </a:txBody>
                  <a:tcPr/>
                </a:tc>
                <a:extLst>
                  <a:ext uri="{0D108BD9-81ED-4DB2-BD59-A6C34878D82A}">
                    <a16:rowId xmlns:a16="http://schemas.microsoft.com/office/drawing/2014/main" val="10001"/>
                  </a:ext>
                </a:extLst>
              </a:tr>
              <a:tr h="370840">
                <a:tc>
                  <a:txBody>
                    <a:bodyPr/>
                    <a:lstStyle/>
                    <a:p>
                      <a:r>
                        <a:rPr lang="en-US" noProof="0" dirty="0" smtClean="0"/>
                        <a:t>Step</a:t>
                      </a:r>
                      <a:r>
                        <a:rPr lang="en-US" baseline="0" noProof="0" dirty="0" smtClean="0"/>
                        <a:t> 2</a:t>
                      </a:r>
                      <a:endParaRPr lang="en-US" noProof="0" dirty="0"/>
                    </a:p>
                  </a:txBody>
                  <a:tcPr/>
                </a:tc>
                <a:tc>
                  <a:txBody>
                    <a:bodyPr/>
                    <a:lstStyle/>
                    <a:p>
                      <a:r>
                        <a:rPr lang="en-US" noProof="0" dirty="0" smtClean="0"/>
                        <a:t>200</a:t>
                      </a:r>
                      <a:endParaRPr lang="en-US" noProof="0" dirty="0"/>
                    </a:p>
                  </a:txBody>
                  <a:tcPr/>
                </a:tc>
                <a:tc>
                  <a:txBody>
                    <a:bodyPr/>
                    <a:lstStyle/>
                    <a:p>
                      <a:r>
                        <a:rPr lang="en-US" noProof="0" dirty="0" smtClean="0"/>
                        <a:t>5</a:t>
                      </a:r>
                      <a:endParaRPr lang="en-US" noProof="0" dirty="0"/>
                    </a:p>
                  </a:txBody>
                  <a:tcPr/>
                </a:tc>
                <a:tc>
                  <a:txBody>
                    <a:bodyPr/>
                    <a:lstStyle/>
                    <a:p>
                      <a:r>
                        <a:rPr lang="en-US" noProof="0" dirty="0" smtClean="0"/>
                        <a:t>190</a:t>
                      </a:r>
                      <a:endParaRPr lang="en-US" noProof="0" dirty="0"/>
                    </a:p>
                  </a:txBody>
                  <a:tcPr/>
                </a:tc>
                <a:tc>
                  <a:txBody>
                    <a:bodyPr/>
                    <a:lstStyle/>
                    <a:p>
                      <a:r>
                        <a:rPr lang="en-US" noProof="0" dirty="0" smtClean="0"/>
                        <a:t>195</a:t>
                      </a:r>
                      <a:endParaRPr lang="en-US" noProof="0" dirty="0"/>
                    </a:p>
                  </a:txBody>
                  <a:tcPr/>
                </a:tc>
                <a:tc>
                  <a:txBody>
                    <a:bodyPr/>
                    <a:lstStyle/>
                    <a:p>
                      <a:r>
                        <a:rPr lang="en-US" noProof="0" dirty="0" smtClean="0"/>
                        <a:t>5</a:t>
                      </a:r>
                      <a:endParaRPr lang="en-US" noProof="0" dirty="0"/>
                    </a:p>
                  </a:txBody>
                  <a:tcPr/>
                </a:tc>
                <a:tc>
                  <a:txBody>
                    <a:bodyPr/>
                    <a:lstStyle/>
                    <a:p>
                      <a:r>
                        <a:rPr lang="en-US" noProof="0" dirty="0" smtClean="0"/>
                        <a:t>Rising</a:t>
                      </a:r>
                      <a:endParaRPr lang="en-US" noProof="0" dirty="0"/>
                    </a:p>
                  </a:txBody>
                  <a:tcPr/>
                </a:tc>
                <a:tc>
                  <a:txBody>
                    <a:bodyPr/>
                    <a:lstStyle/>
                    <a:p>
                      <a:r>
                        <a:rPr lang="en-US" noProof="0" dirty="0" smtClean="0"/>
                        <a:t>Falling</a:t>
                      </a:r>
                      <a:endParaRPr lang="en-US" noProof="0" dirty="0"/>
                    </a:p>
                  </a:txBody>
                  <a:tcPr/>
                </a:tc>
                <a:extLst>
                  <a:ext uri="{0D108BD9-81ED-4DB2-BD59-A6C34878D82A}">
                    <a16:rowId xmlns:a16="http://schemas.microsoft.com/office/drawing/2014/main" val="10002"/>
                  </a:ext>
                </a:extLst>
              </a:tr>
              <a:tr h="370840">
                <a:tc>
                  <a:txBody>
                    <a:bodyPr/>
                    <a:lstStyle/>
                    <a:p>
                      <a:r>
                        <a:rPr lang="en-US" noProof="0" dirty="0" smtClean="0"/>
                        <a:t>Step 3</a:t>
                      </a:r>
                      <a:endParaRPr lang="en-US" noProof="0" dirty="0"/>
                    </a:p>
                  </a:txBody>
                  <a:tcPr/>
                </a:tc>
                <a:tc>
                  <a:txBody>
                    <a:bodyPr/>
                    <a:lstStyle/>
                    <a:p>
                      <a:r>
                        <a:rPr lang="en-US" noProof="0" dirty="0" smtClean="0"/>
                        <a:t>195</a:t>
                      </a:r>
                      <a:endParaRPr lang="en-US" noProof="0" dirty="0"/>
                    </a:p>
                  </a:txBody>
                  <a:tcPr/>
                </a:tc>
                <a:tc>
                  <a:txBody>
                    <a:bodyPr/>
                    <a:lstStyle/>
                    <a:p>
                      <a:r>
                        <a:rPr lang="en-US" noProof="0" dirty="0" smtClean="0"/>
                        <a:t>5</a:t>
                      </a:r>
                      <a:endParaRPr lang="en-US" noProof="0" dirty="0"/>
                    </a:p>
                  </a:txBody>
                  <a:tcPr/>
                </a:tc>
                <a:tc>
                  <a:txBody>
                    <a:bodyPr/>
                    <a:lstStyle/>
                    <a:p>
                      <a:r>
                        <a:rPr lang="en-US" noProof="0" dirty="0" smtClean="0"/>
                        <a:t>185.5</a:t>
                      </a:r>
                      <a:endParaRPr lang="en-US" noProof="0" dirty="0"/>
                    </a:p>
                  </a:txBody>
                  <a:tcPr/>
                </a:tc>
                <a:tc>
                  <a:txBody>
                    <a:bodyPr/>
                    <a:lstStyle/>
                    <a:p>
                      <a:r>
                        <a:rPr lang="en-US" noProof="0" dirty="0" smtClean="0"/>
                        <a:t>190.5</a:t>
                      </a:r>
                      <a:endParaRPr lang="en-US" noProof="0" dirty="0"/>
                    </a:p>
                  </a:txBody>
                  <a:tcPr/>
                </a:tc>
                <a:tc>
                  <a:txBody>
                    <a:bodyPr/>
                    <a:lstStyle/>
                    <a:p>
                      <a:r>
                        <a:rPr lang="en-US" noProof="0" dirty="0" smtClean="0"/>
                        <a:t>4.5</a:t>
                      </a:r>
                      <a:endParaRPr lang="en-US" noProof="0" dirty="0"/>
                    </a:p>
                  </a:txBody>
                  <a:tcPr/>
                </a:tc>
                <a:tc>
                  <a:txBody>
                    <a:bodyPr/>
                    <a:lstStyle/>
                    <a:p>
                      <a:r>
                        <a:rPr lang="en-US" noProof="0" dirty="0" smtClean="0"/>
                        <a:t>Rising</a:t>
                      </a:r>
                      <a:endParaRPr lang="en-US" noProof="0" dirty="0"/>
                    </a:p>
                  </a:txBody>
                  <a:tcPr/>
                </a:tc>
                <a:tc>
                  <a:txBody>
                    <a:bodyPr/>
                    <a:lstStyle/>
                    <a:p>
                      <a:r>
                        <a:rPr lang="en-US" noProof="0" dirty="0" smtClean="0"/>
                        <a:t>Falling</a:t>
                      </a:r>
                      <a:endParaRPr lang="en-US" noProof="0" dirty="0"/>
                    </a:p>
                  </a:txBody>
                  <a:tcPr/>
                </a:tc>
                <a:extLst>
                  <a:ext uri="{0D108BD9-81ED-4DB2-BD59-A6C34878D82A}">
                    <a16:rowId xmlns:a16="http://schemas.microsoft.com/office/drawing/2014/main" val="10003"/>
                  </a:ext>
                </a:extLst>
              </a:tr>
              <a:tr h="370840">
                <a:tc>
                  <a:txBody>
                    <a:bodyPr/>
                    <a:lstStyle/>
                    <a:p>
                      <a:r>
                        <a:rPr lang="en-US" noProof="0" dirty="0" smtClean="0"/>
                        <a:t>Step 4</a:t>
                      </a:r>
                    </a:p>
                  </a:txBody>
                  <a:tcPr/>
                </a:tc>
                <a:tc>
                  <a:txBody>
                    <a:bodyPr/>
                    <a:lstStyle/>
                    <a:p>
                      <a:r>
                        <a:rPr lang="en-US" noProof="0" dirty="0" smtClean="0"/>
                        <a:t>190.5</a:t>
                      </a:r>
                      <a:endParaRPr lang="en-US" noProof="0" dirty="0"/>
                    </a:p>
                  </a:txBody>
                  <a:tcPr/>
                </a:tc>
                <a:tc>
                  <a:txBody>
                    <a:bodyPr/>
                    <a:lstStyle/>
                    <a:p>
                      <a:r>
                        <a:rPr lang="en-US" noProof="0" dirty="0" smtClean="0"/>
                        <a:t>5</a:t>
                      </a:r>
                      <a:endParaRPr lang="en-US" noProof="0" dirty="0"/>
                    </a:p>
                  </a:txBody>
                  <a:tcPr/>
                </a:tc>
                <a:tc>
                  <a:txBody>
                    <a:bodyPr/>
                    <a:lstStyle/>
                    <a:p>
                      <a:r>
                        <a:rPr lang="en-US" noProof="0" dirty="0" smtClean="0"/>
                        <a:t>181.5</a:t>
                      </a:r>
                      <a:endParaRPr lang="en-US" noProof="0" dirty="0"/>
                    </a:p>
                  </a:txBody>
                  <a:tcPr/>
                </a:tc>
                <a:tc>
                  <a:txBody>
                    <a:bodyPr/>
                    <a:lstStyle/>
                    <a:p>
                      <a:r>
                        <a:rPr lang="en-US" noProof="0" dirty="0" smtClean="0"/>
                        <a:t>186.57</a:t>
                      </a:r>
                      <a:endParaRPr lang="en-US" noProof="0" dirty="0"/>
                    </a:p>
                  </a:txBody>
                  <a:tcPr/>
                </a:tc>
                <a:tc>
                  <a:txBody>
                    <a:bodyPr/>
                    <a:lstStyle/>
                    <a:p>
                      <a:r>
                        <a:rPr lang="en-US" noProof="0" dirty="0" smtClean="0"/>
                        <a:t>~4</a:t>
                      </a:r>
                      <a:endParaRPr lang="en-US" noProof="0" dirty="0"/>
                    </a:p>
                  </a:txBody>
                  <a:tcPr/>
                </a:tc>
                <a:tc>
                  <a:txBody>
                    <a:bodyPr/>
                    <a:lstStyle/>
                    <a:p>
                      <a:r>
                        <a:rPr lang="en-US" noProof="0" dirty="0" smtClean="0"/>
                        <a:t>Rising</a:t>
                      </a:r>
                      <a:endParaRPr lang="en-US" noProof="0" dirty="0"/>
                    </a:p>
                  </a:txBody>
                  <a:tcPr/>
                </a:tc>
                <a:tc>
                  <a:txBody>
                    <a:bodyPr/>
                    <a:lstStyle/>
                    <a:p>
                      <a:r>
                        <a:rPr lang="en-US" noProof="0" dirty="0" smtClean="0"/>
                        <a:t>Falling</a:t>
                      </a:r>
                      <a:endParaRPr lang="en-US" noProof="0" dirty="0"/>
                    </a:p>
                  </a:txBody>
                  <a:tcPr/>
                </a:tc>
                <a:extLst>
                  <a:ext uri="{0D108BD9-81ED-4DB2-BD59-A6C34878D82A}">
                    <a16:rowId xmlns:a16="http://schemas.microsoft.com/office/drawing/2014/main" val="10004"/>
                  </a:ext>
                </a:extLst>
              </a:tr>
              <a:tr h="370840">
                <a:tc>
                  <a:txBody>
                    <a:bodyPr/>
                    <a:lstStyle/>
                    <a:p>
                      <a:r>
                        <a:rPr lang="en-US" noProof="0" dirty="0" smtClean="0"/>
                        <a:t>…</a:t>
                      </a:r>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extLst>
                  <a:ext uri="{0D108BD9-81ED-4DB2-BD59-A6C34878D82A}">
                    <a16:rowId xmlns:a16="http://schemas.microsoft.com/office/drawing/2014/main" val="10005"/>
                  </a:ext>
                </a:extLst>
              </a:tr>
              <a:tr h="370840">
                <a:tc>
                  <a:txBody>
                    <a:bodyPr/>
                    <a:lstStyle/>
                    <a:p>
                      <a:r>
                        <a:rPr lang="en-US" noProof="0" dirty="0" smtClean="0"/>
                        <a:t>New eq.</a:t>
                      </a:r>
                      <a:endParaRPr lang="en-US" noProof="0" dirty="0"/>
                    </a:p>
                  </a:txBody>
                  <a:tcPr/>
                </a:tc>
                <a:tc>
                  <a:txBody>
                    <a:bodyPr/>
                    <a:lstStyle/>
                    <a:p>
                      <a:r>
                        <a:rPr lang="en-US" noProof="0" dirty="0" smtClean="0"/>
                        <a:t>150</a:t>
                      </a:r>
                      <a:endParaRPr lang="en-US" noProof="0" dirty="0"/>
                    </a:p>
                  </a:txBody>
                  <a:tcPr/>
                </a:tc>
                <a:tc>
                  <a:txBody>
                    <a:bodyPr/>
                    <a:lstStyle/>
                    <a:p>
                      <a:r>
                        <a:rPr lang="en-US" noProof="0" dirty="0" smtClean="0"/>
                        <a:t>5</a:t>
                      </a:r>
                      <a:endParaRPr lang="en-US" noProof="0" dirty="0"/>
                    </a:p>
                  </a:txBody>
                  <a:tcPr/>
                </a:tc>
                <a:tc>
                  <a:txBody>
                    <a:bodyPr/>
                    <a:lstStyle/>
                    <a:p>
                      <a:r>
                        <a:rPr lang="en-US" noProof="0" dirty="0" smtClean="0"/>
                        <a:t>145</a:t>
                      </a:r>
                      <a:endParaRPr lang="en-US" noProof="0" dirty="0"/>
                    </a:p>
                  </a:txBody>
                  <a:tcPr/>
                </a:tc>
                <a:tc>
                  <a:txBody>
                    <a:bodyPr/>
                    <a:lstStyle/>
                    <a:p>
                      <a:r>
                        <a:rPr lang="en-US" noProof="0" dirty="0" smtClean="0"/>
                        <a:t>150</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Zero</a:t>
                      </a:r>
                      <a:endParaRPr lang="en-US" noProof="0" dirty="0"/>
                    </a:p>
                  </a:txBody>
                  <a:tcPr/>
                </a:tc>
                <a:tc>
                  <a:txBody>
                    <a:bodyPr/>
                    <a:lstStyle/>
                    <a:p>
                      <a:r>
                        <a:rPr lang="en-US" noProof="0" dirty="0" smtClean="0"/>
                        <a:t>Constant</a:t>
                      </a:r>
                      <a:endParaRPr lang="en-US" noProof="0" dirty="0"/>
                    </a:p>
                  </a:txBody>
                  <a:tcPr/>
                </a:tc>
                <a:extLst>
                  <a:ext uri="{0D108BD9-81ED-4DB2-BD59-A6C34878D82A}">
                    <a16:rowId xmlns:a16="http://schemas.microsoft.com/office/drawing/2014/main" val="10006"/>
                  </a:ext>
                </a:extLst>
              </a:tr>
            </a:tbl>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19</a:t>
            </a:fld>
            <a:endParaRPr lang="en-US" dirty="0"/>
          </a:p>
        </p:txBody>
      </p:sp>
      <p:graphicFrame>
        <p:nvGraphicFramePr>
          <p:cNvPr id="6" name="Táblázat 5"/>
          <p:cNvGraphicFramePr>
            <a:graphicFrameLocks noGrp="1"/>
          </p:cNvGraphicFramePr>
          <p:nvPr>
            <p:extLst>
              <p:ext uri="{D42A27DB-BD31-4B8C-83A1-F6EECF244321}">
                <p14:modId xmlns:p14="http://schemas.microsoft.com/office/powerpoint/2010/main" val="491064460"/>
              </p:ext>
            </p:extLst>
          </p:nvPr>
        </p:nvGraphicFramePr>
        <p:xfrm>
          <a:off x="467544" y="4797152"/>
          <a:ext cx="8136900" cy="1774206"/>
        </p:xfrm>
        <a:graphic>
          <a:graphicData uri="http://schemas.openxmlformats.org/drawingml/2006/table">
            <a:tbl>
              <a:tblPr firstRow="1" bandRow="1">
                <a:tableStyleId>{5C22544A-7EE6-4342-B048-85BDC9FD1C3A}</a:tableStyleId>
              </a:tblPr>
              <a:tblGrid>
                <a:gridCol w="904100">
                  <a:extLst>
                    <a:ext uri="{9D8B030D-6E8A-4147-A177-3AD203B41FA5}">
                      <a16:colId xmlns:a16="http://schemas.microsoft.com/office/drawing/2014/main" val="20000"/>
                    </a:ext>
                  </a:extLst>
                </a:gridCol>
                <a:gridCol w="904100">
                  <a:extLst>
                    <a:ext uri="{9D8B030D-6E8A-4147-A177-3AD203B41FA5}">
                      <a16:colId xmlns:a16="http://schemas.microsoft.com/office/drawing/2014/main" val="20001"/>
                    </a:ext>
                  </a:extLst>
                </a:gridCol>
                <a:gridCol w="904100">
                  <a:extLst>
                    <a:ext uri="{9D8B030D-6E8A-4147-A177-3AD203B41FA5}">
                      <a16:colId xmlns:a16="http://schemas.microsoft.com/office/drawing/2014/main" val="20002"/>
                    </a:ext>
                  </a:extLst>
                </a:gridCol>
                <a:gridCol w="904100">
                  <a:extLst>
                    <a:ext uri="{9D8B030D-6E8A-4147-A177-3AD203B41FA5}">
                      <a16:colId xmlns:a16="http://schemas.microsoft.com/office/drawing/2014/main" val="20003"/>
                    </a:ext>
                  </a:extLst>
                </a:gridCol>
                <a:gridCol w="904100">
                  <a:extLst>
                    <a:ext uri="{9D8B030D-6E8A-4147-A177-3AD203B41FA5}">
                      <a16:colId xmlns:a16="http://schemas.microsoft.com/office/drawing/2014/main" val="20004"/>
                    </a:ext>
                  </a:extLst>
                </a:gridCol>
                <a:gridCol w="904100">
                  <a:extLst>
                    <a:ext uri="{9D8B030D-6E8A-4147-A177-3AD203B41FA5}">
                      <a16:colId xmlns:a16="http://schemas.microsoft.com/office/drawing/2014/main" val="20005"/>
                    </a:ext>
                  </a:extLst>
                </a:gridCol>
                <a:gridCol w="904100">
                  <a:extLst>
                    <a:ext uri="{9D8B030D-6E8A-4147-A177-3AD203B41FA5}">
                      <a16:colId xmlns:a16="http://schemas.microsoft.com/office/drawing/2014/main" val="20006"/>
                    </a:ext>
                  </a:extLst>
                </a:gridCol>
                <a:gridCol w="904100">
                  <a:extLst>
                    <a:ext uri="{9D8B030D-6E8A-4147-A177-3AD203B41FA5}">
                      <a16:colId xmlns:a16="http://schemas.microsoft.com/office/drawing/2014/main" val="20007"/>
                    </a:ext>
                  </a:extLst>
                </a:gridCol>
                <a:gridCol w="904100">
                  <a:extLst>
                    <a:ext uri="{9D8B030D-6E8A-4147-A177-3AD203B41FA5}">
                      <a16:colId xmlns:a16="http://schemas.microsoft.com/office/drawing/2014/main" val="20008"/>
                    </a:ext>
                  </a:extLst>
                </a:gridCol>
              </a:tblGrid>
              <a:tr h="378042">
                <a:tc>
                  <a:txBody>
                    <a:bodyPr/>
                    <a:lstStyle/>
                    <a:p>
                      <a:r>
                        <a:rPr lang="en-US" noProof="0" dirty="0" smtClean="0"/>
                        <a:t>Change in</a:t>
                      </a:r>
                      <a:endParaRPr lang="en-US" noProof="0" dirty="0"/>
                    </a:p>
                  </a:txBody>
                  <a:tcPr/>
                </a:tc>
                <a:tc>
                  <a:txBody>
                    <a:bodyPr/>
                    <a:lstStyle/>
                    <a:p>
                      <a:r>
                        <a:rPr lang="en-US" noProof="0" dirty="0" smtClean="0"/>
                        <a:t>Step 1</a:t>
                      </a:r>
                      <a:endParaRPr lang="en-US" noProof="0" dirty="0"/>
                    </a:p>
                  </a:txBody>
                  <a:tcPr/>
                </a:tc>
                <a:tc>
                  <a:txBody>
                    <a:bodyPr/>
                    <a:lstStyle/>
                    <a:p>
                      <a:r>
                        <a:rPr lang="en-US" noProof="0" dirty="0" smtClean="0"/>
                        <a:t>Step 2</a:t>
                      </a:r>
                      <a:endParaRPr lang="en-US" noProof="0" dirty="0"/>
                    </a:p>
                  </a:txBody>
                  <a:tcPr/>
                </a:tc>
                <a:tc>
                  <a:txBody>
                    <a:bodyPr/>
                    <a:lstStyle/>
                    <a:p>
                      <a:r>
                        <a:rPr lang="en-US" noProof="0" dirty="0" smtClean="0"/>
                        <a:t>Step 3</a:t>
                      </a:r>
                      <a:endParaRPr lang="en-US" noProof="0" dirty="0"/>
                    </a:p>
                  </a:txBody>
                  <a:tcPr/>
                </a:tc>
                <a:tc>
                  <a:txBody>
                    <a:bodyPr/>
                    <a:lstStyle/>
                    <a:p>
                      <a:r>
                        <a:rPr lang="en-US" noProof="0" dirty="0" smtClean="0"/>
                        <a:t>Step 4</a:t>
                      </a:r>
                      <a:endParaRPr lang="en-US" noProof="0" dirty="0"/>
                    </a:p>
                  </a:txBody>
                  <a:tcPr/>
                </a:tc>
                <a:tc>
                  <a:txBody>
                    <a:bodyPr/>
                    <a:lstStyle/>
                    <a:p>
                      <a:r>
                        <a:rPr lang="en-US" noProof="0" dirty="0" smtClean="0"/>
                        <a:t>Step 5</a:t>
                      </a:r>
                      <a:endParaRPr lang="en-US" noProof="0" dirty="0"/>
                    </a:p>
                  </a:txBody>
                  <a:tcPr/>
                </a:tc>
                <a:tc>
                  <a:txBody>
                    <a:bodyPr/>
                    <a:lstStyle/>
                    <a:p>
                      <a:r>
                        <a:rPr lang="en-US" noProof="0" dirty="0" smtClean="0"/>
                        <a:t>…</a:t>
                      </a:r>
                      <a:endParaRPr lang="en-US" noProof="0" dirty="0"/>
                    </a:p>
                  </a:txBody>
                  <a:tcPr/>
                </a:tc>
                <a:tc>
                  <a:txBody>
                    <a:bodyPr/>
                    <a:lstStyle/>
                    <a:p>
                      <a:r>
                        <a:rPr lang="en-US" noProof="0" dirty="0" smtClean="0"/>
                        <a:t>Step</a:t>
                      </a:r>
                      <a:r>
                        <a:rPr lang="en-US" baseline="0" noProof="0" dirty="0" smtClean="0"/>
                        <a:t> n</a:t>
                      </a:r>
                      <a:endParaRPr lang="en-US" noProof="0" dirty="0"/>
                    </a:p>
                  </a:txBody>
                  <a:tcPr/>
                </a:tc>
                <a:tc>
                  <a:txBody>
                    <a:bodyPr/>
                    <a:lstStyle/>
                    <a:p>
                      <a:r>
                        <a:rPr lang="en-US" noProof="0" dirty="0" smtClean="0"/>
                        <a:t>…</a:t>
                      </a:r>
                      <a:endParaRPr lang="en-US" noProof="0" dirty="0"/>
                    </a:p>
                  </a:txBody>
                  <a:tcPr/>
                </a:tc>
                <a:extLst>
                  <a:ext uri="{0D108BD9-81ED-4DB2-BD59-A6C34878D82A}">
                    <a16:rowId xmlns:a16="http://schemas.microsoft.com/office/drawing/2014/main" val="10000"/>
                  </a:ext>
                </a:extLst>
              </a:tr>
              <a:tr h="378042">
                <a:tc>
                  <a:txBody>
                    <a:bodyPr/>
                    <a:lstStyle/>
                    <a:p>
                      <a:r>
                        <a:rPr lang="en-US" noProof="0" dirty="0" smtClean="0"/>
                        <a:t>I</a:t>
                      </a:r>
                      <a:endParaRPr lang="en-US" noProof="0" dirty="0"/>
                    </a:p>
                  </a:txBody>
                  <a:tcPr/>
                </a:tc>
                <a:tc>
                  <a:txBody>
                    <a:bodyPr/>
                    <a:lstStyle/>
                    <a:p>
                      <a:r>
                        <a:rPr lang="en-US" noProof="0" dirty="0" smtClean="0"/>
                        <a:t>1</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a:t>
                      </a:r>
                      <a:endParaRPr lang="en-US" noProof="0" dirty="0"/>
                    </a:p>
                  </a:txBody>
                  <a:tcPr/>
                </a:tc>
                <a:extLst>
                  <a:ext uri="{0D108BD9-81ED-4DB2-BD59-A6C34878D82A}">
                    <a16:rowId xmlns:a16="http://schemas.microsoft.com/office/drawing/2014/main" val="10001"/>
                  </a:ext>
                </a:extLst>
              </a:tr>
              <a:tr h="378042">
                <a:tc>
                  <a:txBody>
                    <a:bodyPr/>
                    <a:lstStyle/>
                    <a:p>
                      <a:r>
                        <a:rPr lang="en-US" noProof="0" dirty="0" smtClean="0"/>
                        <a:t>Y</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1</a:t>
                      </a:r>
                      <a:endParaRPr lang="en-US" noProof="0" dirty="0"/>
                    </a:p>
                  </a:txBody>
                  <a:tcPr/>
                </a:tc>
                <a:tc>
                  <a:txBody>
                    <a:bodyPr/>
                    <a:lstStyle/>
                    <a:p>
                      <a:r>
                        <a:rPr lang="en-US" noProof="0" dirty="0" smtClean="0"/>
                        <a:t>0.9</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2</a:t>
                      </a:r>
                      <a:endParaRPr lang="en-US" noProof="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3</a:t>
                      </a:r>
                      <a:endParaRPr lang="en-US" noProof="0" dirty="0" smtClean="0"/>
                    </a:p>
                  </a:txBody>
                  <a:tcPr/>
                </a:tc>
                <a:tc>
                  <a:txBody>
                    <a:bodyPr/>
                    <a:lstStyle/>
                    <a:p>
                      <a:r>
                        <a:rPr lang="en-US" noProof="0" dirty="0" smtClean="0"/>
                        <a:t>…</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n-2</a:t>
                      </a:r>
                      <a:endParaRPr lang="en-US" noProof="0" dirty="0" smtClean="0"/>
                    </a:p>
                  </a:txBody>
                  <a:tcPr/>
                </a:tc>
                <a:tc>
                  <a:txBody>
                    <a:bodyPr/>
                    <a:lstStyle/>
                    <a:p>
                      <a:r>
                        <a:rPr lang="en-US" noProof="0" dirty="0" smtClean="0"/>
                        <a:t>…</a:t>
                      </a:r>
                      <a:endParaRPr lang="en-US" noProof="0" dirty="0"/>
                    </a:p>
                  </a:txBody>
                  <a:tcPr/>
                </a:tc>
                <a:extLst>
                  <a:ext uri="{0D108BD9-81ED-4DB2-BD59-A6C34878D82A}">
                    <a16:rowId xmlns:a16="http://schemas.microsoft.com/office/drawing/2014/main" val="10002"/>
                  </a:ext>
                </a:extLst>
              </a:tr>
              <a:tr h="378042">
                <a:tc>
                  <a:txBody>
                    <a:bodyPr/>
                    <a:lstStyle/>
                    <a:p>
                      <a:r>
                        <a:rPr lang="en-US" noProof="0" dirty="0" smtClean="0"/>
                        <a:t>C</a:t>
                      </a:r>
                      <a:endParaRPr lang="en-US" noProof="0" dirty="0"/>
                    </a:p>
                  </a:txBody>
                  <a:tcPr/>
                </a:tc>
                <a:tc>
                  <a:txBody>
                    <a:bodyPr/>
                    <a:lstStyle/>
                    <a:p>
                      <a:r>
                        <a:rPr lang="en-US" noProof="0" dirty="0" smtClean="0"/>
                        <a:t>0</a:t>
                      </a:r>
                      <a:endParaRPr lang="en-US" noProof="0" dirty="0"/>
                    </a:p>
                  </a:txBody>
                  <a:tcPr/>
                </a:tc>
                <a:tc>
                  <a:txBody>
                    <a:bodyPr/>
                    <a:lstStyle/>
                    <a:p>
                      <a:r>
                        <a:rPr lang="en-US" noProof="0" dirty="0" smtClean="0"/>
                        <a:t>0.9</a:t>
                      </a:r>
                      <a:endParaRPr lang="en-US" noProof="0" dirty="0"/>
                    </a:p>
                  </a:txBody>
                  <a:tcPr/>
                </a:tc>
                <a:tc>
                  <a:txBody>
                    <a:bodyPr/>
                    <a:lstStyle/>
                    <a:p>
                      <a:r>
                        <a:rPr lang="en-US" noProof="0" dirty="0" smtClean="0"/>
                        <a:t>0.9</a:t>
                      </a:r>
                      <a:r>
                        <a:rPr lang="en-US" baseline="30000" noProof="0" dirty="0" smtClean="0"/>
                        <a:t>2</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3</a:t>
                      </a:r>
                      <a:endParaRPr lang="en-US" noProof="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4</a:t>
                      </a:r>
                      <a:endParaRPr lang="en-US" noProof="0" dirty="0" smtClean="0"/>
                    </a:p>
                  </a:txBody>
                  <a:tcPr/>
                </a:tc>
                <a:tc>
                  <a:txBody>
                    <a:bodyPr/>
                    <a:lstStyle/>
                    <a:p>
                      <a:r>
                        <a:rPr lang="en-US" noProof="0" dirty="0" smtClean="0"/>
                        <a:t>…</a:t>
                      </a:r>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0.9</a:t>
                      </a:r>
                      <a:r>
                        <a:rPr lang="en-US" baseline="30000" noProof="0" dirty="0" smtClean="0"/>
                        <a:t>n-1</a:t>
                      </a:r>
                      <a:endParaRPr lang="en-US" noProof="0" dirty="0"/>
                    </a:p>
                  </a:txBody>
                  <a:tcPr/>
                </a:tc>
                <a:tc>
                  <a:txBody>
                    <a:bodyPr/>
                    <a:lstStyle/>
                    <a:p>
                      <a:r>
                        <a:rPr lang="en-US" noProof="0" dirty="0" smtClean="0"/>
                        <a:t>…</a:t>
                      </a:r>
                      <a:endParaRPr lang="en-US" noProof="0" dirty="0"/>
                    </a:p>
                  </a:txBody>
                  <a:tcPr/>
                </a:tc>
                <a:extLst>
                  <a:ext uri="{0D108BD9-81ED-4DB2-BD59-A6C34878D82A}">
                    <a16:rowId xmlns:a16="http://schemas.microsoft.com/office/drawing/2014/main" val="10003"/>
                  </a:ext>
                </a:extLst>
              </a:tr>
            </a:tbl>
          </a:graphicData>
        </a:graphic>
      </p:graphicFrame>
      <p:sp>
        <p:nvSpPr>
          <p:cNvPr id="7" name="Cím 1"/>
          <p:cNvSpPr txBox="1">
            <a:spLocks/>
          </p:cNvSpPr>
          <p:nvPr/>
        </p:nvSpPr>
        <p:spPr>
          <a:xfrm>
            <a:off x="467544" y="37170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Calculating the multiplier (changes induced by a 1-unit increase in investment demand)</a:t>
            </a:r>
            <a:endParaRPr lang="en-US" sz="3200" dirty="0"/>
          </a:p>
        </p:txBody>
      </p:sp>
    </p:spTree>
    <p:extLst>
      <p:ext uri="{BB962C8B-B14F-4D97-AF65-F5344CB8AC3E}">
        <p14:creationId xmlns:p14="http://schemas.microsoft.com/office/powerpoint/2010/main" val="9494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Actual output and potential output</a:t>
            </a:r>
            <a:endParaRPr lang="en-US" dirty="0"/>
          </a:p>
        </p:txBody>
      </p:sp>
      <p:sp>
        <p:nvSpPr>
          <p:cNvPr id="3" name="Tartalom helye 2"/>
          <p:cNvSpPr>
            <a:spLocks noGrp="1"/>
          </p:cNvSpPr>
          <p:nvPr>
            <p:ph idx="1"/>
          </p:nvPr>
        </p:nvSpPr>
        <p:spPr/>
        <p:txBody>
          <a:bodyPr>
            <a:normAutofit/>
          </a:bodyPr>
          <a:lstStyle/>
          <a:p>
            <a:r>
              <a:rPr lang="en-GB" dirty="0" smtClean="0"/>
              <a:t>Potential output is the economy’s output when inputs (e.g. labour and capital) are fully employed. It is the output when every market in the economy is in long-run equilibrium.</a:t>
            </a:r>
          </a:p>
          <a:p>
            <a:r>
              <a:rPr lang="en-GB" dirty="0" smtClean="0"/>
              <a:t>If actual output (=output actually produced) falls below potential output, some workers will be unemployed and firms will have idle machines or spare capacity.</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5517232"/>
            <a:ext cx="2189237" cy="1126093"/>
          </a:xfrm>
          <a:prstGeom prst="rect">
            <a:avLst/>
          </a:prstGeom>
        </p:spPr>
      </p:pic>
    </p:spTree>
    <p:extLst>
      <p:ext uri="{BB962C8B-B14F-4D97-AF65-F5344CB8AC3E}">
        <p14:creationId xmlns:p14="http://schemas.microsoft.com/office/powerpoint/2010/main" val="6216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 multiplier (if c=0.9)</a:t>
            </a:r>
            <a:endParaRPr lang="en-US" dirty="0"/>
          </a:p>
        </p:txBody>
      </p:sp>
      <p:sp>
        <p:nvSpPr>
          <p:cNvPr id="3" name="Tartalom helye 2"/>
          <p:cNvSpPr>
            <a:spLocks noGrp="1"/>
          </p:cNvSpPr>
          <p:nvPr>
            <p:ph idx="1"/>
          </p:nvPr>
        </p:nvSpPr>
        <p:spPr>
          <a:xfrm>
            <a:off x="457200" y="1600200"/>
            <a:ext cx="8435280" cy="4925144"/>
          </a:xfrm>
        </p:spPr>
        <p:txBody>
          <a:bodyPr>
            <a:normAutofit/>
          </a:bodyPr>
          <a:lstStyle/>
          <a:p>
            <a:r>
              <a:rPr lang="en-US" dirty="0" smtClean="0"/>
              <a:t>Multiplier = 1 + 0.9 + 0.9</a:t>
            </a:r>
            <a:r>
              <a:rPr lang="en-US" baseline="30000" dirty="0" smtClean="0"/>
              <a:t>2</a:t>
            </a:r>
            <a:r>
              <a:rPr lang="en-US" dirty="0" smtClean="0"/>
              <a:t> + 0.9</a:t>
            </a:r>
            <a:r>
              <a:rPr lang="en-US" baseline="30000" dirty="0" smtClean="0"/>
              <a:t>3</a:t>
            </a:r>
            <a:r>
              <a:rPr lang="en-US" dirty="0" smtClean="0"/>
              <a:t> + 0.9</a:t>
            </a:r>
            <a:r>
              <a:rPr lang="en-US" baseline="30000" dirty="0" smtClean="0"/>
              <a:t>4</a:t>
            </a:r>
            <a:r>
              <a:rPr lang="en-US" dirty="0" smtClean="0"/>
              <a:t> + 0.9</a:t>
            </a:r>
            <a:r>
              <a:rPr lang="en-US" baseline="30000" dirty="0" smtClean="0"/>
              <a:t>5</a:t>
            </a:r>
            <a:r>
              <a:rPr lang="en-US" dirty="0" smtClean="0"/>
              <a:t> +…</a:t>
            </a:r>
          </a:p>
          <a:p>
            <a:pPr marL="0" indent="0">
              <a:buNone/>
            </a:pPr>
            <a:r>
              <a:rPr lang="en-US" dirty="0" smtClean="0"/>
              <a:t>The right-hand side of the equation is called a geometric series. </a:t>
            </a:r>
          </a:p>
          <a:p>
            <a:r>
              <a:rPr lang="en-US" dirty="0" smtClean="0"/>
              <a:t>x = 1 + 0.9 + 0.9</a:t>
            </a:r>
            <a:r>
              <a:rPr lang="en-US" baseline="30000" dirty="0" smtClean="0"/>
              <a:t>2</a:t>
            </a:r>
            <a:r>
              <a:rPr lang="en-US" dirty="0" smtClean="0"/>
              <a:t> + 0.9</a:t>
            </a:r>
            <a:r>
              <a:rPr lang="en-US" baseline="30000" dirty="0" smtClean="0"/>
              <a:t>3</a:t>
            </a:r>
            <a:r>
              <a:rPr lang="en-US" dirty="0" smtClean="0"/>
              <a:t> + 0.9</a:t>
            </a:r>
            <a:r>
              <a:rPr lang="en-US" baseline="30000" dirty="0" smtClean="0"/>
              <a:t>4</a:t>
            </a:r>
            <a:r>
              <a:rPr lang="en-US" dirty="0" smtClean="0"/>
              <a:t> + 0.9</a:t>
            </a:r>
            <a:r>
              <a:rPr lang="en-US" baseline="30000" dirty="0" smtClean="0"/>
              <a:t>5</a:t>
            </a:r>
            <a:r>
              <a:rPr lang="en-US" dirty="0" smtClean="0"/>
              <a:t> +…</a:t>
            </a:r>
          </a:p>
          <a:p>
            <a:r>
              <a:rPr lang="en-US" dirty="0" smtClean="0"/>
              <a:t>0.9x = 0.9 + 0.9</a:t>
            </a:r>
            <a:r>
              <a:rPr lang="en-US" baseline="30000" dirty="0" smtClean="0"/>
              <a:t>2</a:t>
            </a:r>
            <a:r>
              <a:rPr lang="en-US" dirty="0" smtClean="0"/>
              <a:t> + 0.9</a:t>
            </a:r>
            <a:r>
              <a:rPr lang="en-US" baseline="30000" dirty="0" smtClean="0"/>
              <a:t>3</a:t>
            </a:r>
            <a:r>
              <a:rPr lang="en-US" dirty="0" smtClean="0"/>
              <a:t> + 0.9</a:t>
            </a:r>
            <a:r>
              <a:rPr lang="en-US" baseline="30000" dirty="0" smtClean="0"/>
              <a:t>4</a:t>
            </a:r>
            <a:r>
              <a:rPr lang="en-US" dirty="0" smtClean="0"/>
              <a:t> + 0.9</a:t>
            </a:r>
            <a:r>
              <a:rPr lang="en-US" baseline="30000" dirty="0" smtClean="0"/>
              <a:t>5</a:t>
            </a:r>
            <a:r>
              <a:rPr lang="en-US" dirty="0" smtClean="0"/>
              <a:t> +…</a:t>
            </a:r>
          </a:p>
          <a:p>
            <a:r>
              <a:rPr lang="en-US" dirty="0" smtClean="0"/>
              <a:t>x(1-0.9) = 1 thus: 1/(1-0.9)= 1 + 0.9 + 0.9</a:t>
            </a:r>
            <a:r>
              <a:rPr lang="en-US" baseline="30000" dirty="0" smtClean="0"/>
              <a:t>2</a:t>
            </a:r>
            <a:r>
              <a:rPr lang="en-US" dirty="0" smtClean="0"/>
              <a:t> + …</a:t>
            </a:r>
          </a:p>
          <a:p>
            <a:r>
              <a:rPr lang="en-US" dirty="0" smtClean="0"/>
              <a:t>In a general case (for 0&lt;c&lt;1): </a:t>
            </a:r>
          </a:p>
          <a:p>
            <a:r>
              <a:rPr lang="en-US" dirty="0" smtClean="0"/>
              <a:t>1/(1-c) = 1 + c + c</a:t>
            </a:r>
            <a:r>
              <a:rPr lang="en-US" baseline="30000" dirty="0" smtClean="0"/>
              <a:t>2</a:t>
            </a:r>
            <a:r>
              <a:rPr lang="en-US" dirty="0" smtClean="0"/>
              <a:t> + c</a:t>
            </a:r>
            <a:r>
              <a:rPr lang="en-US" baseline="30000" dirty="0" smtClean="0"/>
              <a:t>3</a:t>
            </a:r>
            <a:r>
              <a:rPr lang="en-US" dirty="0" smtClean="0"/>
              <a:t> + c</a:t>
            </a:r>
            <a:r>
              <a:rPr lang="en-US" baseline="30000" dirty="0" smtClean="0"/>
              <a:t>4</a:t>
            </a:r>
            <a:r>
              <a:rPr lang="en-US" dirty="0" smtClean="0"/>
              <a:t> + c</a:t>
            </a:r>
            <a:r>
              <a:rPr lang="en-US" baseline="30000" dirty="0" smtClean="0"/>
              <a:t>5</a:t>
            </a:r>
            <a:r>
              <a:rPr lang="en-US" dirty="0" smtClean="0"/>
              <a:t> +… </a:t>
            </a:r>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20</a:t>
            </a:fld>
            <a:endParaRPr lang="en-US" dirty="0"/>
          </a:p>
        </p:txBody>
      </p:sp>
    </p:spTree>
    <p:extLst>
      <p:ext uri="{BB962C8B-B14F-4D97-AF65-F5344CB8AC3E}">
        <p14:creationId xmlns:p14="http://schemas.microsoft.com/office/powerpoint/2010/main" val="3375106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3594" y="0"/>
            <a:ext cx="4464496" cy="1143000"/>
          </a:xfrm>
        </p:spPr>
        <p:txBody>
          <a:bodyPr>
            <a:normAutofit/>
          </a:bodyPr>
          <a:lstStyle/>
          <a:p>
            <a:r>
              <a:rPr lang="en-US" sz="3600" dirty="0" smtClean="0"/>
              <a:t>The paradox of thrift</a:t>
            </a:r>
            <a:endParaRPr lang="en-US" sz="3600"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4069337151"/>
              </p:ext>
            </p:extLst>
          </p:nvPr>
        </p:nvGraphicFramePr>
        <p:xfrm>
          <a:off x="467544" y="1052736"/>
          <a:ext cx="4464496" cy="4597971"/>
        </p:xfrm>
        <a:graphic>
          <a:graphicData uri="http://schemas.openxmlformats.org/drawingml/2006/chart">
            <c:chart xmlns:c="http://schemas.openxmlformats.org/drawingml/2006/chart" xmlns:r="http://schemas.openxmlformats.org/officeDocument/2006/relationships" r:id="rId2"/>
          </a:graphicData>
        </a:graphic>
      </p:graphicFrame>
      <p:sp>
        <p:nvSpPr>
          <p:cNvPr id="4" name="Dia számának helye 3"/>
          <p:cNvSpPr>
            <a:spLocks noGrp="1"/>
          </p:cNvSpPr>
          <p:nvPr>
            <p:ph type="sldNum" sz="quarter" idx="12"/>
          </p:nvPr>
        </p:nvSpPr>
        <p:spPr/>
        <p:txBody>
          <a:bodyPr/>
          <a:lstStyle/>
          <a:p>
            <a:fld id="{7A07333A-0218-4DAC-84C5-C81E98BDAA1B}" type="slidenum">
              <a:rPr lang="en-US" smtClean="0"/>
              <a:t>21</a:t>
            </a:fld>
            <a:endParaRPr lang="en-US" dirty="0"/>
          </a:p>
        </p:txBody>
      </p:sp>
      <p:sp>
        <p:nvSpPr>
          <p:cNvPr id="7" name="Szövegdoboz 6"/>
          <p:cNvSpPr txBox="1"/>
          <p:nvPr/>
        </p:nvSpPr>
        <p:spPr>
          <a:xfrm>
            <a:off x="4785291" y="260648"/>
            <a:ext cx="4355976" cy="4031873"/>
          </a:xfrm>
          <a:prstGeom prst="rect">
            <a:avLst/>
          </a:prstGeom>
          <a:noFill/>
        </p:spPr>
        <p:txBody>
          <a:bodyPr wrap="square" rtlCol="0">
            <a:spAutoFit/>
          </a:bodyPr>
          <a:lstStyle/>
          <a:p>
            <a:r>
              <a:rPr lang="en-US" sz="3200" dirty="0" smtClean="0"/>
              <a:t>In equilibrium planned saving equals planned investment. A fall in the desire to save induces a rise in equilibrium output to keep planned saving equal to planned investment.</a:t>
            </a:r>
            <a:endParaRPr lang="en-US" sz="3200" dirty="0"/>
          </a:p>
        </p:txBody>
      </p:sp>
      <p:cxnSp>
        <p:nvCxnSpPr>
          <p:cNvPr id="8" name="Egyenes összekötő 7"/>
          <p:cNvCxnSpPr/>
          <p:nvPr/>
        </p:nvCxnSpPr>
        <p:spPr>
          <a:xfrm flipV="1">
            <a:off x="2843808" y="3131293"/>
            <a:ext cx="0" cy="23139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2809367" y="5036518"/>
            <a:ext cx="864096" cy="424732"/>
          </a:xfrm>
          <a:prstGeom prst="rect">
            <a:avLst/>
          </a:prstGeom>
          <a:noFill/>
        </p:spPr>
        <p:txBody>
          <a:bodyPr wrap="square" rtlCol="0">
            <a:spAutoFit/>
          </a:bodyPr>
          <a:lstStyle/>
          <a:p>
            <a:r>
              <a:rPr lang="en-US" sz="2160" b="1" dirty="0" smtClean="0"/>
              <a:t>Y*</a:t>
            </a:r>
            <a:endParaRPr lang="en-US" sz="2160" b="1" dirty="0"/>
          </a:p>
        </p:txBody>
      </p:sp>
      <p:sp>
        <p:nvSpPr>
          <p:cNvPr id="11" name="Szövegdoboz 10"/>
          <p:cNvSpPr txBox="1"/>
          <p:nvPr/>
        </p:nvSpPr>
        <p:spPr>
          <a:xfrm>
            <a:off x="2650275" y="2691973"/>
            <a:ext cx="864096" cy="424732"/>
          </a:xfrm>
          <a:prstGeom prst="rect">
            <a:avLst/>
          </a:prstGeom>
          <a:noFill/>
        </p:spPr>
        <p:txBody>
          <a:bodyPr wrap="square" rtlCol="0">
            <a:spAutoFit/>
          </a:bodyPr>
          <a:lstStyle/>
          <a:p>
            <a:r>
              <a:rPr lang="en-US" sz="2160" b="1" dirty="0" smtClean="0"/>
              <a:t>E</a:t>
            </a:r>
            <a:endParaRPr lang="en-US" sz="2160" b="1" dirty="0"/>
          </a:p>
        </p:txBody>
      </p:sp>
      <p:cxnSp>
        <p:nvCxnSpPr>
          <p:cNvPr id="12" name="Egyenes összekötő 11"/>
          <p:cNvCxnSpPr/>
          <p:nvPr/>
        </p:nvCxnSpPr>
        <p:spPr>
          <a:xfrm flipH="1">
            <a:off x="1100539" y="4059816"/>
            <a:ext cx="3597667" cy="0"/>
          </a:xfrm>
          <a:prstGeom prst="line">
            <a:avLst/>
          </a:prstGeom>
          <a:ln w="25400">
            <a:headEnd type="stealth"/>
            <a:tailEnd type="none"/>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1871700" y="5733256"/>
            <a:ext cx="1944216" cy="369332"/>
          </a:xfrm>
          <a:prstGeom prst="rect">
            <a:avLst/>
          </a:prstGeom>
          <a:noFill/>
        </p:spPr>
        <p:txBody>
          <a:bodyPr wrap="square" rtlCol="0">
            <a:spAutoFit/>
          </a:bodyPr>
          <a:lstStyle/>
          <a:p>
            <a:r>
              <a:rPr lang="en-US" dirty="0" smtClean="0"/>
              <a:t>Output, income</a:t>
            </a:r>
            <a:endParaRPr lang="en-US" dirty="0"/>
          </a:p>
        </p:txBody>
      </p:sp>
      <p:sp>
        <p:nvSpPr>
          <p:cNvPr id="15" name="Szövegdoboz 14"/>
          <p:cNvSpPr txBox="1"/>
          <p:nvPr/>
        </p:nvSpPr>
        <p:spPr>
          <a:xfrm>
            <a:off x="1265741" y="2706561"/>
            <a:ext cx="432048" cy="424732"/>
          </a:xfrm>
          <a:prstGeom prst="rect">
            <a:avLst/>
          </a:prstGeom>
          <a:noFill/>
        </p:spPr>
        <p:txBody>
          <a:bodyPr wrap="square" rtlCol="0">
            <a:spAutoFit/>
          </a:bodyPr>
          <a:lstStyle/>
          <a:p>
            <a:r>
              <a:rPr lang="en-US" sz="2160" b="1" dirty="0" smtClean="0"/>
              <a:t>I</a:t>
            </a:r>
            <a:endParaRPr lang="en-US" sz="2160" b="1" dirty="0"/>
          </a:p>
        </p:txBody>
      </p:sp>
      <p:sp>
        <p:nvSpPr>
          <p:cNvPr id="16" name="Szövegdoboz 15"/>
          <p:cNvSpPr txBox="1"/>
          <p:nvPr/>
        </p:nvSpPr>
        <p:spPr>
          <a:xfrm rot="16200000">
            <a:off x="-1147989" y="2164216"/>
            <a:ext cx="2880321" cy="369332"/>
          </a:xfrm>
          <a:prstGeom prst="rect">
            <a:avLst/>
          </a:prstGeom>
          <a:noFill/>
        </p:spPr>
        <p:txBody>
          <a:bodyPr wrap="square" rtlCol="0">
            <a:spAutoFit/>
          </a:bodyPr>
          <a:lstStyle/>
          <a:p>
            <a:r>
              <a:rPr lang="en-US" dirty="0" smtClean="0"/>
              <a:t>Saving, investment</a:t>
            </a:r>
          </a:p>
        </p:txBody>
      </p:sp>
      <p:sp>
        <p:nvSpPr>
          <p:cNvPr id="3" name="Szövegdoboz 2"/>
          <p:cNvSpPr txBox="1"/>
          <p:nvPr/>
        </p:nvSpPr>
        <p:spPr>
          <a:xfrm>
            <a:off x="4932040" y="4292521"/>
            <a:ext cx="3960440" cy="1754326"/>
          </a:xfrm>
          <a:prstGeom prst="rect">
            <a:avLst/>
          </a:prstGeom>
          <a:noFill/>
        </p:spPr>
        <p:txBody>
          <a:bodyPr wrap="square" rtlCol="0">
            <a:spAutoFit/>
          </a:bodyPr>
          <a:lstStyle/>
          <a:p>
            <a:r>
              <a:rPr lang="en-US" dirty="0" smtClean="0"/>
              <a:t>A change in the amount households wish to save at each income leads to a change in equilibrium income, but no change in equilibrium saving, which must still equal planned investment. This is the paradox of thrift.</a:t>
            </a:r>
            <a:endParaRPr lang="en-US" dirty="0"/>
          </a:p>
        </p:txBody>
      </p:sp>
      <p:sp>
        <p:nvSpPr>
          <p:cNvPr id="18" name="Szövegdoboz 17"/>
          <p:cNvSpPr txBox="1"/>
          <p:nvPr/>
        </p:nvSpPr>
        <p:spPr>
          <a:xfrm>
            <a:off x="4211960" y="2276584"/>
            <a:ext cx="432048" cy="424732"/>
          </a:xfrm>
          <a:prstGeom prst="rect">
            <a:avLst/>
          </a:prstGeom>
          <a:noFill/>
        </p:spPr>
        <p:txBody>
          <a:bodyPr wrap="square" rtlCol="0">
            <a:spAutoFit/>
          </a:bodyPr>
          <a:lstStyle/>
          <a:p>
            <a:r>
              <a:rPr lang="en-US" sz="2160" b="1" dirty="0" smtClean="0"/>
              <a:t>S’</a:t>
            </a:r>
            <a:endParaRPr lang="en-US" sz="2160" b="1" dirty="0"/>
          </a:p>
        </p:txBody>
      </p:sp>
      <p:cxnSp>
        <p:nvCxnSpPr>
          <p:cNvPr id="19" name="Egyenes összekötő 18"/>
          <p:cNvCxnSpPr/>
          <p:nvPr/>
        </p:nvCxnSpPr>
        <p:spPr>
          <a:xfrm flipV="1">
            <a:off x="3419872" y="3135555"/>
            <a:ext cx="0" cy="23139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Szövegdoboz 19"/>
          <p:cNvSpPr txBox="1"/>
          <p:nvPr/>
        </p:nvSpPr>
        <p:spPr>
          <a:xfrm>
            <a:off x="3427027" y="5024754"/>
            <a:ext cx="864096" cy="424732"/>
          </a:xfrm>
          <a:prstGeom prst="rect">
            <a:avLst/>
          </a:prstGeom>
          <a:noFill/>
        </p:spPr>
        <p:txBody>
          <a:bodyPr wrap="square" rtlCol="0">
            <a:spAutoFit/>
          </a:bodyPr>
          <a:lstStyle/>
          <a:p>
            <a:r>
              <a:rPr lang="en-US" sz="2160" b="1" dirty="0" smtClean="0"/>
              <a:t>Y**</a:t>
            </a:r>
            <a:endParaRPr lang="en-US" sz="2160" b="1" dirty="0"/>
          </a:p>
        </p:txBody>
      </p:sp>
      <p:sp>
        <p:nvSpPr>
          <p:cNvPr id="21" name="Szövegdoboz 20"/>
          <p:cNvSpPr txBox="1"/>
          <p:nvPr/>
        </p:nvSpPr>
        <p:spPr>
          <a:xfrm>
            <a:off x="3262736" y="2691973"/>
            <a:ext cx="864096" cy="424732"/>
          </a:xfrm>
          <a:prstGeom prst="rect">
            <a:avLst/>
          </a:prstGeom>
          <a:noFill/>
        </p:spPr>
        <p:txBody>
          <a:bodyPr wrap="square" rtlCol="0">
            <a:spAutoFit/>
          </a:bodyPr>
          <a:lstStyle/>
          <a:p>
            <a:r>
              <a:rPr lang="en-US" sz="2160" b="1" dirty="0" smtClean="0"/>
              <a:t>E’</a:t>
            </a:r>
            <a:endParaRPr lang="en-US" sz="2160" b="1" dirty="0"/>
          </a:p>
        </p:txBody>
      </p:sp>
    </p:spTree>
    <p:extLst>
      <p:ext uri="{BB962C8B-B14F-4D97-AF65-F5344CB8AC3E}">
        <p14:creationId xmlns:p14="http://schemas.microsoft.com/office/powerpoint/2010/main" val="1313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3" dur="500"/>
                                        <p:tgtEl>
                                          <p:spTgt spid="6">
                                            <p:graphicEl>
                                              <a:chart seriesIdx="1" categoryIdx="-4" bldStep="series"/>
                                            </p:graphicEl>
                                          </p:spTgt>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Properties of the model</a:t>
            </a:r>
            <a:endParaRPr lang="en-US" dirty="0"/>
          </a:p>
        </p:txBody>
      </p:sp>
      <p:sp>
        <p:nvSpPr>
          <p:cNvPr id="3" name="Tartalom helye 2"/>
          <p:cNvSpPr>
            <a:spLocks noGrp="1"/>
          </p:cNvSpPr>
          <p:nvPr>
            <p:ph idx="1"/>
          </p:nvPr>
        </p:nvSpPr>
        <p:spPr/>
        <p:txBody>
          <a:bodyPr>
            <a:normAutofit/>
          </a:bodyPr>
          <a:lstStyle/>
          <a:p>
            <a:r>
              <a:rPr lang="en-US" dirty="0" smtClean="0"/>
              <a:t>Our initial</a:t>
            </a:r>
            <a:r>
              <a:rPr lang="hu-HU" dirty="0" smtClean="0"/>
              <a:t> </a:t>
            </a:r>
            <a:r>
              <a:rPr lang="en-US" dirty="0" smtClean="0"/>
              <a:t>model has two crucial properties:</a:t>
            </a:r>
          </a:p>
          <a:p>
            <a:pPr lvl="1"/>
            <a:r>
              <a:rPr lang="en-US" dirty="0" smtClean="0"/>
              <a:t>All prices and wages are fixed at a given level</a:t>
            </a:r>
          </a:p>
          <a:p>
            <a:pPr lvl="1"/>
            <a:r>
              <a:rPr lang="en-US" dirty="0" smtClean="0"/>
              <a:t>At these prices and wages, there are workers without a job who would like to work and firms with spare capacity they could profitably use.</a:t>
            </a:r>
          </a:p>
          <a:p>
            <a:r>
              <a:rPr lang="en-US" dirty="0" smtClean="0"/>
              <a:t>Consequences: Below potential output, firms happily supply whatever output is demanded. Total output is demand-determined.</a:t>
            </a:r>
          </a:p>
          <a:p>
            <a:pPr lvl="1"/>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3</a:t>
            </a:fld>
            <a:endParaRPr lang="en-US" dirty="0"/>
          </a:p>
        </p:txBody>
      </p:sp>
    </p:spTree>
    <p:extLst>
      <p:ext uri="{BB962C8B-B14F-4D97-AF65-F5344CB8AC3E}">
        <p14:creationId xmlns:p14="http://schemas.microsoft.com/office/powerpoint/2010/main" val="16024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7A07333A-0218-4DAC-84C5-C81E98BDAA1B}" type="slidenum">
              <a:rPr lang="en-US" smtClean="0"/>
              <a:t>4</a:t>
            </a:fld>
            <a:endParaRPr lang="en-US" dirty="0"/>
          </a:p>
        </p:txBody>
      </p:sp>
      <p:cxnSp>
        <p:nvCxnSpPr>
          <p:cNvPr id="6" name="Egyenes összekötő nyíllal 5"/>
          <p:cNvCxnSpPr/>
          <p:nvPr/>
        </p:nvCxnSpPr>
        <p:spPr>
          <a:xfrm flipV="1">
            <a:off x="1259632" y="274638"/>
            <a:ext cx="0" cy="5851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Egyenes összekötő nyíllal 7"/>
          <p:cNvCxnSpPr/>
          <p:nvPr/>
        </p:nvCxnSpPr>
        <p:spPr>
          <a:xfrm flipV="1">
            <a:off x="1259454" y="6126163"/>
            <a:ext cx="6624914" cy="206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Szövegdoboz 10"/>
          <p:cNvSpPr txBox="1"/>
          <p:nvPr/>
        </p:nvSpPr>
        <p:spPr>
          <a:xfrm>
            <a:off x="323528" y="274636"/>
            <a:ext cx="1080120" cy="523220"/>
          </a:xfrm>
          <a:prstGeom prst="rect">
            <a:avLst/>
          </a:prstGeom>
          <a:noFill/>
        </p:spPr>
        <p:txBody>
          <a:bodyPr wrap="square" rtlCol="0">
            <a:spAutoFit/>
          </a:bodyPr>
          <a:lstStyle/>
          <a:p>
            <a:r>
              <a:rPr lang="en-US" sz="2800" dirty="0" smtClean="0">
                <a:latin typeface="Blackadder ITC" panose="04020505051007020D02" pitchFamily="82" charset="0"/>
              </a:rPr>
              <a:t>ln(y)</a:t>
            </a:r>
            <a:endParaRPr lang="en-US" sz="2800" dirty="0">
              <a:latin typeface="Blackadder ITC" panose="04020505051007020D02" pitchFamily="82" charset="0"/>
            </a:endParaRPr>
          </a:p>
        </p:txBody>
      </p:sp>
      <p:sp>
        <p:nvSpPr>
          <p:cNvPr id="12" name="Szövegdoboz 11"/>
          <p:cNvSpPr txBox="1"/>
          <p:nvPr/>
        </p:nvSpPr>
        <p:spPr>
          <a:xfrm>
            <a:off x="7416316" y="5602942"/>
            <a:ext cx="1080120" cy="523220"/>
          </a:xfrm>
          <a:prstGeom prst="rect">
            <a:avLst/>
          </a:prstGeom>
          <a:noFill/>
        </p:spPr>
        <p:txBody>
          <a:bodyPr wrap="square" rtlCol="0">
            <a:spAutoFit/>
          </a:bodyPr>
          <a:lstStyle/>
          <a:p>
            <a:r>
              <a:rPr lang="en-US" sz="2800" dirty="0" smtClean="0">
                <a:latin typeface="Blackadder ITC" panose="04020505051007020D02" pitchFamily="82" charset="0"/>
              </a:rPr>
              <a:t>t</a:t>
            </a:r>
            <a:endParaRPr lang="en-US" sz="2800" dirty="0">
              <a:latin typeface="Blackadder ITC" panose="04020505051007020D02" pitchFamily="82" charset="0"/>
            </a:endParaRPr>
          </a:p>
        </p:txBody>
      </p:sp>
      <p:sp>
        <p:nvSpPr>
          <p:cNvPr id="13" name="Szabadkézi sokszög 12"/>
          <p:cNvSpPr/>
          <p:nvPr/>
        </p:nvSpPr>
        <p:spPr>
          <a:xfrm>
            <a:off x="1246908" y="1562561"/>
            <a:ext cx="7370618" cy="2178167"/>
          </a:xfrm>
          <a:custGeom>
            <a:avLst/>
            <a:gdLst>
              <a:gd name="connsiteX0" fmla="*/ 0 w 7536872"/>
              <a:gd name="connsiteY0" fmla="*/ 13855 h 13855"/>
              <a:gd name="connsiteX1" fmla="*/ 6179127 w 7536872"/>
              <a:gd name="connsiteY1" fmla="*/ 13855 h 13855"/>
              <a:gd name="connsiteX2" fmla="*/ 7536872 w 7536872"/>
              <a:gd name="connsiteY2" fmla="*/ 0 h 13855"/>
              <a:gd name="connsiteX0" fmla="*/ 0 w 7536872"/>
              <a:gd name="connsiteY0" fmla="*/ 1011382 h 1011382"/>
              <a:gd name="connsiteX1" fmla="*/ 1607127 w 7536872"/>
              <a:gd name="connsiteY1" fmla="*/ 0 h 1011382"/>
              <a:gd name="connsiteX2" fmla="*/ 7536872 w 7536872"/>
              <a:gd name="connsiteY2" fmla="*/ 997527 h 1011382"/>
              <a:gd name="connsiteX0" fmla="*/ 0 w 7536872"/>
              <a:gd name="connsiteY0" fmla="*/ 1011382 h 1011382"/>
              <a:gd name="connsiteX1" fmla="*/ 1607127 w 7536872"/>
              <a:gd name="connsiteY1" fmla="*/ 0 h 1011382"/>
              <a:gd name="connsiteX2" fmla="*/ 3214254 w 7536872"/>
              <a:gd name="connsiteY2" fmla="*/ 235527 h 1011382"/>
              <a:gd name="connsiteX3" fmla="*/ 7536872 w 7536872"/>
              <a:gd name="connsiteY3" fmla="*/ 997527 h 1011382"/>
              <a:gd name="connsiteX0" fmla="*/ 0 w 7536872"/>
              <a:gd name="connsiteY0" fmla="*/ 1094509 h 1094509"/>
              <a:gd name="connsiteX1" fmla="*/ 1108363 w 7536872"/>
              <a:gd name="connsiteY1" fmla="*/ 0 h 1094509"/>
              <a:gd name="connsiteX2" fmla="*/ 3214254 w 7536872"/>
              <a:gd name="connsiteY2" fmla="*/ 318654 h 1094509"/>
              <a:gd name="connsiteX3" fmla="*/ 7536872 w 7536872"/>
              <a:gd name="connsiteY3" fmla="*/ 1080654 h 1094509"/>
              <a:gd name="connsiteX0" fmla="*/ 0 w 7536872"/>
              <a:gd name="connsiteY0" fmla="*/ 1105252 h 1797979"/>
              <a:gd name="connsiteX1" fmla="*/ 1108363 w 7536872"/>
              <a:gd name="connsiteY1" fmla="*/ 10743 h 1797979"/>
              <a:gd name="connsiteX2" fmla="*/ 2826327 w 7536872"/>
              <a:gd name="connsiteY2" fmla="*/ 1797979 h 1797979"/>
              <a:gd name="connsiteX3" fmla="*/ 7536872 w 7536872"/>
              <a:gd name="connsiteY3" fmla="*/ 1091397 h 1797979"/>
              <a:gd name="connsiteX0" fmla="*/ 0 w 7536872"/>
              <a:gd name="connsiteY0" fmla="*/ 1105252 h 1797979"/>
              <a:gd name="connsiteX1" fmla="*/ 1108363 w 7536872"/>
              <a:gd name="connsiteY1" fmla="*/ 10743 h 1797979"/>
              <a:gd name="connsiteX2" fmla="*/ 2826327 w 7536872"/>
              <a:gd name="connsiteY2" fmla="*/ 1797979 h 1797979"/>
              <a:gd name="connsiteX3" fmla="*/ 7536872 w 7536872"/>
              <a:gd name="connsiteY3" fmla="*/ 1091397 h 1797979"/>
              <a:gd name="connsiteX0" fmla="*/ 0 w 7550727"/>
              <a:gd name="connsiteY0" fmla="*/ 2149541 h 2149541"/>
              <a:gd name="connsiteX1" fmla="*/ 1122218 w 7550727"/>
              <a:gd name="connsiteY1" fmla="*/ 2086 h 2149541"/>
              <a:gd name="connsiteX2" fmla="*/ 2840182 w 7550727"/>
              <a:gd name="connsiteY2" fmla="*/ 1789322 h 2149541"/>
              <a:gd name="connsiteX3" fmla="*/ 7550727 w 7550727"/>
              <a:gd name="connsiteY3" fmla="*/ 1082740 h 2149541"/>
              <a:gd name="connsiteX0" fmla="*/ 0 w 7550727"/>
              <a:gd name="connsiteY0" fmla="*/ 1320570 h 1320570"/>
              <a:gd name="connsiteX1" fmla="*/ 872836 w 7550727"/>
              <a:gd name="connsiteY1" fmla="*/ 73661 h 1320570"/>
              <a:gd name="connsiteX2" fmla="*/ 2840182 w 7550727"/>
              <a:gd name="connsiteY2" fmla="*/ 960351 h 1320570"/>
              <a:gd name="connsiteX3" fmla="*/ 7550727 w 7550727"/>
              <a:gd name="connsiteY3" fmla="*/ 253769 h 1320570"/>
              <a:gd name="connsiteX0" fmla="*/ 0 w 7550727"/>
              <a:gd name="connsiteY0" fmla="*/ 1620613 h 1620613"/>
              <a:gd name="connsiteX1" fmla="*/ 872836 w 7550727"/>
              <a:gd name="connsiteY1" fmla="*/ 373704 h 1620613"/>
              <a:gd name="connsiteX2" fmla="*/ 2992582 w 7550727"/>
              <a:gd name="connsiteY2" fmla="*/ 817048 h 1620613"/>
              <a:gd name="connsiteX3" fmla="*/ 7550727 w 7550727"/>
              <a:gd name="connsiteY3" fmla="*/ 553812 h 1620613"/>
              <a:gd name="connsiteX0" fmla="*/ 0 w 7550727"/>
              <a:gd name="connsiteY0" fmla="*/ 1458358 h 1458358"/>
              <a:gd name="connsiteX1" fmla="*/ 872836 w 7550727"/>
              <a:gd name="connsiteY1" fmla="*/ 211449 h 1458358"/>
              <a:gd name="connsiteX2" fmla="*/ 2992582 w 7550727"/>
              <a:gd name="connsiteY2" fmla="*/ 654793 h 1458358"/>
              <a:gd name="connsiteX3" fmla="*/ 3948547 w 7550727"/>
              <a:gd name="connsiteY3" fmla="*/ 3630 h 1458358"/>
              <a:gd name="connsiteX4" fmla="*/ 7550727 w 7550727"/>
              <a:gd name="connsiteY4" fmla="*/ 391557 h 1458358"/>
              <a:gd name="connsiteX0" fmla="*/ 0 w 7550727"/>
              <a:gd name="connsiteY0" fmla="*/ 2176456 h 2176456"/>
              <a:gd name="connsiteX1" fmla="*/ 872836 w 7550727"/>
              <a:gd name="connsiteY1" fmla="*/ 929547 h 2176456"/>
              <a:gd name="connsiteX2" fmla="*/ 2992582 w 7550727"/>
              <a:gd name="connsiteY2" fmla="*/ 1372891 h 2176456"/>
              <a:gd name="connsiteX3" fmla="*/ 4696693 w 7550727"/>
              <a:gd name="connsiteY3" fmla="*/ 1292 h 2176456"/>
              <a:gd name="connsiteX4" fmla="*/ 7550727 w 7550727"/>
              <a:gd name="connsiteY4" fmla="*/ 1109655 h 2176456"/>
              <a:gd name="connsiteX0" fmla="*/ 0 w 7370618"/>
              <a:gd name="connsiteY0" fmla="*/ 2178167 h 2178167"/>
              <a:gd name="connsiteX1" fmla="*/ 872836 w 7370618"/>
              <a:gd name="connsiteY1" fmla="*/ 931258 h 2178167"/>
              <a:gd name="connsiteX2" fmla="*/ 2992582 w 7370618"/>
              <a:gd name="connsiteY2" fmla="*/ 1374602 h 2178167"/>
              <a:gd name="connsiteX3" fmla="*/ 4696693 w 7370618"/>
              <a:gd name="connsiteY3" fmla="*/ 3003 h 2178167"/>
              <a:gd name="connsiteX4" fmla="*/ 7370618 w 7370618"/>
              <a:gd name="connsiteY4" fmla="*/ 474057 h 217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0618" h="2178167">
                <a:moveTo>
                  <a:pt x="0" y="2178167"/>
                </a:moveTo>
                <a:cubicBezTo>
                  <a:pt x="369454" y="1813331"/>
                  <a:pt x="374072" y="1065186"/>
                  <a:pt x="872836" y="931258"/>
                </a:cubicBezTo>
                <a:cubicBezTo>
                  <a:pt x="1371600" y="797330"/>
                  <a:pt x="2479964" y="1409238"/>
                  <a:pt x="2992582" y="1374602"/>
                </a:cubicBezTo>
                <a:cubicBezTo>
                  <a:pt x="3505200" y="1339966"/>
                  <a:pt x="3937002" y="46876"/>
                  <a:pt x="4696693" y="3003"/>
                </a:cubicBezTo>
                <a:cubicBezTo>
                  <a:pt x="5456384" y="-40870"/>
                  <a:pt x="6770255" y="409403"/>
                  <a:pt x="7370618" y="474057"/>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p>
        </p:txBody>
      </p:sp>
      <p:cxnSp>
        <p:nvCxnSpPr>
          <p:cNvPr id="15" name="Egyenes összekötő 14"/>
          <p:cNvCxnSpPr/>
          <p:nvPr/>
        </p:nvCxnSpPr>
        <p:spPr>
          <a:xfrm flipV="1">
            <a:off x="1259454" y="1562561"/>
            <a:ext cx="6624914" cy="1506399"/>
          </a:xfrm>
          <a:prstGeom prst="line">
            <a:avLst/>
          </a:prstGeom>
        </p:spPr>
        <p:style>
          <a:lnRef idx="2">
            <a:schemeClr val="accent3"/>
          </a:lnRef>
          <a:fillRef idx="0">
            <a:schemeClr val="accent3"/>
          </a:fillRef>
          <a:effectRef idx="1">
            <a:schemeClr val="accent3"/>
          </a:effectRef>
          <a:fontRef idx="minor">
            <a:schemeClr val="tx1"/>
          </a:fontRef>
        </p:style>
      </p:cxnSp>
      <p:sp>
        <p:nvSpPr>
          <p:cNvPr id="16" name="Szövegdoboz 15"/>
          <p:cNvSpPr txBox="1"/>
          <p:nvPr/>
        </p:nvSpPr>
        <p:spPr>
          <a:xfrm>
            <a:off x="6912705" y="1163400"/>
            <a:ext cx="2232248" cy="369332"/>
          </a:xfrm>
          <a:prstGeom prst="rect">
            <a:avLst/>
          </a:prstGeom>
          <a:noFill/>
        </p:spPr>
        <p:txBody>
          <a:bodyPr wrap="square" rtlCol="0">
            <a:spAutoFit/>
          </a:bodyPr>
          <a:lstStyle/>
          <a:p>
            <a:r>
              <a:rPr lang="en-US" dirty="0" smtClean="0"/>
              <a:t>Potential output</a:t>
            </a:r>
            <a:endParaRPr lang="en-US" dirty="0"/>
          </a:p>
        </p:txBody>
      </p:sp>
      <p:sp>
        <p:nvSpPr>
          <p:cNvPr id="17" name="Szövegdoboz 16"/>
          <p:cNvSpPr txBox="1"/>
          <p:nvPr/>
        </p:nvSpPr>
        <p:spPr>
          <a:xfrm>
            <a:off x="7362532" y="2094507"/>
            <a:ext cx="2232248" cy="369332"/>
          </a:xfrm>
          <a:prstGeom prst="rect">
            <a:avLst/>
          </a:prstGeom>
          <a:noFill/>
        </p:spPr>
        <p:txBody>
          <a:bodyPr wrap="square" rtlCol="0">
            <a:spAutoFit/>
          </a:bodyPr>
          <a:lstStyle/>
          <a:p>
            <a:r>
              <a:rPr lang="en-US" dirty="0" smtClean="0"/>
              <a:t>Actual demand</a:t>
            </a:r>
            <a:endParaRPr lang="en-US" dirty="0"/>
          </a:p>
        </p:txBody>
      </p:sp>
      <p:sp>
        <p:nvSpPr>
          <p:cNvPr id="18" name="Jobb oldali kapcsos zárójel 17"/>
          <p:cNvSpPr/>
          <p:nvPr/>
        </p:nvSpPr>
        <p:spPr>
          <a:xfrm rot="5400000">
            <a:off x="3965232" y="1299463"/>
            <a:ext cx="205421" cy="37444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Szövegdoboz 18"/>
          <p:cNvSpPr txBox="1"/>
          <p:nvPr/>
        </p:nvSpPr>
        <p:spPr>
          <a:xfrm>
            <a:off x="3425044" y="3341850"/>
            <a:ext cx="3096344" cy="369332"/>
          </a:xfrm>
          <a:prstGeom prst="rect">
            <a:avLst/>
          </a:prstGeom>
          <a:noFill/>
        </p:spPr>
        <p:txBody>
          <a:bodyPr wrap="square" rtlCol="0">
            <a:spAutoFit/>
          </a:bodyPr>
          <a:lstStyle/>
          <a:p>
            <a:r>
              <a:rPr lang="en-US" dirty="0" smtClean="0"/>
              <a:t>Business cycle</a:t>
            </a:r>
            <a:endParaRPr lang="en-US" dirty="0"/>
          </a:p>
        </p:txBody>
      </p:sp>
      <p:cxnSp>
        <p:nvCxnSpPr>
          <p:cNvPr id="10" name="Egyenes összekötő 9"/>
          <p:cNvCxnSpPr/>
          <p:nvPr/>
        </p:nvCxnSpPr>
        <p:spPr>
          <a:xfrm>
            <a:off x="3131840" y="2708920"/>
            <a:ext cx="0" cy="230425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Egyenes összekötő 19"/>
          <p:cNvCxnSpPr/>
          <p:nvPr/>
        </p:nvCxnSpPr>
        <p:spPr>
          <a:xfrm>
            <a:off x="5004048" y="2276872"/>
            <a:ext cx="0" cy="27363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Jobb oldali kapcsos zárójel 20"/>
          <p:cNvSpPr/>
          <p:nvPr/>
        </p:nvSpPr>
        <p:spPr>
          <a:xfrm rot="5400000">
            <a:off x="3995077" y="4238159"/>
            <a:ext cx="166483" cy="18514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Szövegdoboz 21"/>
          <p:cNvSpPr txBox="1"/>
          <p:nvPr/>
        </p:nvSpPr>
        <p:spPr>
          <a:xfrm>
            <a:off x="2627784" y="5317314"/>
            <a:ext cx="3096344" cy="369332"/>
          </a:xfrm>
          <a:prstGeom prst="rect">
            <a:avLst/>
          </a:prstGeom>
          <a:noFill/>
        </p:spPr>
        <p:txBody>
          <a:bodyPr wrap="square" rtlCol="0">
            <a:spAutoFit/>
          </a:bodyPr>
          <a:lstStyle/>
          <a:p>
            <a:r>
              <a:rPr lang="en-US" dirty="0" smtClean="0"/>
              <a:t>Output is demand-determined</a:t>
            </a:r>
            <a:endParaRPr lang="en-US" dirty="0"/>
          </a:p>
        </p:txBody>
      </p:sp>
      <p:sp>
        <p:nvSpPr>
          <p:cNvPr id="2" name="Szövegdoboz 1"/>
          <p:cNvSpPr txBox="1"/>
          <p:nvPr/>
        </p:nvSpPr>
        <p:spPr>
          <a:xfrm>
            <a:off x="1780185" y="1979548"/>
            <a:ext cx="881699" cy="369332"/>
          </a:xfrm>
          <a:prstGeom prst="rect">
            <a:avLst/>
          </a:prstGeom>
          <a:noFill/>
        </p:spPr>
        <p:txBody>
          <a:bodyPr wrap="square" rtlCol="0">
            <a:spAutoFit/>
          </a:bodyPr>
          <a:lstStyle/>
          <a:p>
            <a:pPr algn="ctr"/>
            <a:r>
              <a:rPr lang="en-US" dirty="0" smtClean="0"/>
              <a:t>Peak</a:t>
            </a:r>
            <a:endParaRPr lang="en-US" dirty="0"/>
          </a:p>
        </p:txBody>
      </p:sp>
      <p:sp>
        <p:nvSpPr>
          <p:cNvPr id="23" name="Szövegdoboz 22"/>
          <p:cNvSpPr txBox="1"/>
          <p:nvPr/>
        </p:nvSpPr>
        <p:spPr>
          <a:xfrm>
            <a:off x="5499301" y="1098686"/>
            <a:ext cx="881699" cy="369332"/>
          </a:xfrm>
          <a:prstGeom prst="rect">
            <a:avLst/>
          </a:prstGeom>
          <a:noFill/>
        </p:spPr>
        <p:txBody>
          <a:bodyPr wrap="square" rtlCol="0">
            <a:spAutoFit/>
          </a:bodyPr>
          <a:lstStyle/>
          <a:p>
            <a:pPr algn="ctr"/>
            <a:r>
              <a:rPr lang="en-US" dirty="0" smtClean="0"/>
              <a:t>Peak</a:t>
            </a:r>
            <a:endParaRPr lang="en-US" dirty="0"/>
          </a:p>
        </p:txBody>
      </p:sp>
      <p:sp>
        <p:nvSpPr>
          <p:cNvPr id="24" name="Szövegdoboz 23"/>
          <p:cNvSpPr txBox="1"/>
          <p:nvPr/>
        </p:nvSpPr>
        <p:spPr>
          <a:xfrm>
            <a:off x="3700352" y="2529735"/>
            <a:ext cx="881699" cy="369332"/>
          </a:xfrm>
          <a:prstGeom prst="rect">
            <a:avLst/>
          </a:prstGeom>
          <a:noFill/>
        </p:spPr>
        <p:txBody>
          <a:bodyPr wrap="square" rtlCol="0">
            <a:spAutoFit/>
          </a:bodyPr>
          <a:lstStyle/>
          <a:p>
            <a:pPr algn="ctr"/>
            <a:r>
              <a:rPr lang="en-US" dirty="0" smtClean="0"/>
              <a:t>Trough</a:t>
            </a:r>
            <a:endParaRPr lang="en-US" dirty="0"/>
          </a:p>
        </p:txBody>
      </p:sp>
    </p:spTree>
    <p:extLst>
      <p:ext uri="{BB962C8B-B14F-4D97-AF65-F5344CB8AC3E}">
        <p14:creationId xmlns:p14="http://schemas.microsoft.com/office/powerpoint/2010/main" val="13916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anim calcmode="lin" valueType="num">
                                      <p:cBhvr>
                                        <p:cTn id="8" dur="250" fill="hold"/>
                                        <p:tgtEl>
                                          <p:spTgt spid="21"/>
                                        </p:tgtEl>
                                        <p:attrNameLst>
                                          <p:attrName>ppt_x</p:attrName>
                                        </p:attrNameLst>
                                      </p:cBhvr>
                                      <p:tavLst>
                                        <p:tav tm="0">
                                          <p:val>
                                            <p:strVal val="#ppt_x"/>
                                          </p:val>
                                        </p:tav>
                                        <p:tav tm="100000">
                                          <p:val>
                                            <p:strVal val="#ppt_x"/>
                                          </p:val>
                                        </p:tav>
                                      </p:tavLst>
                                    </p:anim>
                                    <p:anim calcmode="lin" valueType="num">
                                      <p:cBhvr>
                                        <p:cTn id="9" dur="25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4" presetClass="entr" presetSubtype="1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250"/>
                                        <p:tgtEl>
                                          <p:spTgt spid="22"/>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anim calcmode="lin" valueType="num">
                                      <p:cBhvr>
                                        <p:cTn id="23" dur="250" fill="hold"/>
                                        <p:tgtEl>
                                          <p:spTgt spid="20"/>
                                        </p:tgtEl>
                                        <p:attrNameLst>
                                          <p:attrName>ppt_x</p:attrName>
                                        </p:attrNameLst>
                                      </p:cBhvr>
                                      <p:tavLst>
                                        <p:tav tm="0">
                                          <p:val>
                                            <p:strVal val="#ppt_x"/>
                                          </p:val>
                                        </p:tav>
                                        <p:tav tm="100000">
                                          <p:val>
                                            <p:strVal val="#ppt_x"/>
                                          </p:val>
                                        </p:tav>
                                      </p:tavLst>
                                    </p:anim>
                                    <p:anim calcmode="lin" valueType="num">
                                      <p:cBhvr>
                                        <p:cTn id="24"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t>Consequences of fixed prices and wages</a:t>
            </a:r>
            <a:endParaRPr lang="en-US" dirty="0"/>
          </a:p>
        </p:txBody>
      </p:sp>
      <p:sp>
        <p:nvSpPr>
          <p:cNvPr id="3" name="Tartalom helye 2"/>
          <p:cNvSpPr>
            <a:spLocks noGrp="1"/>
          </p:cNvSpPr>
          <p:nvPr>
            <p:ph idx="1"/>
          </p:nvPr>
        </p:nvSpPr>
        <p:spPr/>
        <p:txBody>
          <a:bodyPr/>
          <a:lstStyle/>
          <a:p>
            <a:r>
              <a:rPr lang="en-US" dirty="0" smtClean="0"/>
              <a:t>Since markets trade the smaller of supply and demand, </a:t>
            </a:r>
            <a:r>
              <a:rPr lang="en-US" b="1" dirty="0" smtClean="0"/>
              <a:t>output is demand-determined</a:t>
            </a:r>
            <a:r>
              <a:rPr lang="en-US" dirty="0" smtClean="0"/>
              <a:t> when there is excess supply, and wages and prices have yet to adjust to restore long-run equilibrium </a:t>
            </a:r>
            <a:r>
              <a:rPr lang="en-US" dirty="0" smtClean="0"/>
              <a:t>(</a:t>
            </a:r>
            <a:r>
              <a:rPr lang="hu-HU" dirty="0" smtClean="0">
                <a:sym typeface="Wingdings" panose="05000000000000000000" pitchFamily="2" charset="2"/>
              </a:rPr>
              <a:t></a:t>
            </a:r>
            <a:r>
              <a:rPr lang="en-US" dirty="0" smtClean="0"/>
              <a:t> </a:t>
            </a:r>
            <a:r>
              <a:rPr lang="en-US" dirty="0" smtClean="0"/>
              <a:t>potential output). </a:t>
            </a:r>
          </a:p>
          <a:p>
            <a:r>
              <a:rPr lang="en-US" dirty="0" smtClean="0"/>
              <a:t>Output then depends only on </a:t>
            </a:r>
            <a:r>
              <a:rPr lang="en-US" b="1" dirty="0" smtClean="0"/>
              <a:t>aggregate demand</a:t>
            </a:r>
            <a:r>
              <a:rPr lang="en-US" dirty="0" smtClean="0"/>
              <a:t>.</a:t>
            </a:r>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5</a:t>
            </a:fld>
            <a:endParaRPr lang="en-US" dirty="0"/>
          </a:p>
        </p:txBody>
      </p:sp>
    </p:spTree>
    <p:extLst>
      <p:ext uri="{BB962C8B-B14F-4D97-AF65-F5344CB8AC3E}">
        <p14:creationId xmlns:p14="http://schemas.microsoft.com/office/powerpoint/2010/main" val="26876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Supply and demand</a:t>
            </a:r>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6</a:t>
            </a:fld>
            <a:endParaRPr lang="en-US" dirty="0"/>
          </a:p>
        </p:txBody>
      </p:sp>
      <p:cxnSp>
        <p:nvCxnSpPr>
          <p:cNvPr id="7" name="Egyenes összekötő nyíllal 6"/>
          <p:cNvCxnSpPr/>
          <p:nvPr/>
        </p:nvCxnSpPr>
        <p:spPr>
          <a:xfrm flipV="1">
            <a:off x="1259632" y="274638"/>
            <a:ext cx="0" cy="5851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Egyenes összekötő nyíllal 7"/>
          <p:cNvCxnSpPr/>
          <p:nvPr/>
        </p:nvCxnSpPr>
        <p:spPr>
          <a:xfrm flipV="1">
            <a:off x="1259454" y="6126163"/>
            <a:ext cx="6624914" cy="206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Szövegdoboz 8"/>
          <p:cNvSpPr txBox="1"/>
          <p:nvPr/>
        </p:nvSpPr>
        <p:spPr>
          <a:xfrm>
            <a:off x="207221" y="379347"/>
            <a:ext cx="1080120" cy="523220"/>
          </a:xfrm>
          <a:prstGeom prst="rect">
            <a:avLst/>
          </a:prstGeom>
          <a:noFill/>
        </p:spPr>
        <p:txBody>
          <a:bodyPr wrap="square" rtlCol="0">
            <a:spAutoFit/>
          </a:bodyPr>
          <a:lstStyle/>
          <a:p>
            <a:r>
              <a:rPr lang="en-US" sz="2800" dirty="0" smtClean="0">
                <a:latin typeface="Blackadder ITC" panose="04020505051007020D02" pitchFamily="82" charset="0"/>
              </a:rPr>
              <a:t>Prices</a:t>
            </a:r>
            <a:endParaRPr lang="en-US" sz="2800" dirty="0">
              <a:latin typeface="Blackadder ITC" panose="04020505051007020D02" pitchFamily="82" charset="0"/>
            </a:endParaRPr>
          </a:p>
        </p:txBody>
      </p:sp>
      <p:sp>
        <p:nvSpPr>
          <p:cNvPr id="10" name="Szövegdoboz 9"/>
          <p:cNvSpPr txBox="1"/>
          <p:nvPr/>
        </p:nvSpPr>
        <p:spPr>
          <a:xfrm>
            <a:off x="6732240" y="5602942"/>
            <a:ext cx="1764196" cy="523220"/>
          </a:xfrm>
          <a:prstGeom prst="rect">
            <a:avLst/>
          </a:prstGeom>
          <a:noFill/>
        </p:spPr>
        <p:txBody>
          <a:bodyPr wrap="square" rtlCol="0">
            <a:spAutoFit/>
          </a:bodyPr>
          <a:lstStyle/>
          <a:p>
            <a:r>
              <a:rPr lang="en-US" sz="2800" dirty="0" smtClean="0">
                <a:latin typeface="Blackadder ITC" panose="04020505051007020D02" pitchFamily="82" charset="0"/>
              </a:rPr>
              <a:t>Quantity</a:t>
            </a:r>
            <a:endParaRPr lang="en-US" sz="2800" dirty="0">
              <a:latin typeface="Blackadder ITC" panose="04020505051007020D02" pitchFamily="82" charset="0"/>
            </a:endParaRPr>
          </a:p>
        </p:txBody>
      </p:sp>
      <p:cxnSp>
        <p:nvCxnSpPr>
          <p:cNvPr id="12" name="Egyenes összekötő 11"/>
          <p:cNvCxnSpPr/>
          <p:nvPr/>
        </p:nvCxnSpPr>
        <p:spPr>
          <a:xfrm flipV="1">
            <a:off x="2411760" y="1988840"/>
            <a:ext cx="3600400" cy="2664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Egyenes összekötő 12"/>
          <p:cNvCxnSpPr/>
          <p:nvPr/>
        </p:nvCxnSpPr>
        <p:spPr>
          <a:xfrm flipH="1" flipV="1">
            <a:off x="2411760" y="1988840"/>
            <a:ext cx="3888432" cy="2664296"/>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Egyenes összekötő 16"/>
          <p:cNvCxnSpPr/>
          <p:nvPr/>
        </p:nvCxnSpPr>
        <p:spPr>
          <a:xfrm>
            <a:off x="1231924" y="2420888"/>
            <a:ext cx="42041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flipH="1">
            <a:off x="3006793" y="2420888"/>
            <a:ext cx="53039" cy="39354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9" name="Egyenes összekötő 18"/>
          <p:cNvCxnSpPr/>
          <p:nvPr/>
        </p:nvCxnSpPr>
        <p:spPr>
          <a:xfrm>
            <a:off x="5436096" y="2420888"/>
            <a:ext cx="18969" cy="39354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Szövegdoboz 20"/>
          <p:cNvSpPr txBox="1"/>
          <p:nvPr/>
        </p:nvSpPr>
        <p:spPr>
          <a:xfrm>
            <a:off x="2321750" y="5602942"/>
            <a:ext cx="1764196" cy="523220"/>
          </a:xfrm>
          <a:prstGeom prst="rect">
            <a:avLst/>
          </a:prstGeom>
          <a:noFill/>
        </p:spPr>
        <p:txBody>
          <a:bodyPr wrap="square" rtlCol="0">
            <a:spAutoFit/>
          </a:bodyPr>
          <a:lstStyle/>
          <a:p>
            <a:r>
              <a:rPr lang="en-US" sz="2800" dirty="0" smtClean="0">
                <a:latin typeface="Blackadder ITC" panose="04020505051007020D02" pitchFamily="82" charset="0"/>
              </a:rPr>
              <a:t>Q</a:t>
            </a:r>
            <a:r>
              <a:rPr lang="en-US" sz="2800" baseline="-25000" dirty="0" smtClean="0">
                <a:latin typeface="Blackadder ITC" panose="04020505051007020D02" pitchFamily="82" charset="0"/>
              </a:rPr>
              <a:t>D</a:t>
            </a:r>
            <a:endParaRPr lang="en-US" sz="2800" dirty="0">
              <a:latin typeface="Blackadder ITC" panose="04020505051007020D02" pitchFamily="82" charset="0"/>
            </a:endParaRPr>
          </a:p>
        </p:txBody>
      </p:sp>
      <p:sp>
        <p:nvSpPr>
          <p:cNvPr id="22" name="Szövegdoboz 21"/>
          <p:cNvSpPr txBox="1"/>
          <p:nvPr/>
        </p:nvSpPr>
        <p:spPr>
          <a:xfrm>
            <a:off x="5363121" y="5613256"/>
            <a:ext cx="1764196" cy="523220"/>
          </a:xfrm>
          <a:prstGeom prst="rect">
            <a:avLst/>
          </a:prstGeom>
          <a:noFill/>
        </p:spPr>
        <p:txBody>
          <a:bodyPr wrap="square" rtlCol="0">
            <a:spAutoFit/>
          </a:bodyPr>
          <a:lstStyle/>
          <a:p>
            <a:r>
              <a:rPr lang="en-US" sz="2800" dirty="0" smtClean="0">
                <a:latin typeface="Blackadder ITC" panose="04020505051007020D02" pitchFamily="82" charset="0"/>
              </a:rPr>
              <a:t>Q</a:t>
            </a:r>
            <a:r>
              <a:rPr lang="en-US" sz="2800" baseline="-25000" dirty="0" smtClean="0">
                <a:latin typeface="Blackadder ITC" panose="04020505051007020D02" pitchFamily="82" charset="0"/>
              </a:rPr>
              <a:t>S</a:t>
            </a:r>
            <a:endParaRPr lang="en-US" sz="2800" dirty="0">
              <a:latin typeface="Blackadder ITC" panose="04020505051007020D02" pitchFamily="82" charset="0"/>
            </a:endParaRPr>
          </a:p>
        </p:txBody>
      </p:sp>
      <p:sp>
        <p:nvSpPr>
          <p:cNvPr id="26" name="Szövegdoboz 25"/>
          <p:cNvSpPr txBox="1"/>
          <p:nvPr/>
        </p:nvSpPr>
        <p:spPr>
          <a:xfrm>
            <a:off x="6012160" y="1556792"/>
            <a:ext cx="2232248" cy="923330"/>
          </a:xfrm>
          <a:prstGeom prst="rect">
            <a:avLst/>
          </a:prstGeom>
          <a:noFill/>
        </p:spPr>
        <p:txBody>
          <a:bodyPr wrap="square" rtlCol="0">
            <a:spAutoFit/>
          </a:bodyPr>
          <a:lstStyle/>
          <a:p>
            <a:r>
              <a:rPr lang="en-US" dirty="0" smtClean="0"/>
              <a:t>Quantity of goods people want to sell at a given price</a:t>
            </a:r>
            <a:endParaRPr lang="en-US" dirty="0"/>
          </a:p>
        </p:txBody>
      </p:sp>
      <p:sp>
        <p:nvSpPr>
          <p:cNvPr id="27" name="Szövegdoboz 26"/>
          <p:cNvSpPr txBox="1"/>
          <p:nvPr/>
        </p:nvSpPr>
        <p:spPr>
          <a:xfrm>
            <a:off x="6300192" y="4123481"/>
            <a:ext cx="2232248" cy="923330"/>
          </a:xfrm>
          <a:prstGeom prst="rect">
            <a:avLst/>
          </a:prstGeom>
          <a:noFill/>
        </p:spPr>
        <p:txBody>
          <a:bodyPr wrap="square" rtlCol="0">
            <a:spAutoFit/>
          </a:bodyPr>
          <a:lstStyle/>
          <a:p>
            <a:r>
              <a:rPr lang="en-US" dirty="0" smtClean="0"/>
              <a:t>Quantity of goods people want to buy at a given price</a:t>
            </a:r>
            <a:endParaRPr lang="en-US" dirty="0"/>
          </a:p>
        </p:txBody>
      </p:sp>
      <p:sp>
        <p:nvSpPr>
          <p:cNvPr id="28" name="Szövegdoboz 27"/>
          <p:cNvSpPr txBox="1"/>
          <p:nvPr/>
        </p:nvSpPr>
        <p:spPr>
          <a:xfrm>
            <a:off x="655993" y="2218512"/>
            <a:ext cx="1764196" cy="523220"/>
          </a:xfrm>
          <a:prstGeom prst="rect">
            <a:avLst/>
          </a:prstGeom>
          <a:noFill/>
        </p:spPr>
        <p:txBody>
          <a:bodyPr wrap="square" rtlCol="0">
            <a:spAutoFit/>
          </a:bodyPr>
          <a:lstStyle/>
          <a:p>
            <a:r>
              <a:rPr lang="en-US" sz="2800" dirty="0" smtClean="0">
                <a:latin typeface="Blackadder ITC" panose="04020505051007020D02" pitchFamily="82" charset="0"/>
              </a:rPr>
              <a:t>P</a:t>
            </a:r>
            <a:r>
              <a:rPr lang="en-US" sz="2800" baseline="-25000" dirty="0" smtClean="0">
                <a:latin typeface="Blackadder ITC" panose="04020505051007020D02" pitchFamily="82" charset="0"/>
              </a:rPr>
              <a:t>1</a:t>
            </a:r>
            <a:endParaRPr lang="en-US" sz="2800" dirty="0">
              <a:latin typeface="Blackadder ITC" panose="04020505051007020D02" pitchFamily="82" charset="0"/>
            </a:endParaRPr>
          </a:p>
        </p:txBody>
      </p:sp>
      <p:sp>
        <p:nvSpPr>
          <p:cNvPr id="29" name="Ellipszis 28"/>
          <p:cNvSpPr/>
          <p:nvPr/>
        </p:nvSpPr>
        <p:spPr>
          <a:xfrm>
            <a:off x="2164020" y="5220977"/>
            <a:ext cx="1186893" cy="12674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zövegdoboz 29"/>
          <p:cNvSpPr txBox="1"/>
          <p:nvPr/>
        </p:nvSpPr>
        <p:spPr>
          <a:xfrm>
            <a:off x="3439672" y="3944473"/>
            <a:ext cx="1508027" cy="2031325"/>
          </a:xfrm>
          <a:prstGeom prst="rect">
            <a:avLst/>
          </a:prstGeom>
          <a:noFill/>
        </p:spPr>
        <p:txBody>
          <a:bodyPr wrap="square" rtlCol="0">
            <a:spAutoFit/>
          </a:bodyPr>
          <a:lstStyle/>
          <a:p>
            <a:r>
              <a:rPr lang="en-US" dirty="0" smtClean="0"/>
              <a:t>The economy is demand-constrained</a:t>
            </a:r>
          </a:p>
          <a:p>
            <a:endParaRPr lang="en-US" dirty="0" smtClean="0"/>
          </a:p>
          <a:p>
            <a:r>
              <a:rPr lang="en-US" dirty="0" smtClean="0"/>
              <a:t>Actual output is demand- determined</a:t>
            </a:r>
            <a:endParaRPr lang="en-US" dirty="0"/>
          </a:p>
        </p:txBody>
      </p:sp>
    </p:spTree>
    <p:extLst>
      <p:ext uri="{BB962C8B-B14F-4D97-AF65-F5344CB8AC3E}">
        <p14:creationId xmlns:p14="http://schemas.microsoft.com/office/powerpoint/2010/main" val="187740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1" fill="hold" nodeType="with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22" presetClass="entr" presetSubtype="1" fill="hold" nodeType="withEffect">
                                  <p:stCondLst>
                                    <p:cond delay="50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fltVal val="0"/>
                                          </p:val>
                                        </p:tav>
                                        <p:tav tm="100000">
                                          <p:val>
                                            <p:strVal val="#ppt_w"/>
                                          </p:val>
                                        </p:tav>
                                      </p:tavLst>
                                    </p:anim>
                                    <p:anim calcmode="lin" valueType="num">
                                      <p:cBhvr>
                                        <p:cTn id="68" dur="1000" fill="hold"/>
                                        <p:tgtEl>
                                          <p:spTgt spid="28"/>
                                        </p:tgtEl>
                                        <p:attrNameLst>
                                          <p:attrName>ppt_h</p:attrName>
                                        </p:attrNameLst>
                                      </p:cBhvr>
                                      <p:tavLst>
                                        <p:tav tm="0">
                                          <p:val>
                                            <p:fltVal val="0"/>
                                          </p:val>
                                        </p:tav>
                                        <p:tav tm="100000">
                                          <p:val>
                                            <p:strVal val="#ppt_h"/>
                                          </p:val>
                                        </p:tav>
                                      </p:tavLst>
                                    </p:anim>
                                    <p:anim calcmode="lin" valueType="num">
                                      <p:cBhvr>
                                        <p:cTn id="69" dur="1000" fill="hold"/>
                                        <p:tgtEl>
                                          <p:spTgt spid="28"/>
                                        </p:tgtEl>
                                        <p:attrNameLst>
                                          <p:attrName>style.rotation</p:attrName>
                                        </p:attrNameLst>
                                      </p:cBhvr>
                                      <p:tavLst>
                                        <p:tav tm="0">
                                          <p:val>
                                            <p:fltVal val="90"/>
                                          </p:val>
                                        </p:tav>
                                        <p:tav tm="100000">
                                          <p:val>
                                            <p:fltVal val="0"/>
                                          </p:val>
                                        </p:tav>
                                      </p:tavLst>
                                    </p:anim>
                                    <p:animEffect transition="in" filter="fade">
                                      <p:cBhvr>
                                        <p:cTn id="70" dur="1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1" grpId="0"/>
      <p:bldP spid="22" grpId="0"/>
      <p:bldP spid="26" grpId="0"/>
      <p:bldP spid="27" grpId="0"/>
      <p:bldP spid="28" grpId="0"/>
      <p:bldP spid="29"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t>A simple model with two sectors (households and firms)</a:t>
            </a:r>
            <a:endParaRPr lang="en-US" dirty="0"/>
          </a:p>
        </p:txBody>
      </p:sp>
      <p:sp>
        <p:nvSpPr>
          <p:cNvPr id="3" name="Tartalom helye 2"/>
          <p:cNvSpPr>
            <a:spLocks noGrp="1"/>
          </p:cNvSpPr>
          <p:nvPr>
            <p:ph idx="1"/>
          </p:nvPr>
        </p:nvSpPr>
        <p:spPr/>
        <p:txBody>
          <a:bodyPr/>
          <a:lstStyle/>
          <a:p>
            <a:r>
              <a:rPr lang="en-US" dirty="0" smtClean="0"/>
              <a:t>Without a government or a foreign sector, there are two sources of demand: consumption demand by households (C), and investment demand (I) by firms.</a:t>
            </a:r>
          </a:p>
          <a:p>
            <a:r>
              <a:rPr lang="en-US" dirty="0" smtClean="0"/>
              <a:t>Using AD to denote aggregate demand:</a:t>
            </a:r>
          </a:p>
          <a:p>
            <a:pPr marL="0" indent="0">
              <a:buNone/>
            </a:pPr>
            <a:r>
              <a:rPr lang="en-US" dirty="0" smtClean="0"/>
              <a:t>	</a:t>
            </a:r>
          </a:p>
          <a:p>
            <a:pPr marL="0" indent="0" algn="ctr">
              <a:buNone/>
            </a:pPr>
            <a:r>
              <a:rPr lang="en-US" sz="4400" dirty="0" smtClean="0"/>
              <a:t>AD = C + I</a:t>
            </a:r>
            <a:endParaRPr lang="en-US" sz="4400" dirty="0"/>
          </a:p>
        </p:txBody>
      </p:sp>
      <p:sp>
        <p:nvSpPr>
          <p:cNvPr id="4" name="Dia számának helye 3"/>
          <p:cNvSpPr>
            <a:spLocks noGrp="1"/>
          </p:cNvSpPr>
          <p:nvPr>
            <p:ph type="sldNum" sz="quarter" idx="12"/>
          </p:nvPr>
        </p:nvSpPr>
        <p:spPr>
          <a:xfrm>
            <a:off x="3419872" y="6308725"/>
            <a:ext cx="2133600" cy="365125"/>
          </a:xfrm>
        </p:spPr>
        <p:txBody>
          <a:bodyPr/>
          <a:lstStyle/>
          <a:p>
            <a:pPr algn="ctr"/>
            <a:fld id="{7A07333A-0218-4DAC-84C5-C81E98BDAA1B}" type="slidenum">
              <a:rPr lang="en-US" smtClean="0"/>
              <a:pPr algn="ctr"/>
              <a:t>7</a:t>
            </a:fld>
            <a:endParaRPr lang="en-US"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085184"/>
            <a:ext cx="2074343" cy="1676069"/>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18" y="5301209"/>
            <a:ext cx="2431278" cy="1409318"/>
          </a:xfrm>
          <a:prstGeom prst="rect">
            <a:avLst/>
          </a:prstGeom>
        </p:spPr>
      </p:pic>
    </p:spTree>
    <p:extLst>
      <p:ext uri="{BB962C8B-B14F-4D97-AF65-F5344CB8AC3E}">
        <p14:creationId xmlns:p14="http://schemas.microsoft.com/office/powerpoint/2010/main" val="35483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ph type="title"/>
          </p:nvPr>
        </p:nvSpPr>
        <p:spPr/>
        <p:txBody>
          <a:bodyPr/>
          <a:lstStyle/>
          <a:p>
            <a:r>
              <a:rPr lang="en-US" dirty="0" smtClean="0"/>
              <a:t>The consumption function</a:t>
            </a:r>
            <a:endParaRPr lang="en-US" dirty="0"/>
          </a:p>
        </p:txBody>
      </p:sp>
      <p:sp>
        <p:nvSpPr>
          <p:cNvPr id="7" name="Tartalom helye 6"/>
          <p:cNvSpPr>
            <a:spLocks noGrp="1"/>
          </p:cNvSpPr>
          <p:nvPr>
            <p:ph idx="1"/>
          </p:nvPr>
        </p:nvSpPr>
        <p:spPr/>
        <p:txBody>
          <a:bodyPr>
            <a:normAutofit fontScale="92500" lnSpcReduction="10000"/>
          </a:bodyPr>
          <a:lstStyle/>
          <a:p>
            <a:r>
              <a:rPr lang="en-US" dirty="0" smtClean="0"/>
              <a:t>We assume that, in the aggregate, households’ consumption demand is a linear function of aggregate personal disposable income.		</a:t>
            </a:r>
          </a:p>
          <a:p>
            <a:r>
              <a:rPr lang="en-US" b="1" dirty="0" smtClean="0"/>
              <a:t>Personal disposable income </a:t>
            </a:r>
            <a:r>
              <a:rPr lang="en-US" dirty="0" smtClean="0"/>
              <a:t>is the income households receive from firms, plus transfer payments received from the government, minus direct taxes paid to the government. It is the net income households can spend or save.</a:t>
            </a:r>
            <a:endParaRPr lang="hu-HU" dirty="0" smtClean="0"/>
          </a:p>
          <a:p>
            <a:r>
              <a:rPr lang="en-US" dirty="0" smtClean="0"/>
              <a:t>If there are no taxes and benefits, it is equal to aggregate income (initial assumption).</a:t>
            </a:r>
          </a:p>
          <a:p>
            <a:endParaRPr lang="en-US" dirty="0"/>
          </a:p>
        </p:txBody>
      </p:sp>
      <p:sp>
        <p:nvSpPr>
          <p:cNvPr id="4" name="Dia számának helye 3"/>
          <p:cNvSpPr>
            <a:spLocks noGrp="1"/>
          </p:cNvSpPr>
          <p:nvPr>
            <p:ph type="sldNum" sz="quarter" idx="12"/>
          </p:nvPr>
        </p:nvSpPr>
        <p:spPr/>
        <p:txBody>
          <a:bodyPr/>
          <a:lstStyle/>
          <a:p>
            <a:fld id="{7A07333A-0218-4DAC-84C5-C81E98BDAA1B}" type="slidenum">
              <a:rPr lang="en-US" smtClean="0"/>
              <a:t>8</a:t>
            </a:fld>
            <a:endParaRPr lang="en-US" dirty="0"/>
          </a:p>
        </p:txBody>
      </p:sp>
      <p:sp>
        <p:nvSpPr>
          <p:cNvPr id="5" name="Tartalom helye 2"/>
          <p:cNvSpPr txBox="1">
            <a:spLocks/>
          </p:cNvSpPr>
          <p:nvPr/>
        </p:nvSpPr>
        <p:spPr>
          <a:xfrm>
            <a:off x="467544" y="1916832"/>
            <a:ext cx="8229600" cy="4609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8148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7A07333A-0218-4DAC-84C5-C81E98BDAA1B}" type="slidenum">
              <a:rPr lang="en-US" smtClean="0"/>
              <a:t>9</a:t>
            </a:fld>
            <a:endParaRPr lang="en-US" dirty="0"/>
          </a:p>
        </p:txBody>
      </p:sp>
      <p:sp>
        <p:nvSpPr>
          <p:cNvPr id="5" name="Körbe nyíl 4"/>
          <p:cNvSpPr/>
          <p:nvPr/>
        </p:nvSpPr>
        <p:spPr>
          <a:xfrm rot="8156556" flipH="1" flipV="1">
            <a:off x="4368377" y="5290459"/>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Körbe nyíl 5"/>
          <p:cNvSpPr/>
          <p:nvPr/>
        </p:nvSpPr>
        <p:spPr>
          <a:xfrm rot="5400000" flipH="1" flipV="1">
            <a:off x="4564766" y="4111628"/>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Körbe nyíl 6"/>
          <p:cNvSpPr/>
          <p:nvPr/>
        </p:nvSpPr>
        <p:spPr>
          <a:xfrm rot="8156556" flipH="1" flipV="1">
            <a:off x="5132641" y="2942729"/>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Körbe nyíl 7"/>
          <p:cNvSpPr/>
          <p:nvPr/>
        </p:nvSpPr>
        <p:spPr>
          <a:xfrm rot="6358029" flipH="1" flipV="1">
            <a:off x="5627983" y="1922052"/>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Körbe nyíl 8"/>
          <p:cNvSpPr/>
          <p:nvPr/>
        </p:nvSpPr>
        <p:spPr>
          <a:xfrm rot="2700000" flipH="1" flipV="1">
            <a:off x="2677602" y="694080"/>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Körbe nyíl 9"/>
          <p:cNvSpPr/>
          <p:nvPr/>
        </p:nvSpPr>
        <p:spPr>
          <a:xfrm rot="-5400000" flipH="1" flipV="1">
            <a:off x="3304616" y="1624744"/>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Körbe nyíl 10"/>
          <p:cNvSpPr/>
          <p:nvPr/>
        </p:nvSpPr>
        <p:spPr>
          <a:xfrm rot="-5400000" flipH="1" flipV="1">
            <a:off x="3305526" y="2906616"/>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Körbe nyíl 11"/>
          <p:cNvSpPr/>
          <p:nvPr/>
        </p:nvSpPr>
        <p:spPr>
          <a:xfrm rot="-5400000" flipH="1" flipV="1">
            <a:off x="-343814" y="2598886"/>
            <a:ext cx="1526655" cy="620390"/>
          </a:xfrm>
          <a:prstGeom prst="circularArrow">
            <a:avLst>
              <a:gd name="adj1" fmla="val 0"/>
              <a:gd name="adj2" fmla="val 2564634"/>
              <a:gd name="adj3" fmla="val 6249662"/>
              <a:gd name="adj4" fmla="val 2072313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olyamatábra: Egyesítés 12"/>
          <p:cNvSpPr/>
          <p:nvPr/>
        </p:nvSpPr>
        <p:spPr>
          <a:xfrm rot="4825726">
            <a:off x="5596625" y="5582040"/>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yamatábra: Egyesítés 13"/>
          <p:cNvSpPr/>
          <p:nvPr/>
        </p:nvSpPr>
        <p:spPr>
          <a:xfrm rot="6418602">
            <a:off x="2439441" y="5616624"/>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lyamatábra: Egyesítés 14"/>
          <p:cNvSpPr/>
          <p:nvPr/>
        </p:nvSpPr>
        <p:spPr>
          <a:xfrm rot="10168796">
            <a:off x="7139061" y="4564185"/>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yamatábra: Egyesítés 15"/>
          <p:cNvSpPr/>
          <p:nvPr/>
        </p:nvSpPr>
        <p:spPr>
          <a:xfrm rot="4378038">
            <a:off x="6285485" y="1574898"/>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lyamatábra: Egyesítés 16"/>
          <p:cNvSpPr/>
          <p:nvPr/>
        </p:nvSpPr>
        <p:spPr>
          <a:xfrm rot="1172462">
            <a:off x="3059831" y="1149167"/>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lyamatábra: Egyesítés 17"/>
          <p:cNvSpPr/>
          <p:nvPr/>
        </p:nvSpPr>
        <p:spPr>
          <a:xfrm rot="20885018">
            <a:off x="971600" y="2384648"/>
            <a:ext cx="720080" cy="72008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Körbe nyíl 18"/>
          <p:cNvSpPr/>
          <p:nvPr/>
        </p:nvSpPr>
        <p:spPr>
          <a:xfrm>
            <a:off x="487177" y="1082584"/>
            <a:ext cx="8117271" cy="6090832"/>
          </a:xfrm>
          <a:prstGeom prst="circularArrow">
            <a:avLst>
              <a:gd name="adj1" fmla="val 12500"/>
              <a:gd name="adj2" fmla="val 1142319"/>
              <a:gd name="adj3" fmla="val 20457681"/>
              <a:gd name="adj4" fmla="val 10853831"/>
              <a:gd name="adj5" fmla="val 3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Körbe nyíl 19"/>
          <p:cNvSpPr/>
          <p:nvPr/>
        </p:nvSpPr>
        <p:spPr>
          <a:xfrm rot="10800000">
            <a:off x="314952" y="362505"/>
            <a:ext cx="8117271" cy="6096708"/>
          </a:xfrm>
          <a:prstGeom prst="circularArrow">
            <a:avLst>
              <a:gd name="adj1" fmla="val 12500"/>
              <a:gd name="adj2" fmla="val 1142319"/>
              <a:gd name="adj3" fmla="val 20457681"/>
              <a:gd name="adj4" fmla="val 10853831"/>
              <a:gd name="adj5" fmla="val 3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églalap 20"/>
          <p:cNvSpPr/>
          <p:nvPr/>
        </p:nvSpPr>
        <p:spPr>
          <a:xfrm>
            <a:off x="107504" y="3312368"/>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Households</a:t>
            </a:r>
            <a:endParaRPr lang="en-US" dirty="0"/>
          </a:p>
        </p:txBody>
      </p:sp>
      <p:sp>
        <p:nvSpPr>
          <p:cNvPr id="22" name="Téglalap 21"/>
          <p:cNvSpPr/>
          <p:nvPr/>
        </p:nvSpPr>
        <p:spPr>
          <a:xfrm>
            <a:off x="3419872" y="3312368"/>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Government</a:t>
            </a:r>
            <a:endParaRPr lang="en-US" dirty="0"/>
          </a:p>
        </p:txBody>
      </p:sp>
      <p:sp>
        <p:nvSpPr>
          <p:cNvPr id="23" name="Téglalap 22"/>
          <p:cNvSpPr/>
          <p:nvPr/>
        </p:nvSpPr>
        <p:spPr>
          <a:xfrm>
            <a:off x="6660232" y="3312368"/>
            <a:ext cx="237626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Firms</a:t>
            </a:r>
            <a:endParaRPr lang="en-US" dirty="0"/>
          </a:p>
        </p:txBody>
      </p:sp>
      <p:sp>
        <p:nvSpPr>
          <p:cNvPr id="24" name="Ellipszis 23"/>
          <p:cNvSpPr/>
          <p:nvPr/>
        </p:nvSpPr>
        <p:spPr>
          <a:xfrm>
            <a:off x="3614980" y="223224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25" name="Ellipszis 24"/>
          <p:cNvSpPr/>
          <p:nvPr/>
        </p:nvSpPr>
        <p:spPr>
          <a:xfrm>
            <a:off x="9629" y="185625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6" name="Ellipszis 25"/>
          <p:cNvSpPr/>
          <p:nvPr/>
        </p:nvSpPr>
        <p:spPr>
          <a:xfrm>
            <a:off x="2460109" y="284195"/>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27" name="Ellipszis 26"/>
          <p:cNvSpPr/>
          <p:nvPr/>
        </p:nvSpPr>
        <p:spPr>
          <a:xfrm>
            <a:off x="5791062" y="223224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a:t>
            </a:r>
            <a:r>
              <a:rPr lang="en-US" baseline="-25000" dirty="0" err="1" smtClean="0"/>
              <a:t>e</a:t>
            </a:r>
            <a:endParaRPr lang="en-US" dirty="0"/>
          </a:p>
        </p:txBody>
      </p:sp>
      <p:sp>
        <p:nvSpPr>
          <p:cNvPr id="28" name="Ellipszis 27"/>
          <p:cNvSpPr/>
          <p:nvPr/>
        </p:nvSpPr>
        <p:spPr>
          <a:xfrm>
            <a:off x="1763688" y="1576126"/>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9" name="Ellipszis 28"/>
          <p:cNvSpPr/>
          <p:nvPr/>
        </p:nvSpPr>
        <p:spPr>
          <a:xfrm>
            <a:off x="4608004" y="936104"/>
            <a:ext cx="1730408" cy="717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 + I + G</a:t>
            </a:r>
            <a:endParaRPr lang="en-US" dirty="0"/>
          </a:p>
        </p:txBody>
      </p:sp>
      <p:sp>
        <p:nvSpPr>
          <p:cNvPr id="30" name="Ellipszis 29"/>
          <p:cNvSpPr/>
          <p:nvPr/>
        </p:nvSpPr>
        <p:spPr>
          <a:xfrm>
            <a:off x="6950480" y="2145753"/>
            <a:ext cx="1942000" cy="717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 + I + G − </a:t>
            </a:r>
            <a:r>
              <a:rPr lang="en-US" dirty="0" err="1" smtClean="0"/>
              <a:t>T</a:t>
            </a:r>
            <a:r>
              <a:rPr lang="en-US" baseline="-25000" dirty="0" err="1" smtClean="0"/>
              <a:t>e</a:t>
            </a:r>
            <a:endParaRPr lang="en-US" dirty="0"/>
          </a:p>
        </p:txBody>
      </p:sp>
      <p:sp>
        <p:nvSpPr>
          <p:cNvPr id="31" name="Ellipszis 30"/>
          <p:cNvSpPr/>
          <p:nvPr/>
        </p:nvSpPr>
        <p:spPr>
          <a:xfrm>
            <a:off x="6590440" y="5256584"/>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32" name="Ellipszis 31"/>
          <p:cNvSpPr/>
          <p:nvPr/>
        </p:nvSpPr>
        <p:spPr>
          <a:xfrm>
            <a:off x="982864" y="5275912"/>
            <a:ext cx="1730408" cy="717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 + B – T</a:t>
            </a:r>
            <a:r>
              <a:rPr lang="en-US" baseline="-25000" dirty="0" smtClean="0"/>
              <a:t>d</a:t>
            </a:r>
            <a:endParaRPr lang="en-US" baseline="-25000" dirty="0"/>
          </a:p>
        </p:txBody>
      </p:sp>
      <p:sp>
        <p:nvSpPr>
          <p:cNvPr id="33" name="Ellipszis 32"/>
          <p:cNvSpPr/>
          <p:nvPr/>
        </p:nvSpPr>
        <p:spPr>
          <a:xfrm>
            <a:off x="4152695" y="4626335"/>
            <a:ext cx="1730408" cy="7176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 – T</a:t>
            </a:r>
            <a:r>
              <a:rPr lang="en-US" baseline="-25000" dirty="0" smtClean="0"/>
              <a:t>d</a:t>
            </a:r>
            <a:endParaRPr lang="en-US" baseline="-25000" dirty="0"/>
          </a:p>
        </p:txBody>
      </p:sp>
      <p:sp>
        <p:nvSpPr>
          <p:cNvPr id="34" name="Szövegdoboz 33"/>
          <p:cNvSpPr txBox="1"/>
          <p:nvPr/>
        </p:nvSpPr>
        <p:spPr>
          <a:xfrm>
            <a:off x="4415190" y="569842"/>
            <a:ext cx="2307211" cy="369332"/>
          </a:xfrm>
          <a:prstGeom prst="rect">
            <a:avLst/>
          </a:prstGeom>
          <a:noFill/>
        </p:spPr>
        <p:txBody>
          <a:bodyPr wrap="square" rtlCol="0">
            <a:spAutoFit/>
          </a:bodyPr>
          <a:lstStyle/>
          <a:p>
            <a:r>
              <a:rPr lang="en-US" dirty="0" smtClean="0"/>
              <a:t>GDP at market prices</a:t>
            </a:r>
            <a:endParaRPr lang="en-US" dirty="0"/>
          </a:p>
        </p:txBody>
      </p:sp>
      <p:sp>
        <p:nvSpPr>
          <p:cNvPr id="35" name="Szövegdoboz 34"/>
          <p:cNvSpPr txBox="1"/>
          <p:nvPr/>
        </p:nvSpPr>
        <p:spPr>
          <a:xfrm>
            <a:off x="7642612" y="1504142"/>
            <a:ext cx="1565628" cy="646331"/>
          </a:xfrm>
          <a:prstGeom prst="rect">
            <a:avLst/>
          </a:prstGeom>
          <a:noFill/>
        </p:spPr>
        <p:txBody>
          <a:bodyPr wrap="square" rtlCol="0">
            <a:spAutoFit/>
          </a:bodyPr>
          <a:lstStyle/>
          <a:p>
            <a:r>
              <a:rPr lang="en-US" dirty="0" smtClean="0"/>
              <a:t>GDP at basic prices</a:t>
            </a:r>
            <a:endParaRPr lang="en-US" dirty="0"/>
          </a:p>
        </p:txBody>
      </p:sp>
      <p:sp>
        <p:nvSpPr>
          <p:cNvPr id="36" name="Téglalap 35"/>
          <p:cNvSpPr/>
          <p:nvPr/>
        </p:nvSpPr>
        <p:spPr>
          <a:xfrm>
            <a:off x="9629" y="5843335"/>
            <a:ext cx="2645189" cy="62817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u-HU" dirty="0" err="1" smtClean="0"/>
              <a:t>Disposable</a:t>
            </a:r>
            <a:r>
              <a:rPr lang="hu-HU" dirty="0" smtClean="0"/>
              <a:t> </a:t>
            </a:r>
            <a:r>
              <a:rPr lang="hu-HU" dirty="0" err="1" smtClean="0"/>
              <a:t>income</a:t>
            </a:r>
            <a:endParaRPr lang="en-GB" dirty="0"/>
          </a:p>
        </p:txBody>
      </p:sp>
      <p:sp>
        <p:nvSpPr>
          <p:cNvPr id="37" name="Ellipszis 36"/>
          <p:cNvSpPr/>
          <p:nvPr/>
        </p:nvSpPr>
        <p:spPr>
          <a:xfrm>
            <a:off x="107504" y="5185151"/>
            <a:ext cx="3141454" cy="1536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92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afterEffect">
                                  <p:stCondLst>
                                    <p:cond delay="0"/>
                                  </p:stCondLst>
                                  <p:childTnLst>
                                    <p:animEffect transition="out" filter="wipe(down)">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childTnLst>
                          </p:cTn>
                        </p:par>
                        <p:par>
                          <p:cTn id="8" fill="hold">
                            <p:stCondLst>
                              <p:cond delay="25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ppt_x"/>
                                          </p:val>
                                        </p:tav>
                                        <p:tav tm="100000">
                                          <p:val>
                                            <p:strVal val="#ppt_x"/>
                                          </p:val>
                                        </p:tav>
                                      </p:tavLst>
                                    </p:anim>
                                    <p:anim calcmode="lin" valueType="num">
                                      <p:cBhvr additive="base">
                                        <p:cTn id="16" dur="25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fill="hold"/>
                                        <p:tgtEl>
                                          <p:spTgt spid="7"/>
                                        </p:tgtEl>
                                        <p:attrNameLst>
                                          <p:attrName>ppt_x</p:attrName>
                                        </p:attrNameLst>
                                      </p:cBhvr>
                                      <p:tavLst>
                                        <p:tav tm="0">
                                          <p:val>
                                            <p:strVal val="#ppt_x"/>
                                          </p:val>
                                        </p:tav>
                                        <p:tav tm="100000">
                                          <p:val>
                                            <p:strVal val="#ppt_x"/>
                                          </p:val>
                                        </p:tav>
                                      </p:tavLst>
                                    </p:anim>
                                    <p:anim calcmode="lin" valueType="num">
                                      <p:cBhvr additive="base">
                                        <p:cTn id="20" dur="2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50" fill="hold"/>
                                        <p:tgtEl>
                                          <p:spTgt spid="8"/>
                                        </p:tgtEl>
                                        <p:attrNameLst>
                                          <p:attrName>ppt_x</p:attrName>
                                        </p:attrNameLst>
                                      </p:cBhvr>
                                      <p:tavLst>
                                        <p:tav tm="0">
                                          <p:val>
                                            <p:strVal val="#ppt_x"/>
                                          </p:val>
                                        </p:tav>
                                        <p:tav tm="100000">
                                          <p:val>
                                            <p:strVal val="#ppt_x"/>
                                          </p:val>
                                        </p:tav>
                                      </p:tavLst>
                                    </p:anim>
                                    <p:anim calcmode="lin" valueType="num">
                                      <p:cBhvr additive="base">
                                        <p:cTn id="24" dur="2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50" fill="hold"/>
                                        <p:tgtEl>
                                          <p:spTgt spid="9"/>
                                        </p:tgtEl>
                                        <p:attrNameLst>
                                          <p:attrName>ppt_x</p:attrName>
                                        </p:attrNameLst>
                                      </p:cBhvr>
                                      <p:tavLst>
                                        <p:tav tm="0">
                                          <p:val>
                                            <p:strVal val="#ppt_x"/>
                                          </p:val>
                                        </p:tav>
                                        <p:tav tm="100000">
                                          <p:val>
                                            <p:strVal val="#ppt_x"/>
                                          </p:val>
                                        </p:tav>
                                      </p:tavLst>
                                    </p:anim>
                                    <p:anim calcmode="lin" valueType="num">
                                      <p:cBhvr additive="base">
                                        <p:cTn id="28" dur="25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50" fill="hold"/>
                                        <p:tgtEl>
                                          <p:spTgt spid="12"/>
                                        </p:tgtEl>
                                        <p:attrNameLst>
                                          <p:attrName>ppt_x</p:attrName>
                                        </p:attrNameLst>
                                      </p:cBhvr>
                                      <p:tavLst>
                                        <p:tav tm="0">
                                          <p:val>
                                            <p:strVal val="#ppt_x"/>
                                          </p:val>
                                        </p:tav>
                                        <p:tav tm="100000">
                                          <p:val>
                                            <p:strVal val="#ppt_x"/>
                                          </p:val>
                                        </p:tav>
                                      </p:tavLst>
                                    </p:anim>
                                    <p:anim calcmode="lin" valueType="num">
                                      <p:cBhvr additive="base">
                                        <p:cTn id="40" dur="25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ppt_x"/>
                                          </p:val>
                                        </p:tav>
                                        <p:tav tm="100000">
                                          <p:val>
                                            <p:strVal val="#ppt_x"/>
                                          </p:val>
                                        </p:tav>
                                      </p:tavLst>
                                    </p:anim>
                                    <p:anim calcmode="lin" valueType="num">
                                      <p:cBhvr additive="base">
                                        <p:cTn id="44" dur="25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ppt_x"/>
                                          </p:val>
                                        </p:tav>
                                        <p:tav tm="100000">
                                          <p:val>
                                            <p:strVal val="#ppt_x"/>
                                          </p:val>
                                        </p:tav>
                                      </p:tavLst>
                                    </p:anim>
                                    <p:anim calcmode="lin" valueType="num">
                                      <p:cBhvr additive="base">
                                        <p:cTn id="48" dur="25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250" fill="hold"/>
                                        <p:tgtEl>
                                          <p:spTgt spid="15"/>
                                        </p:tgtEl>
                                        <p:attrNameLst>
                                          <p:attrName>ppt_x</p:attrName>
                                        </p:attrNameLst>
                                      </p:cBhvr>
                                      <p:tavLst>
                                        <p:tav tm="0">
                                          <p:val>
                                            <p:strVal val="#ppt_x"/>
                                          </p:val>
                                        </p:tav>
                                        <p:tav tm="100000">
                                          <p:val>
                                            <p:strVal val="#ppt_x"/>
                                          </p:val>
                                        </p:tav>
                                      </p:tavLst>
                                    </p:anim>
                                    <p:anim calcmode="lin" valueType="num">
                                      <p:cBhvr additive="base">
                                        <p:cTn id="52" dur="25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50" fill="hold"/>
                                        <p:tgtEl>
                                          <p:spTgt spid="16"/>
                                        </p:tgtEl>
                                        <p:attrNameLst>
                                          <p:attrName>ppt_x</p:attrName>
                                        </p:attrNameLst>
                                      </p:cBhvr>
                                      <p:tavLst>
                                        <p:tav tm="0">
                                          <p:val>
                                            <p:strVal val="#ppt_x"/>
                                          </p:val>
                                        </p:tav>
                                        <p:tav tm="100000">
                                          <p:val>
                                            <p:strVal val="#ppt_x"/>
                                          </p:val>
                                        </p:tav>
                                      </p:tavLst>
                                    </p:anim>
                                    <p:anim calcmode="lin" valueType="num">
                                      <p:cBhvr additive="base">
                                        <p:cTn id="56" dur="25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50" fill="hold"/>
                                        <p:tgtEl>
                                          <p:spTgt spid="17"/>
                                        </p:tgtEl>
                                        <p:attrNameLst>
                                          <p:attrName>ppt_x</p:attrName>
                                        </p:attrNameLst>
                                      </p:cBhvr>
                                      <p:tavLst>
                                        <p:tav tm="0">
                                          <p:val>
                                            <p:strVal val="#ppt_x"/>
                                          </p:val>
                                        </p:tav>
                                        <p:tav tm="100000">
                                          <p:val>
                                            <p:strVal val="#ppt_x"/>
                                          </p:val>
                                        </p:tav>
                                      </p:tavLst>
                                    </p:anim>
                                    <p:anim calcmode="lin" valueType="num">
                                      <p:cBhvr additive="base">
                                        <p:cTn id="60" dur="25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250" fill="hold"/>
                                        <p:tgtEl>
                                          <p:spTgt spid="18"/>
                                        </p:tgtEl>
                                        <p:attrNameLst>
                                          <p:attrName>ppt_x</p:attrName>
                                        </p:attrNameLst>
                                      </p:cBhvr>
                                      <p:tavLst>
                                        <p:tav tm="0">
                                          <p:val>
                                            <p:strVal val="#ppt_x"/>
                                          </p:val>
                                        </p:tav>
                                        <p:tav tm="100000">
                                          <p:val>
                                            <p:strVal val="#ppt_x"/>
                                          </p:val>
                                        </p:tav>
                                      </p:tavLst>
                                    </p:anim>
                                    <p:anim calcmode="lin" valueType="num">
                                      <p:cBhvr additive="base">
                                        <p:cTn id="64" dur="25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250" fill="hold"/>
                                        <p:tgtEl>
                                          <p:spTgt spid="20"/>
                                        </p:tgtEl>
                                        <p:attrNameLst>
                                          <p:attrName>ppt_x</p:attrName>
                                        </p:attrNameLst>
                                      </p:cBhvr>
                                      <p:tavLst>
                                        <p:tav tm="0">
                                          <p:val>
                                            <p:strVal val="#ppt_x"/>
                                          </p:val>
                                        </p:tav>
                                        <p:tav tm="100000">
                                          <p:val>
                                            <p:strVal val="#ppt_x"/>
                                          </p:val>
                                        </p:tav>
                                      </p:tavLst>
                                    </p:anim>
                                    <p:anim calcmode="lin" valueType="num">
                                      <p:cBhvr additive="base">
                                        <p:cTn id="72" dur="2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250" fill="hold"/>
                                        <p:tgtEl>
                                          <p:spTgt spid="21"/>
                                        </p:tgtEl>
                                        <p:attrNameLst>
                                          <p:attrName>ppt_x</p:attrName>
                                        </p:attrNameLst>
                                      </p:cBhvr>
                                      <p:tavLst>
                                        <p:tav tm="0">
                                          <p:val>
                                            <p:strVal val="#ppt_x"/>
                                          </p:val>
                                        </p:tav>
                                        <p:tav tm="100000">
                                          <p:val>
                                            <p:strVal val="#ppt_x"/>
                                          </p:val>
                                        </p:tav>
                                      </p:tavLst>
                                    </p:anim>
                                    <p:anim calcmode="lin" valueType="num">
                                      <p:cBhvr additive="base">
                                        <p:cTn id="76" dur="25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250" fill="hold"/>
                                        <p:tgtEl>
                                          <p:spTgt spid="22"/>
                                        </p:tgtEl>
                                        <p:attrNameLst>
                                          <p:attrName>ppt_x</p:attrName>
                                        </p:attrNameLst>
                                      </p:cBhvr>
                                      <p:tavLst>
                                        <p:tav tm="0">
                                          <p:val>
                                            <p:strVal val="#ppt_x"/>
                                          </p:val>
                                        </p:tav>
                                        <p:tav tm="100000">
                                          <p:val>
                                            <p:strVal val="#ppt_x"/>
                                          </p:val>
                                        </p:tav>
                                      </p:tavLst>
                                    </p:anim>
                                    <p:anim calcmode="lin" valueType="num">
                                      <p:cBhvr additive="base">
                                        <p:cTn id="80" dur="25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250" fill="hold"/>
                                        <p:tgtEl>
                                          <p:spTgt spid="23"/>
                                        </p:tgtEl>
                                        <p:attrNameLst>
                                          <p:attrName>ppt_x</p:attrName>
                                        </p:attrNameLst>
                                      </p:cBhvr>
                                      <p:tavLst>
                                        <p:tav tm="0">
                                          <p:val>
                                            <p:strVal val="#ppt_x"/>
                                          </p:val>
                                        </p:tav>
                                        <p:tav tm="100000">
                                          <p:val>
                                            <p:strVal val="#ppt_x"/>
                                          </p:val>
                                        </p:tav>
                                      </p:tavLst>
                                    </p:anim>
                                    <p:anim calcmode="lin" valueType="num">
                                      <p:cBhvr additive="base">
                                        <p:cTn id="84" dur="25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250" fill="hold"/>
                                        <p:tgtEl>
                                          <p:spTgt spid="24"/>
                                        </p:tgtEl>
                                        <p:attrNameLst>
                                          <p:attrName>ppt_x</p:attrName>
                                        </p:attrNameLst>
                                      </p:cBhvr>
                                      <p:tavLst>
                                        <p:tav tm="0">
                                          <p:val>
                                            <p:strVal val="#ppt_x"/>
                                          </p:val>
                                        </p:tav>
                                        <p:tav tm="100000">
                                          <p:val>
                                            <p:strVal val="#ppt_x"/>
                                          </p:val>
                                        </p:tav>
                                      </p:tavLst>
                                    </p:anim>
                                    <p:anim calcmode="lin" valueType="num">
                                      <p:cBhvr additive="base">
                                        <p:cTn id="88" dur="25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250" fill="hold"/>
                                        <p:tgtEl>
                                          <p:spTgt spid="25"/>
                                        </p:tgtEl>
                                        <p:attrNameLst>
                                          <p:attrName>ppt_x</p:attrName>
                                        </p:attrNameLst>
                                      </p:cBhvr>
                                      <p:tavLst>
                                        <p:tav tm="0">
                                          <p:val>
                                            <p:strVal val="#ppt_x"/>
                                          </p:val>
                                        </p:tav>
                                        <p:tav tm="100000">
                                          <p:val>
                                            <p:strVal val="#ppt_x"/>
                                          </p:val>
                                        </p:tav>
                                      </p:tavLst>
                                    </p:anim>
                                    <p:anim calcmode="lin" valueType="num">
                                      <p:cBhvr additive="base">
                                        <p:cTn id="92" dur="25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250" fill="hold"/>
                                        <p:tgtEl>
                                          <p:spTgt spid="26"/>
                                        </p:tgtEl>
                                        <p:attrNameLst>
                                          <p:attrName>ppt_x</p:attrName>
                                        </p:attrNameLst>
                                      </p:cBhvr>
                                      <p:tavLst>
                                        <p:tav tm="0">
                                          <p:val>
                                            <p:strVal val="#ppt_x"/>
                                          </p:val>
                                        </p:tav>
                                        <p:tav tm="100000">
                                          <p:val>
                                            <p:strVal val="#ppt_x"/>
                                          </p:val>
                                        </p:tav>
                                      </p:tavLst>
                                    </p:anim>
                                    <p:anim calcmode="lin" valueType="num">
                                      <p:cBhvr additive="base">
                                        <p:cTn id="96" dur="250" fill="hold"/>
                                        <p:tgtEl>
                                          <p:spTgt spid="2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250" fill="hold"/>
                                        <p:tgtEl>
                                          <p:spTgt spid="27"/>
                                        </p:tgtEl>
                                        <p:attrNameLst>
                                          <p:attrName>ppt_x</p:attrName>
                                        </p:attrNameLst>
                                      </p:cBhvr>
                                      <p:tavLst>
                                        <p:tav tm="0">
                                          <p:val>
                                            <p:strVal val="#ppt_x"/>
                                          </p:val>
                                        </p:tav>
                                        <p:tav tm="100000">
                                          <p:val>
                                            <p:strVal val="#ppt_x"/>
                                          </p:val>
                                        </p:tav>
                                      </p:tavLst>
                                    </p:anim>
                                    <p:anim calcmode="lin" valueType="num">
                                      <p:cBhvr additive="base">
                                        <p:cTn id="100" dur="25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250" fill="hold"/>
                                        <p:tgtEl>
                                          <p:spTgt spid="28"/>
                                        </p:tgtEl>
                                        <p:attrNameLst>
                                          <p:attrName>ppt_x</p:attrName>
                                        </p:attrNameLst>
                                      </p:cBhvr>
                                      <p:tavLst>
                                        <p:tav tm="0">
                                          <p:val>
                                            <p:strVal val="#ppt_x"/>
                                          </p:val>
                                        </p:tav>
                                        <p:tav tm="100000">
                                          <p:val>
                                            <p:strVal val="#ppt_x"/>
                                          </p:val>
                                        </p:tav>
                                      </p:tavLst>
                                    </p:anim>
                                    <p:anim calcmode="lin" valueType="num">
                                      <p:cBhvr additive="base">
                                        <p:cTn id="104" dur="25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250" fill="hold"/>
                                        <p:tgtEl>
                                          <p:spTgt spid="29"/>
                                        </p:tgtEl>
                                        <p:attrNameLst>
                                          <p:attrName>ppt_x</p:attrName>
                                        </p:attrNameLst>
                                      </p:cBhvr>
                                      <p:tavLst>
                                        <p:tav tm="0">
                                          <p:val>
                                            <p:strVal val="#ppt_x"/>
                                          </p:val>
                                        </p:tav>
                                        <p:tav tm="100000">
                                          <p:val>
                                            <p:strVal val="#ppt_x"/>
                                          </p:val>
                                        </p:tav>
                                      </p:tavLst>
                                    </p:anim>
                                    <p:anim calcmode="lin" valueType="num">
                                      <p:cBhvr additive="base">
                                        <p:cTn id="108" dur="250" fill="hold"/>
                                        <p:tgtEl>
                                          <p:spTgt spid="2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250" fill="hold"/>
                                        <p:tgtEl>
                                          <p:spTgt spid="30"/>
                                        </p:tgtEl>
                                        <p:attrNameLst>
                                          <p:attrName>ppt_x</p:attrName>
                                        </p:attrNameLst>
                                      </p:cBhvr>
                                      <p:tavLst>
                                        <p:tav tm="0">
                                          <p:val>
                                            <p:strVal val="#ppt_x"/>
                                          </p:val>
                                        </p:tav>
                                        <p:tav tm="100000">
                                          <p:val>
                                            <p:strVal val="#ppt_x"/>
                                          </p:val>
                                        </p:tav>
                                      </p:tavLst>
                                    </p:anim>
                                    <p:anim calcmode="lin" valueType="num">
                                      <p:cBhvr additive="base">
                                        <p:cTn id="112" dur="250" fill="hold"/>
                                        <p:tgtEl>
                                          <p:spTgt spid="3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250" fill="hold"/>
                                        <p:tgtEl>
                                          <p:spTgt spid="31"/>
                                        </p:tgtEl>
                                        <p:attrNameLst>
                                          <p:attrName>ppt_x</p:attrName>
                                        </p:attrNameLst>
                                      </p:cBhvr>
                                      <p:tavLst>
                                        <p:tav tm="0">
                                          <p:val>
                                            <p:strVal val="#ppt_x"/>
                                          </p:val>
                                        </p:tav>
                                        <p:tav tm="100000">
                                          <p:val>
                                            <p:strVal val="#ppt_x"/>
                                          </p:val>
                                        </p:tav>
                                      </p:tavLst>
                                    </p:anim>
                                    <p:anim calcmode="lin" valueType="num">
                                      <p:cBhvr additive="base">
                                        <p:cTn id="116" dur="250" fill="hold"/>
                                        <p:tgtEl>
                                          <p:spTgt spid="3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250" fill="hold"/>
                                        <p:tgtEl>
                                          <p:spTgt spid="32"/>
                                        </p:tgtEl>
                                        <p:attrNameLst>
                                          <p:attrName>ppt_x</p:attrName>
                                        </p:attrNameLst>
                                      </p:cBhvr>
                                      <p:tavLst>
                                        <p:tav tm="0">
                                          <p:val>
                                            <p:strVal val="#ppt_x"/>
                                          </p:val>
                                        </p:tav>
                                        <p:tav tm="100000">
                                          <p:val>
                                            <p:strVal val="#ppt_x"/>
                                          </p:val>
                                        </p:tav>
                                      </p:tavLst>
                                    </p:anim>
                                    <p:anim calcmode="lin" valueType="num">
                                      <p:cBhvr additive="base">
                                        <p:cTn id="120" dur="250" fill="hold"/>
                                        <p:tgtEl>
                                          <p:spTgt spid="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250" fill="hold"/>
                                        <p:tgtEl>
                                          <p:spTgt spid="33"/>
                                        </p:tgtEl>
                                        <p:attrNameLst>
                                          <p:attrName>ppt_x</p:attrName>
                                        </p:attrNameLst>
                                      </p:cBhvr>
                                      <p:tavLst>
                                        <p:tav tm="0">
                                          <p:val>
                                            <p:strVal val="#ppt_x"/>
                                          </p:val>
                                        </p:tav>
                                        <p:tav tm="100000">
                                          <p:val>
                                            <p:strVal val="#ppt_x"/>
                                          </p:val>
                                        </p:tav>
                                      </p:tavLst>
                                    </p:anim>
                                    <p:anim calcmode="lin" valueType="num">
                                      <p:cBhvr additive="base">
                                        <p:cTn id="124" dur="250" fill="hold"/>
                                        <p:tgtEl>
                                          <p:spTgt spid="3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250" fill="hold"/>
                                        <p:tgtEl>
                                          <p:spTgt spid="34"/>
                                        </p:tgtEl>
                                        <p:attrNameLst>
                                          <p:attrName>ppt_x</p:attrName>
                                        </p:attrNameLst>
                                      </p:cBhvr>
                                      <p:tavLst>
                                        <p:tav tm="0">
                                          <p:val>
                                            <p:strVal val="#ppt_x"/>
                                          </p:val>
                                        </p:tav>
                                        <p:tav tm="100000">
                                          <p:val>
                                            <p:strVal val="#ppt_x"/>
                                          </p:val>
                                        </p:tav>
                                      </p:tavLst>
                                    </p:anim>
                                    <p:anim calcmode="lin" valueType="num">
                                      <p:cBhvr additive="base">
                                        <p:cTn id="128" dur="250" fill="hold"/>
                                        <p:tgtEl>
                                          <p:spTgt spid="3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250" fill="hold"/>
                                        <p:tgtEl>
                                          <p:spTgt spid="35"/>
                                        </p:tgtEl>
                                        <p:attrNameLst>
                                          <p:attrName>ppt_x</p:attrName>
                                        </p:attrNameLst>
                                      </p:cBhvr>
                                      <p:tavLst>
                                        <p:tav tm="0">
                                          <p:val>
                                            <p:strVal val="#ppt_x"/>
                                          </p:val>
                                        </p:tav>
                                        <p:tav tm="100000">
                                          <p:val>
                                            <p:strVal val="#ppt_x"/>
                                          </p:val>
                                        </p:tav>
                                      </p:tavLst>
                                    </p:anim>
                                    <p:anim calcmode="lin" valueType="num">
                                      <p:cBhvr additive="base">
                                        <p:cTn id="132"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down)">
                                      <p:cBhvr>
                                        <p:cTn id="137" dur="580">
                                          <p:stCondLst>
                                            <p:cond delay="0"/>
                                          </p:stCondLst>
                                        </p:cTn>
                                        <p:tgtEl>
                                          <p:spTgt spid="36"/>
                                        </p:tgtEl>
                                      </p:cBhvr>
                                    </p:animEffect>
                                    <p:anim calcmode="lin" valueType="num">
                                      <p:cBhvr>
                                        <p:cTn id="13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3" dur="26">
                                          <p:stCondLst>
                                            <p:cond delay="650"/>
                                          </p:stCondLst>
                                        </p:cTn>
                                        <p:tgtEl>
                                          <p:spTgt spid="36"/>
                                        </p:tgtEl>
                                      </p:cBhvr>
                                      <p:to x="100000" y="60000"/>
                                    </p:animScale>
                                    <p:animScale>
                                      <p:cBhvr>
                                        <p:cTn id="144" dur="166" decel="50000">
                                          <p:stCondLst>
                                            <p:cond delay="676"/>
                                          </p:stCondLst>
                                        </p:cTn>
                                        <p:tgtEl>
                                          <p:spTgt spid="36"/>
                                        </p:tgtEl>
                                      </p:cBhvr>
                                      <p:to x="100000" y="100000"/>
                                    </p:animScale>
                                    <p:animScale>
                                      <p:cBhvr>
                                        <p:cTn id="145" dur="26">
                                          <p:stCondLst>
                                            <p:cond delay="1312"/>
                                          </p:stCondLst>
                                        </p:cTn>
                                        <p:tgtEl>
                                          <p:spTgt spid="36"/>
                                        </p:tgtEl>
                                      </p:cBhvr>
                                      <p:to x="100000" y="80000"/>
                                    </p:animScale>
                                    <p:animScale>
                                      <p:cBhvr>
                                        <p:cTn id="146" dur="166" decel="50000">
                                          <p:stCondLst>
                                            <p:cond delay="1338"/>
                                          </p:stCondLst>
                                        </p:cTn>
                                        <p:tgtEl>
                                          <p:spTgt spid="36"/>
                                        </p:tgtEl>
                                      </p:cBhvr>
                                      <p:to x="100000" y="100000"/>
                                    </p:animScale>
                                    <p:animScale>
                                      <p:cBhvr>
                                        <p:cTn id="147" dur="26">
                                          <p:stCondLst>
                                            <p:cond delay="1642"/>
                                          </p:stCondLst>
                                        </p:cTn>
                                        <p:tgtEl>
                                          <p:spTgt spid="36"/>
                                        </p:tgtEl>
                                      </p:cBhvr>
                                      <p:to x="100000" y="90000"/>
                                    </p:animScale>
                                    <p:animScale>
                                      <p:cBhvr>
                                        <p:cTn id="148" dur="166" decel="50000">
                                          <p:stCondLst>
                                            <p:cond delay="1668"/>
                                          </p:stCondLst>
                                        </p:cTn>
                                        <p:tgtEl>
                                          <p:spTgt spid="36"/>
                                        </p:tgtEl>
                                      </p:cBhvr>
                                      <p:to x="100000" y="100000"/>
                                    </p:animScale>
                                    <p:animScale>
                                      <p:cBhvr>
                                        <p:cTn id="149" dur="26">
                                          <p:stCondLst>
                                            <p:cond delay="1808"/>
                                          </p:stCondLst>
                                        </p:cTn>
                                        <p:tgtEl>
                                          <p:spTgt spid="36"/>
                                        </p:tgtEl>
                                      </p:cBhvr>
                                      <p:to x="100000" y="95000"/>
                                    </p:animScale>
                                    <p:animScale>
                                      <p:cBhvr>
                                        <p:cTn id="150" dur="166" decel="50000">
                                          <p:stCondLst>
                                            <p:cond delay="1834"/>
                                          </p:stCondLst>
                                        </p:cTn>
                                        <p:tgtEl>
                                          <p:spTgt spid="36"/>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1360</Words>
  <Application>Microsoft Office PowerPoint</Application>
  <PresentationFormat>Diavetítés a képernyőre (4:3 oldalarány)</PresentationFormat>
  <Paragraphs>264</Paragraphs>
  <Slides>21</Slides>
  <Notes>2</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21</vt:i4>
      </vt:variant>
    </vt:vector>
  </HeadingPairs>
  <TitlesOfParts>
    <vt:vector size="28" baseType="lpstr">
      <vt:lpstr>Arial</vt:lpstr>
      <vt:lpstr>Blackadder ITC</vt:lpstr>
      <vt:lpstr>Calibri</vt:lpstr>
      <vt:lpstr>Cambria Math</vt:lpstr>
      <vt:lpstr>Wingdings</vt:lpstr>
      <vt:lpstr>Office-téma</vt:lpstr>
      <vt:lpstr>1_Office-téma</vt:lpstr>
      <vt:lpstr>PowerPoint-bemutató</vt:lpstr>
      <vt:lpstr>Actual output and potential output</vt:lpstr>
      <vt:lpstr>Properties of the model</vt:lpstr>
      <vt:lpstr>PowerPoint-bemutató</vt:lpstr>
      <vt:lpstr>Consequences of fixed prices and wages</vt:lpstr>
      <vt:lpstr>Supply and demand</vt:lpstr>
      <vt:lpstr>A simple model with two sectors (households and firms)</vt:lpstr>
      <vt:lpstr>The consumption function</vt:lpstr>
      <vt:lpstr>PowerPoint-bemutató</vt:lpstr>
      <vt:lpstr>The consumption function</vt:lpstr>
      <vt:lpstr>The saving function</vt:lpstr>
      <vt:lpstr>Investment spending</vt:lpstr>
      <vt:lpstr>Aggregate demand</vt:lpstr>
      <vt:lpstr>Short-run equilibrium output</vt:lpstr>
      <vt:lpstr>Equilibrium output</vt:lpstr>
      <vt:lpstr>Planned investment equals planned saving</vt:lpstr>
      <vt:lpstr>Excess demand and supply</vt:lpstr>
      <vt:lpstr>A fall in investment demand</vt:lpstr>
      <vt:lpstr>Adjustment to a shift in investment demand</vt:lpstr>
      <vt:lpstr>The multiplier (if c=0.9)</vt:lpstr>
      <vt:lpstr>The paradox of thrift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Elasticities of demand and supply</dc:title>
  <dc:creator>kgt</dc:creator>
  <cp:lastModifiedBy>kgt</cp:lastModifiedBy>
  <cp:revision>102</cp:revision>
  <cp:lastPrinted>2013-09-23T15:32:01Z</cp:lastPrinted>
  <dcterms:created xsi:type="dcterms:W3CDTF">2013-09-20T11:51:24Z</dcterms:created>
  <dcterms:modified xsi:type="dcterms:W3CDTF">2018-09-18T18:41:03Z</dcterms:modified>
</cp:coreProperties>
</file>